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42900" y="771255"/>
            <a:ext cx="3602700" cy="358159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1600" y="769550"/>
            <a:ext cx="2952000" cy="5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11600" y="3285900"/>
            <a:ext cx="4503900" cy="11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Разберём, что это за отрезок и почему он всегда параллелен и равен половине стороны.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11600" y="1583875"/>
            <a:ext cx="4503900" cy="14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Средняя линия треугольника: основное понятие и его роль в геометрии
</a:t>
            </a:r>
            <a:endParaRPr lang="en-US" sz="2803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4600" y="1018157"/>
            <a:ext cx="3198000" cy="31417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902875" y="1038350"/>
            <a:ext cx="3973500" cy="8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пригодится средняя линия в курсе геометрии 8 класса
</a:t>
            </a:r>
            <a:endParaRPr lang="en-US" sz="2344" dirty="0"/>
          </a:p>
        </p:txBody>
      </p:sp>
      <p:sp>
        <p:nvSpPr>
          <p:cNvPr id="6" name="Text 2"/>
          <p:cNvSpPr txBox="1"/>
          <p:nvPr/>
        </p:nvSpPr>
        <p:spPr>
          <a:xfrm>
            <a:off x="902875" y="2041075"/>
            <a:ext cx="3973500" cy="209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тем о сторонах, вершинах, середине отрезка и признаках подобия треугольников изучают среднюю линию. Она помогает быстро находить длины: соответствующий отрезок вдвое меньше. Тема часто встречается в задачах на доказательство и построение.
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354500" y="320675"/>
            <a:ext cx="6962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средней линии треугольника
</a:t>
            </a:r>
            <a:endParaRPr lang="en-US" sz="2552" dirty="0"/>
          </a:p>
        </p:txBody>
      </p:sp>
      <p:sp>
        <p:nvSpPr>
          <p:cNvPr id="5" name="Text 2"/>
          <p:cNvSpPr txBox="1"/>
          <p:nvPr/>
        </p:nvSpPr>
        <p:spPr>
          <a:xfrm>
            <a:off x="846200" y="1152300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Средняя линия треугольника — это отрезок, который соединяет середины двух его сторон. Он проходит внутри треугольника и хорошо виден на чертеже по точкам-серединам.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846200" y="2500093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любого треугольника можно построить три средние линии: у него три пары сторон. Для каждой пары находится своя середина, и соответствующие середины соединяются отрезком.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846200" y="3836799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средняя линия связана с «своей» третьей стороной строгим соотношением 1:2: длина средней линии в 2 раза меньше длины этой третьей стороны.
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78888" y="1038650"/>
            <a:ext cx="2941225" cy="379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8466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выглядит средняя линия на чертеже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622850" y="1532225"/>
            <a:ext cx="20784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Середины и отрезок внутри треугольника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рисунке отмечают вершины треугольника и точки-середины двух выбранных сторон. Между этими серединами проводят отрезок — он лежит внутри треугольника и является средней линией.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384450" y="1532225"/>
            <a:ext cx="20784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Параллельность и равные половины сторон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обычно показывают, что этот отрезок параллелен третьей стороне. Часто подписывают равенства половин, например AM = MB и AN = NC, где M и N — середины соответствующих сторон.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1341388"/>
            <a:ext cx="8423400" cy="31254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354500" y="320675"/>
            <a:ext cx="8423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средней линии треугольника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54500" y="874128"/>
            <a:ext cx="84234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Шаги построения: середины сторон → отрезок между ними → проверка по параллельности и длине.
</a:t>
            </a:r>
            <a:endParaRPr lang="en-US" sz="141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45" y="1042525"/>
            <a:ext cx="4106309" cy="342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средней линии одного треугольника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54500" y="10425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три отрезка строятся одинаковым способом: соединяются середины каждой пары сторон.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54500" y="29193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Независимо от выбора пары сторон сохраняются одинаковые идеи: средняя линия всегда задаёт пропорции с третьей стороной.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4828312" y="4705875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геометрия: свойства средней линии (теоретическая схема, без измерений).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2013428"/>
            <a:ext cx="4106400" cy="15157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свойства средней линии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601025" y="1058750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свойства связаны с практическими задачами: вычислением неизвестных длин и проверкой корректности чертежа.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601025" y="2935550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задаче уже указаны середины двух сторон, то остальные два свойства автоматически дают способ вычислить длины или доказать параллельность.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791025" y="4693900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Теорема о средней линии треугольника (школьный курс 8 класса).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6055175" y="1224200"/>
            <a:ext cx="2429700" cy="269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точки выбраны как середины, отрезки делятся пополам, и получаемый внутренний «рисунок» сохраняет форму треугольника. Отсюда следует параллельность средней линии третьей стороне.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3048663" y="1928750"/>
            <a:ext cx="1946700" cy="128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это соотношение между сторонами и «уменьшенной» фигурой приводит к параллельности.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612325" y="2054675"/>
            <a:ext cx="2109000" cy="102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1:2
</a:t>
            </a:r>
            <a:endParaRPr lang="en-US" sz="7500" dirty="0"/>
          </a:p>
        </p:txBody>
      </p:sp>
      <p:sp>
        <p:nvSpPr>
          <p:cNvPr id="7" name="Text 4"/>
          <p:cNvSpPr txBox="1"/>
          <p:nvPr/>
        </p:nvSpPr>
        <p:spPr>
          <a:xfrm>
            <a:off x="954450" y="3565925"/>
            <a:ext cx="40410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Теорема о средней линии треугольника: доказательство через подобие и равенство половин.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45" y="1042525"/>
            <a:ext cx="4106309" cy="342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Соотношение длины стороны и средней линии
</a:t>
            </a:r>
            <a:endParaRPr lang="en-US" sz="2704" dirty="0"/>
          </a:p>
        </p:txBody>
      </p:sp>
      <p:sp>
        <p:nvSpPr>
          <p:cNvPr id="7" name="Text 2"/>
          <p:cNvSpPr txBox="1"/>
          <p:nvPr/>
        </p:nvSpPr>
        <p:spPr>
          <a:xfrm>
            <a:off x="354500" y="10425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случаях средняя линия составляет ровно половину соответствующей стороны, поэтому отношение всегда одно и то же.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54500" y="29193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Столбцы показывают повторяющийся сценарий: при увеличении стороны средняя линия растёт пропорционально, без исключений.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4828312" y="4705875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Примеры, приведённые по правилу: MN = 1/2·BC (теоретическое соответствие, без измерений).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138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8217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средней линии с подобием треугольников
</a:t>
            </a:r>
            <a:endParaRPr lang="en-US" sz="2637" dirty="0"/>
          </a:p>
        </p:txBody>
      </p:sp>
      <p:sp>
        <p:nvSpPr>
          <p:cNvPr id="6" name="Text 2"/>
          <p:cNvSpPr txBox="1"/>
          <p:nvPr/>
        </p:nvSpPr>
        <p:spPr>
          <a:xfrm>
            <a:off x="624125" y="1532225"/>
            <a:ext cx="20883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Проведя среднюю линию, получают внутренний треугольник, который сохраняет ту же форму, что и исходный. Его стороны пропорциональны сторонам исходного треугольника.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398790" y="1532225"/>
            <a:ext cx="20883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Коэффициент подобия получается равным 1:2: соответствующие стороны малого и большого треугольников отличаются вдвое. Это напрямую связано с тем, что точки взяты как середины.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6199276" y="1532225"/>
            <a:ext cx="20883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Подобие объясняет и геометрию, и измерения: средняя линия выходит параллельной третьей стороне, а её длина становится половиной длины этой стороны.
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1341388"/>
            <a:ext cx="8423400" cy="31254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29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90" dirty="0"/>
          </a:p>
        </p:txBody>
      </p:sp>
      <p:sp>
        <p:nvSpPr>
          <p:cNvPr id="7" name="Text 1"/>
          <p:cNvSpPr txBox="1"/>
          <p:nvPr/>
        </p:nvSpPr>
        <p:spPr>
          <a:xfrm>
            <a:off x="354500" y="320675"/>
            <a:ext cx="8423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решения задач со средней линией
</a:t>
            </a:r>
            <a:endParaRPr lang="en-US" sz="2971" dirty="0"/>
          </a:p>
        </p:txBody>
      </p:sp>
      <p:sp>
        <p:nvSpPr>
          <p:cNvPr id="8" name="Text 2"/>
          <p:cNvSpPr txBox="1"/>
          <p:nvPr/>
        </p:nvSpPr>
        <p:spPr>
          <a:xfrm>
            <a:off x="354500" y="874128"/>
            <a:ext cx="84234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определения к вычислению или выводу через подобие (уровень 8 класса)
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27706" y="1038300"/>
            <a:ext cx="5088437" cy="18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138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018450"/>
            <a:ext cx="40977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Свойство: длина средней линии вдвое меньше соответствующей стороны; значит, сторона вдвое больше средней линии.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702398" y="3020475"/>
            <a:ext cx="40977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Отношение всегда одно и то же: если знаешь одну длину, вторую находят мгновенно умножением или делением на 2.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49125" y="4710550"/>
            <a:ext cx="79623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 правилу средней линии (отношение 2:1).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вычислений по свойству средней линии
</a:t>
            </a:r>
            <a:endParaRPr lang="en-US" sz="233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980892"/>
            <a:ext cx="2660400" cy="18420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6975" y="980892"/>
            <a:ext cx="2660400" cy="184201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9450" y="992617"/>
            <a:ext cx="2660400" cy="184201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025" y="2923400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Разметка на листе: делим фигуру без лишних измерений
</a:t>
            </a:r>
            <a:pPr algn="l" indent="0" marL="0">
              <a:lnSpc>
                <a:spcPct val="100000"/>
              </a:lnSpc>
              <a:buNone/>
            </a:pPr>
            <a:r>
              <a:rPr lang="en-US" sz="12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бумаге отмечают середины двух сторон треугольника и соединяют их отрезком. Полученная средняя линия помогает быстро проверить, правильно ли перенесены размеры, и где должны находиться вспомогательные точки для дальнейшего построения.
</a:t>
            </a:r>
            <a:endParaRPr lang="en-US" sz="1202" dirty="0"/>
          </a:p>
        </p:txBody>
      </p:sp>
      <p:sp>
        <p:nvSpPr>
          <p:cNvPr id="8" name="Text 1"/>
          <p:cNvSpPr txBox="1"/>
          <p:nvPr/>
        </p:nvSpPr>
        <p:spPr>
          <a:xfrm>
            <a:off x="3264150" y="2923400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Вспомогательные отрезки в учебных чертежах
</a:t>
            </a:r>
            <a:pPr algn="l" indent="0" marL="0">
              <a:lnSpc>
                <a:spcPct val="100000"/>
              </a:lnSpc>
              <a:buNone/>
            </a:pPr>
            <a:r>
              <a:rPr lang="en-US" sz="12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на схеме много линий, средняя линия служит «ориентиром»: она задаёт параллельность и пропорции. По ней проще находить нужные длины и контролировать согласованность построения, не возвращаясь к первичным измерениям.
</a:t>
            </a:r>
            <a:endParaRPr lang="en-US" sz="1202" dirty="0"/>
          </a:p>
        </p:txBody>
      </p:sp>
      <p:sp>
        <p:nvSpPr>
          <p:cNvPr id="9" name="Text 2"/>
          <p:cNvSpPr txBox="1"/>
          <p:nvPr/>
        </p:nvSpPr>
        <p:spPr>
          <a:xfrm>
            <a:off x="6155275" y="2924288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Геометрическая модель: точность в уменьшенном масштабе
</a:t>
            </a:r>
            <a:pPr algn="l" indent="0" marL="0">
              <a:lnSpc>
                <a:spcPct val="100000"/>
              </a:lnSpc>
              <a:buNone/>
            </a:pPr>
            <a:r>
              <a:rPr lang="en-US" sz="12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моделях и макетах треугольники часто «повторяют себя» в уменьшенном виде. Средняя линия задаёт уменьшение по длинам вдвое, поэтому легче сохранить пропорции деталей и построить аккуратную разметку для сборки.
</a:t>
            </a:r>
            <a:endParaRPr lang="en-US" sz="1202" dirty="0"/>
          </a:p>
        </p:txBody>
      </p:sp>
      <p:sp>
        <p:nvSpPr>
          <p:cNvPr id="10" name="Text 3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138" dirty="0"/>
          </a:p>
        </p:txBody>
      </p:sp>
      <p:sp>
        <p:nvSpPr>
          <p:cNvPr id="11" name="Text 4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Средняя линия в практических чертежах и моделях
</a:t>
            </a:r>
            <a:endParaRPr lang="en-US" sz="2133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45" y="1042525"/>
            <a:ext cx="4106309" cy="342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138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работе со средней линией
</a:t>
            </a:r>
            <a:endParaRPr lang="en-US" sz="2587" dirty="0"/>
          </a:p>
        </p:txBody>
      </p:sp>
      <p:sp>
        <p:nvSpPr>
          <p:cNvPr id="7" name="Text 2"/>
          <p:cNvSpPr txBox="1"/>
          <p:nvPr/>
        </p:nvSpPr>
        <p:spPr>
          <a:xfrm>
            <a:off x="354500" y="10425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сомневаешься, начинай с проверки трёх признаков: две середины, параллельность третьей стороне и равенство половине её длины.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54500" y="29193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чаще всего связаны с неверным отбором точек и с пропуском обязательной проверки: параллельности и отношения 1:2.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4828312" y="4705875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Дидактический свод типичных затруднений (без привязки к конкретной выборке), ориентирован на задания 8 класса.
</a:t>
            </a:r>
            <a:endParaRPr lang="en-US" sz="1049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24994" y="1295150"/>
            <a:ext cx="473813" cy="54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31719" y="1295150"/>
            <a:ext cx="473813" cy="541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38444" y="1295150"/>
            <a:ext cx="473813" cy="541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11325" y="1295150"/>
            <a:ext cx="541500" cy="541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138" dirty="0"/>
          </a:p>
        </p:txBody>
      </p:sp>
      <p:sp>
        <p:nvSpPr>
          <p:cNvPr id="12" name="Text 1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средняя линия отличается от медианы и биссектрисы
</a:t>
            </a:r>
            <a:endParaRPr lang="en-US" sz="1901" dirty="0"/>
          </a:p>
        </p:txBody>
      </p:sp>
      <p:sp>
        <p:nvSpPr>
          <p:cNvPr id="13" name="Text 2"/>
          <p:cNvSpPr txBox="1"/>
          <p:nvPr/>
        </p:nvSpPr>
        <p:spPr>
          <a:xfrm>
            <a:off x="78135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1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Средняя линия
</a:t>
            </a:r>
            <a:pPr algn="l" indent="0" marL="0">
              <a:lnSpc>
                <a:spcPct val="100000"/>
              </a:lnSpc>
              <a:buNone/>
            </a:pPr>
            <a:r>
              <a:rPr lang="en-US" sz="1211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1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Соединяет середины двух сторон треугольника. Не начинается в вершине и всегда лежит внутри, при этом она параллельна третьей стороне и равна половине её длины.
</a:t>
            </a:r>
            <a:endParaRPr lang="en-US" sz="1211" dirty="0"/>
          </a:p>
        </p:txBody>
      </p:sp>
      <p:sp>
        <p:nvSpPr>
          <p:cNvPr id="14" name="Text 3"/>
          <p:cNvSpPr txBox="1"/>
          <p:nvPr/>
        </p:nvSpPr>
        <p:spPr>
          <a:xfrm>
            <a:off x="279645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7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Медиана
</a:t>
            </a:r>
            <a:pPr algn="l" indent="0" marL="0">
              <a:lnSpc>
                <a:spcPct val="100000"/>
              </a:lnSpc>
              <a:buNone/>
            </a:pPr>
            <a:r>
              <a:rPr lang="en-US" sz="1167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7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Соединяет вершину треугольника с серединой противоположной стороны. Её ключевая роль — делить сторону пополам, но параллельности третьей стороне не гарантирует.
</a:t>
            </a:r>
            <a:endParaRPr lang="en-US" sz="1167" dirty="0"/>
          </a:p>
        </p:txBody>
      </p:sp>
      <p:sp>
        <p:nvSpPr>
          <p:cNvPr id="15" name="Text 4"/>
          <p:cNvSpPr txBox="1"/>
          <p:nvPr/>
        </p:nvSpPr>
        <p:spPr>
          <a:xfrm>
            <a:off x="4803175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3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Биссектриса
</a:t>
            </a:r>
            <a:pPr algn="l" indent="0" marL="0">
              <a:lnSpc>
                <a:spcPct val="100000"/>
              </a:lnSpc>
              <a:buNone/>
            </a:pPr>
            <a:r>
              <a:rPr lang="en-US" sz="1253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53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Делит угол треугольника на две равные части и выходит из вершины. Она связана с равенством углов, а не с половиной длины стороны, как средняя линия.
</a:t>
            </a:r>
            <a:endParaRPr lang="en-US" sz="1253" dirty="0"/>
          </a:p>
        </p:txBody>
      </p:sp>
      <p:sp>
        <p:nvSpPr>
          <p:cNvPr id="16" name="Text 5"/>
          <p:cNvSpPr txBox="1"/>
          <p:nvPr/>
        </p:nvSpPr>
        <p:spPr>
          <a:xfrm>
            <a:off x="680990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3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не запутаться в обозначениях
</a:t>
            </a:r>
            <a:pPr algn="l" indent="0" marL="0">
              <a:lnSpc>
                <a:spcPct val="100000"/>
              </a:lnSpc>
              <a:buNone/>
            </a:pPr>
            <a:r>
              <a:rPr lang="en-US" sz="1113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3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видишь «середину» — проверь: средняя линия соединяет две середины, медиана — вершину и одну середину, а биссектриса — делит угол. Это различия по началу и направлению.
</a:t>
            </a:r>
            <a:endParaRPr lang="en-US" sz="1113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45" y="1042525"/>
            <a:ext cx="4106309" cy="342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138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Задачи на нахождение неизвестных величин
</a:t>
            </a:r>
            <a:endParaRPr lang="en-US" sz="2827" dirty="0"/>
          </a:p>
        </p:txBody>
      </p:sp>
      <p:sp>
        <p:nvSpPr>
          <p:cNvPr id="7" name="Text 2"/>
          <p:cNvSpPr txBox="1"/>
          <p:nvPr/>
        </p:nvSpPr>
        <p:spPr>
          <a:xfrm>
            <a:off x="354500" y="10425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примерах применяется одно и то же правило: если известна сторона, среднюю линию делят на 2; если известна средняя линия, сторону умножают на 2.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54500" y="29193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 постоянство пропорции: данные меняются, но способ нахождения неизвестной остаётся одинаковым — без сложных вычислений.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4828312" y="4705875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применения свойства средней линии (отношение 2:1).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138" dirty="0"/>
          </a:p>
        </p:txBody>
      </p:sp>
      <p:sp>
        <p:nvSpPr>
          <p:cNvPr id="4" name="Text 1"/>
          <p:cNvSpPr txBox="1"/>
          <p:nvPr/>
        </p:nvSpPr>
        <p:spPr>
          <a:xfrm>
            <a:off x="912825" y="1139925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Пусть M и N — середины двух сторон треугольника. Тогда AM = MB и AN = NC, потому что по определению середины отрезок делится пополам.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912825" y="2083550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равенства дают одинаковые дроби для соответствующих сторон: отношение AN к AM равно NC к MB. Значит, рассматриваемые треугольники подходят под признак подобия.
</a:t>
            </a:r>
            <a:endParaRPr lang="en-US" sz="1517" dirty="0"/>
          </a:p>
        </p:txBody>
      </p:sp>
      <p:sp>
        <p:nvSpPr>
          <p:cNvPr id="6" name="Text 3"/>
          <p:cNvSpPr txBox="1"/>
          <p:nvPr/>
        </p:nvSpPr>
        <p:spPr>
          <a:xfrm>
            <a:off x="912825" y="3041575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подобия следует, что стороны, лежащие напротив равных углов, соотносятся пропорционально. В частности, отрезок MN идёт параллельно третьей стороне BC.
</a:t>
            </a:r>
            <a:endParaRPr lang="en-US" sz="1556" dirty="0"/>
          </a:p>
        </p:txBody>
      </p:sp>
      <p:sp>
        <p:nvSpPr>
          <p:cNvPr id="7" name="Text 4"/>
          <p:cNvSpPr txBox="1"/>
          <p:nvPr/>
        </p:nvSpPr>
        <p:spPr>
          <a:xfrm>
            <a:off x="912825" y="3999600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Также из подобия получается численное отношение: MN : BC = 1 : 2. Следовательно, MN равна половине длины третьей стороны BC.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354500" y="320675"/>
            <a:ext cx="8427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Доказательство теоремы через равные отрезки
</a:t>
            </a:r>
            <a:endParaRPr lang="en-US" sz="276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1341388"/>
            <a:ext cx="8423400" cy="31254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138" dirty="0"/>
          </a:p>
        </p:txBody>
      </p:sp>
      <p:sp>
        <p:nvSpPr>
          <p:cNvPr id="7" name="Text 1"/>
          <p:cNvSpPr txBox="1"/>
          <p:nvPr/>
        </p:nvSpPr>
        <p:spPr>
          <a:xfrm>
            <a:off x="354500" y="320675"/>
            <a:ext cx="8423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Пошаговое доказательство теоремы о средней линии
</a:t>
            </a:r>
            <a:endParaRPr lang="en-US" sz="2452" dirty="0"/>
          </a:p>
        </p:txBody>
      </p:sp>
      <p:sp>
        <p:nvSpPr>
          <p:cNvPr id="8" name="Text 2"/>
          <p:cNvSpPr txBox="1"/>
          <p:nvPr/>
        </p:nvSpPr>
        <p:spPr>
          <a:xfrm>
            <a:off x="354500" y="874128"/>
            <a:ext cx="84234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Связка: равные отрезки → подобие → параллельность и отношение 1:2
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5504" y="0"/>
            <a:ext cx="443024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138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4217400" cy="12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запомнить о средней линии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90900" y="1732850"/>
            <a:ext cx="3974700" cy="13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Средняя линия соединяет середины двух сторон треугольника и находится внутри фигуры. Это главный ориентир при построениях и при проверке решения.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590900" y="3243023"/>
            <a:ext cx="3974700" cy="13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параллельна третьей стороне и равна половине её длины. Если известна сторона, среднюю линию находят делением на 2; если известна средняя — умножением на 2.
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14850" y="1338950"/>
            <a:ext cx="6791700" cy="25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1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Средняя линия: короткий путь от чертежа к ответу
</a:t>
            </a:r>
            <a:pPr algn="l" indent="0" marL="0">
              <a:lnSpc>
                <a:spcPct val="100000"/>
              </a:lnSpc>
              <a:buNone/>
            </a:pPr>
            <a:r>
              <a:rPr lang="en-US" sz="20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Средняя линия треугольника — ключевой элемент школьной геометрии 8 класса. Она соединяет середины двух сторон, параллельна третьей стороне и равна половине её длины. Эти свойства связывают параллельность, подобие и вычисления, помогая уверенно решать задачи и строить чертежи.
</a:t>
            </a:r>
            <a:endParaRPr lang="en-US" sz="419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2026-05-12T02:56:03Z</dcterms:created>
  <dcterms:modified xsi:type="dcterms:W3CDTF">2026-05-12T02:56:03Z</dcterms:modified>
</cp:coreProperties>
</file>