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99668" y="0"/>
            <a:ext cx="474166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44325" y="144325"/>
            <a:ext cx="3790800" cy="18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4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Пищеварение в ротовой полости
</a:t>
            </a:r>
            <a:endParaRPr lang="en-US" sz="4400" dirty="0"/>
          </a:p>
        </p:txBody>
      </p:sp>
      <p:sp>
        <p:nvSpPr>
          <p:cNvPr id="5" name="Text 1"/>
          <p:cNvSpPr txBox="1"/>
          <p:nvPr/>
        </p:nvSpPr>
        <p:spPr>
          <a:xfrm>
            <a:off x="144325" y="2203500"/>
            <a:ext cx="3790800" cy="7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Пища здесь измельчается, увлажняется и готовится к глотанию.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106100" y="3476325"/>
            <a:ext cx="1867500" cy="28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0400" y="895548"/>
            <a:ext cx="3430200" cy="336655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82400" y="144325"/>
            <a:ext cx="38580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шаг пищеварения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144325" y="1193025"/>
            <a:ext cx="3781200" cy="170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Хотя еда задерживается во рту ненадолго, именно здесь начинается её подготовка к дальнейшему перевариванию. Слюна помогает пережёвывать, глотать и защищает полость рта, а также запускает первые химические изменения пищи.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92675" y="44561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6101" y="1825249"/>
            <a:ext cx="724450" cy="64395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00931" y="1805973"/>
            <a:ext cx="682500" cy="682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12404" y="3524915"/>
            <a:ext cx="511875" cy="682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00931" y="3510823"/>
            <a:ext cx="682500" cy="682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916290" y="2658397"/>
            <a:ext cx="597188" cy="682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006100" y="144325"/>
            <a:ext cx="52683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чего состоит ротовая полость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521475" y="4535766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896786" y="1805982"/>
            <a:ext cx="1689578" cy="68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Зубы
</a:t>
            </a:r>
            <a:pPr algn="l" indent="0" marL="0">
              <a:lnSpc>
                <a:spcPct val="115000"/>
              </a:lnSpc>
              <a:buNone/>
            </a:pPr>
            <a:r>
              <a:rPr lang="en-US" sz="5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Зубы измельчают пищу и делают её частицы меньше. Благодаря разным формам они справляются и с откусыванием, и с разрыванием, и с перетиранием более твёрдых кусочков.
</a:t>
            </a:r>
            <a:endParaRPr lang="en-US" sz="751" dirty="0"/>
          </a:p>
        </p:txBody>
      </p:sp>
      <p:sp>
        <p:nvSpPr>
          <p:cNvPr id="11" name="Text 3"/>
          <p:cNvSpPr txBox="1"/>
          <p:nvPr/>
        </p:nvSpPr>
        <p:spPr>
          <a:xfrm>
            <a:off x="5570641" y="1805977"/>
            <a:ext cx="1689578" cy="68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Губы и щёки
</a:t>
            </a:r>
            <a:pPr algn="l" indent="0" marL="0">
              <a:lnSpc>
                <a:spcPct val="115000"/>
              </a:lnSpc>
              <a:buNone/>
            </a:pPr>
            <a:r>
              <a:rPr lang="en-US" sz="5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Губы и щёки удерживают пищу внутри рта и помогают направлять её между зубами. Они также участвуют в чёткой речи и защищают ротовую полость от внешних воздействий.
</a:t>
            </a:r>
            <a:endParaRPr lang="en-US" sz="751" dirty="0"/>
          </a:p>
        </p:txBody>
      </p:sp>
      <p:sp>
        <p:nvSpPr>
          <p:cNvPr id="12" name="Text 4"/>
          <p:cNvSpPr txBox="1"/>
          <p:nvPr/>
        </p:nvSpPr>
        <p:spPr>
          <a:xfrm>
            <a:off x="1896802" y="3524920"/>
            <a:ext cx="1689578" cy="68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Слюнные железы
</a:t>
            </a:r>
            <a:pPr algn="l" indent="0" marL="0">
              <a:lnSpc>
                <a:spcPct val="115000"/>
              </a:lnSpc>
              <a:buNone/>
            </a:pPr>
            <a:r>
              <a:rPr lang="en-US" sz="5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Слюнные железы постоянно выделяют слюну, которая увлажняет сухую пищу и делает её удобной для жевания. Без этого даже мягкие продукты труднее пережёвывать и глотать.
</a:t>
            </a:r>
            <a:endParaRPr lang="en-US" sz="751" dirty="0"/>
          </a:p>
        </p:txBody>
      </p:sp>
      <p:sp>
        <p:nvSpPr>
          <p:cNvPr id="13" name="Text 5"/>
          <p:cNvSpPr txBox="1"/>
          <p:nvPr/>
        </p:nvSpPr>
        <p:spPr>
          <a:xfrm>
            <a:off x="5570641" y="3510827"/>
            <a:ext cx="1689578" cy="68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Слизистая оболочка
</a:t>
            </a:r>
            <a:pPr algn="l" indent="0" marL="0">
              <a:lnSpc>
                <a:spcPct val="115000"/>
              </a:lnSpc>
              <a:buNone/>
            </a:pPr>
            <a:r>
              <a:rPr lang="en-US" sz="5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Слизистая оболочка выстилает ротовую полость и защищает её ткани от трения, пересыхания и мелких повреждений. Она помогает сохранить комфортные условия для работы всех органов во рту.
</a:t>
            </a:r>
            <a:endParaRPr lang="en-US" sz="751" dirty="0"/>
          </a:p>
        </p:txBody>
      </p:sp>
      <p:sp>
        <p:nvSpPr>
          <p:cNvPr id="14" name="Text 6"/>
          <p:cNvSpPr txBox="1"/>
          <p:nvPr/>
        </p:nvSpPr>
        <p:spPr>
          <a:xfrm>
            <a:off x="3743344" y="2658401"/>
            <a:ext cx="1689578" cy="68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
</a:t>
            </a:r>
            <a:pPr algn="l" indent="0" marL="0">
              <a:lnSpc>
                <a:spcPct val="115000"/>
              </a:lnSpc>
              <a:buNone/>
            </a:pPr>
            <a:r>
              <a:rPr lang="en-US" sz="5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перемешивает пищу со слюной, собирает её в общий комок и подталкивает к глотке. На его поверхности находятся вкусовые рецепторы, позволяющие различать вкус пищи.
</a:t>
            </a:r>
            <a:endParaRPr lang="en-US" sz="7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549520"/>
            <a:ext cx="9144000" cy="258960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106450" y="154525"/>
            <a:ext cx="5126400" cy="54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Зубы и их роль в обработке пищи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122592" y="980375"/>
            <a:ext cx="16434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зубы — разные задачи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Резцы откусывают кусочки пищи, клыки помогают разрывать её, а коренные зубы перетирают и измельчают более плотные продукты. Такое разделение делает жевание точным и эффективным.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1927882" y="980375"/>
            <a:ext cx="16434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Зубов у человека разное количество
</a:t>
            </a:r>
            <a:pPr algn="l" indent="0" marL="0">
              <a:lnSpc>
                <a:spcPct val="115000"/>
              </a:lnSpc>
              <a:buNone/>
            </a:pPr>
            <a:r>
              <a:rPr lang="en-US" sz="6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взрослого человека обычно 32 постоянных зуба. У ребёнка сначала появляются 20 молочных зубов, которые позже сменяются постоянными. Это позволяет челюстям расти и постепенно справляться с более сложной пищей.
</a:t>
            </a:r>
            <a:endParaRPr lang="en-US" sz="965" dirty="0"/>
          </a:p>
        </p:txBody>
      </p:sp>
      <p:sp>
        <p:nvSpPr>
          <p:cNvPr id="13" name="Text 4"/>
          <p:cNvSpPr txBox="1"/>
          <p:nvPr/>
        </p:nvSpPr>
        <p:spPr>
          <a:xfrm>
            <a:off x="3750289" y="980375"/>
            <a:ext cx="16434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Слои зуба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Зуб состоит из эмали, дентина и пульпы. Эмаль — самая твёрдая ткань организма, дентин образует основную часть зуба, а пульпа содержит сосуды и нервы, обеспечивающие его жизнедеятельность.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5572721" y="980375"/>
            <a:ext cx="16434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зубы важны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 здоровых зубов пища плохо измельчается, а значит, её труднее проглотить и переварить дальше. Хорошее состояние зубов напрямую влияет на качество начального этапа пищеварения.
</a:t>
            </a:r>
            <a:endParaRPr lang="en-US" sz="1000" dirty="0"/>
          </a:p>
        </p:txBody>
      </p:sp>
      <p:sp>
        <p:nvSpPr>
          <p:cNvPr id="15" name="Text 6"/>
          <p:cNvSpPr txBox="1"/>
          <p:nvPr/>
        </p:nvSpPr>
        <p:spPr>
          <a:xfrm>
            <a:off x="7395146" y="980375"/>
            <a:ext cx="16434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Механическая обработка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Жевание не только уменьшает размер кусочков пищи, но и увеличивает её поверхность. Благодаря этому слюна быстрее смачивает пищу, а ферменты начинают действовать гораздо эффективнее.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2882" y="1048450"/>
            <a:ext cx="3854136" cy="3063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50" y="144325"/>
            <a:ext cx="5161200" cy="61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чего состоит слюна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2" y="1757733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небольшие добавки в составе слюны важны: они помогают сохранять комфорт во рту и поддерживать работу зубов.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1108055" y="2609009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Преобладание воды делает слюну удобной средой для смачивания пищи, а остальные компоненты обеспечивают защиту и запуск пищеварения.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1108050" y="3684900"/>
            <a:ext cx="19125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биологии; обобщённые данные о составе слюны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108050" y="1189850"/>
            <a:ext cx="2832300" cy="18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endParaRPr lang="en-US" sz="7800" dirty="0"/>
          </a:p>
        </p:txBody>
      </p:sp>
      <p:sp>
        <p:nvSpPr>
          <p:cNvPr id="4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5179799" y="1169850"/>
            <a:ext cx="2877000" cy="18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важно, потому что пища начинает изменяться ещё до желудка. Чем дольше она находится во рту и чем лучше пережёвывается, тем заметнее действие амилазы.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5189814" y="3400000"/>
            <a:ext cx="18396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
</a:t>
            </a:r>
            <a:endParaRPr lang="en-US" sz="800" dirty="0"/>
          </a:p>
        </p:txBody>
      </p:sp>
      <p:sp>
        <p:nvSpPr>
          <p:cNvPr id="7" name="Text 4"/>
          <p:cNvSpPr txBox="1"/>
          <p:nvPr/>
        </p:nvSpPr>
        <p:spPr>
          <a:xfrm>
            <a:off x="1108050" y="3182050"/>
            <a:ext cx="28323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9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стадия расщепления крахмала начинается уже во рту
</a:t>
            </a:r>
            <a:endParaRPr lang="en-US" sz="1959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80725" y="1176962"/>
            <a:ext cx="7200900" cy="29432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50" y="144325"/>
            <a:ext cx="4842300" cy="4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пища проходит через рот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0" y="686550"/>
            <a:ext cx="4842300" cy="22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основана на этапах механической и химической обработки пищи в ротовой полости.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4449" y="1207420"/>
            <a:ext cx="682500" cy="682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50785" y="1200440"/>
            <a:ext cx="682500" cy="682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72415" y="3253495"/>
            <a:ext cx="426563" cy="682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32185" y="3299810"/>
            <a:ext cx="719700" cy="5757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37981" y="2233945"/>
            <a:ext cx="682500" cy="682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44325" y="144325"/>
            <a:ext cx="4851300" cy="72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работает язык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2098974" y="1136250"/>
            <a:ext cx="1845000" cy="82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Перемешивание пищи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постоянно двигает пищу во рту, смешивая её со слюной. Благодаря этому кусочки становятся мягче, а жевание и дальнейшее глотание проходят легче и безопаснее.
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6215361" y="1136250"/>
            <a:ext cx="1845000" cy="82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комка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язык помогает собрать пережёванную пищу в плотный комок. Такая форма удобна для проглатывания и позволяет пище без потерь пройти в следующий отдел.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2109022" y="3189300"/>
            <a:ext cx="1845000" cy="82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Продвижение к глотке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пищевой комок готов, язык направляет его к глотке. Это важный этап, потому что он подготавливает пищу к безопасному переходу в пищевод.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6215361" y="3182250"/>
            <a:ext cx="1845000" cy="82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Речь и общение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нужен не только для пищеварения, но и для произношения звуков. Поэтому его работа важна и во время еды, и при разговоре с другими людьми.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4192506" y="2162775"/>
            <a:ext cx="1845000" cy="82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Ощущение вкуса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поверхности языка расположены вкусовые рецепторы. Они помогают различать сладкий, солёный, кислый, горький и умами вкусы, чтобы организм мог оценить пищу.
</a:t>
            </a:r>
            <a:endParaRPr lang="en-US" sz="900" dirty="0"/>
          </a:p>
        </p:txBody>
      </p:sp>
      <p:sp>
        <p:nvSpPr>
          <p:cNvPr id="14" name="Text 6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19625" y="1889076"/>
            <a:ext cx="4009200" cy="136194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49" y="147750"/>
            <a:ext cx="58788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основных структур ротовой полости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2" y="1139278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что каждый орган выполняет свою часть общей работы и помогает начать пищеварение правильно.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1108055" y="2176411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Пищеварение во рту невозможно свести к одному органу: успех зависит от согласованной работы зубов, языка, слюны и нёба.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1108050" y="3408676"/>
            <a:ext cx="17877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
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3275" y="1213952"/>
            <a:ext cx="2366100" cy="202874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89614" y="1213725"/>
            <a:ext cx="2364758" cy="2029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35293" y="1213725"/>
            <a:ext cx="2364758" cy="2029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44325" y="144325"/>
            <a:ext cx="7539300" cy="3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образуется пищевой комок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8689075" y="4681975"/>
            <a:ext cx="310500" cy="31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721314" y="3405808"/>
            <a:ext cx="1995900" cy="102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Мягкая масса для глотания
</a:t>
            </a:r>
            <a:pPr algn="l" indent="0" marL="0">
              <a:lnSpc>
                <a:spcPct val="115000"/>
              </a:lnSpc>
              <a:buNone/>
            </a:pPr>
            <a:r>
              <a:rPr lang="en-US" sz="7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нескольких движений челюстей пища уже не выглядит как отдельные куски. Она становится мягче, теплее и влажнее, а язык собирает её в удобную для проглатывания массу. Именно так начинается подготовка к переходу в глотку и дальше в пищевод.
</a:t>
            </a:r>
            <a:endParaRPr lang="en-US" sz="843" dirty="0"/>
          </a:p>
        </p:txBody>
      </p:sp>
      <p:sp>
        <p:nvSpPr>
          <p:cNvPr id="10" name="Text 3"/>
          <p:cNvSpPr txBox="1"/>
          <p:nvPr/>
        </p:nvSpPr>
        <p:spPr>
          <a:xfrm>
            <a:off x="3574040" y="3405800"/>
            <a:ext cx="1995900" cy="102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слюна так важна
</a:t>
            </a:r>
            <a:pPr algn="l" indent="0" marL="0">
              <a:lnSpc>
                <a:spcPct val="115000"/>
              </a:lnSpc>
              <a:buNone/>
            </a:pPr>
            <a:r>
              <a:rPr lang="en-US" sz="7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Слюна действует как естественная «смазка» и помогает частицам пищи соединяться между собой. Если пищи мало смочено, её труднее проглотить, а во рту появляется сухость. Поэтому нормальное слюноотделение делает первый этап пищеварения более лёгким.
</a:t>
            </a:r>
            <a:endParaRPr lang="en-US" sz="843" dirty="0"/>
          </a:p>
        </p:txBody>
      </p:sp>
      <p:sp>
        <p:nvSpPr>
          <p:cNvPr id="11" name="Text 4"/>
          <p:cNvSpPr txBox="1"/>
          <p:nvPr/>
        </p:nvSpPr>
        <p:spPr>
          <a:xfrm>
            <a:off x="6426765" y="3405800"/>
            <a:ext cx="1995900" cy="102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Готовность к следующему этапу
</a:t>
            </a:r>
            <a:pPr algn="l" indent="0" marL="0">
              <a:lnSpc>
                <a:spcPct val="115000"/>
              </a:lnSpc>
              <a:buNone/>
            </a:pPr>
            <a:r>
              <a:rPr lang="en-US" sz="7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Хорошо сформированный пищевой комок проходит через глотку намного безопаснее, чем сухие или крупные куски. Он не царапает слизистую и легче продвигается дальше. Чем тщательнее была обработка во рту, тем спокойнее начинается остальное пищеварение.
</a:t>
            </a:r>
            <a:endParaRPr lang="en-US" sz="843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44325" y="144325"/>
            <a:ext cx="43356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важно тщательно пережёвывать пищу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278276" y="1787675"/>
            <a:ext cx="3201600" cy="69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Легче глотать
</a:t>
            </a:r>
            <a:pPr algn="l" indent="0" marL="0">
              <a:lnSpc>
                <a:spcPct val="115000"/>
              </a:lnSpc>
              <a:buNone/>
            </a:pPr>
            <a:r>
              <a:rPr lang="en-US" sz="6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куски пищи труднее собрать в удобный для глотания комок. Хорошо пережёванная еда становится мягче и безопаснее проходит через глотку, уменьшая риск поперхнуться.
</a:t>
            </a:r>
            <a:endParaRPr lang="en-US" sz="923" dirty="0"/>
          </a:p>
        </p:txBody>
      </p:sp>
      <p:sp>
        <p:nvSpPr>
          <p:cNvPr id="10" name="Text 3"/>
          <p:cNvSpPr txBox="1"/>
          <p:nvPr/>
        </p:nvSpPr>
        <p:spPr>
          <a:xfrm>
            <a:off x="4943918" y="2657000"/>
            <a:ext cx="3201600" cy="69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Меньше нагрузка на желудок
</a:t>
            </a:r>
            <a:pPr algn="l" indent="0" marL="0">
              <a:lnSpc>
                <a:spcPct val="115000"/>
              </a:lnSpc>
              <a:buNone/>
            </a:pPr>
            <a:r>
              <a:rPr lang="en-US" sz="6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во рту пища обработана плохо, желудку и кишечнику приходится тратить больше сил на её измельчение. Из-за этого переваривание идёт медленнее и может появиться тяжесть после еды.
</a:t>
            </a:r>
            <a:endParaRPr lang="en-US" sz="902" dirty="0"/>
          </a:p>
        </p:txBody>
      </p:sp>
      <p:sp>
        <p:nvSpPr>
          <p:cNvPr id="11" name="Text 4"/>
          <p:cNvSpPr txBox="1"/>
          <p:nvPr/>
        </p:nvSpPr>
        <p:spPr>
          <a:xfrm>
            <a:off x="1278268" y="3511825"/>
            <a:ext cx="3201600" cy="69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Лучше усваиваются питательные вещества
</a:t>
            </a:r>
            <a:pPr algn="l" indent="0" marL="0">
              <a:lnSpc>
                <a:spcPct val="115000"/>
              </a:lnSpc>
              <a:buNone/>
            </a:pPr>
            <a:r>
              <a:rPr lang="en-US" sz="6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Тщательное жевание помогает слюне равномерно смешаться с пищей и подготовить её к дальнейшей обработке. В результате начало пищеварения становится более полным и организму проще использовать пищу.
</a:t>
            </a:r>
            <a:endParaRPr lang="en-US" sz="902" dirty="0"/>
          </a:p>
        </p:txBody>
      </p:sp>
      <p:sp>
        <p:nvSpPr>
          <p:cNvPr id="12" name="Text 5"/>
          <p:cNvSpPr txBox="1"/>
          <p:nvPr/>
        </p:nvSpPr>
        <p:spPr>
          <a:xfrm>
            <a:off x="4943926" y="932850"/>
            <a:ext cx="3201600" cy="69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Быстрее работает пищеварение
</a:t>
            </a:r>
            <a:pPr algn="l" indent="0" marL="0">
              <a:lnSpc>
                <a:spcPct val="115000"/>
              </a:lnSpc>
              <a:buNone/>
            </a:pPr>
            <a:r>
              <a:rPr lang="en-US" sz="6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пища тщательно измельчена, её поверхность становится больше. Ферменты легче добираются до частиц еды, поэтому химическое расщепление начинается быстрее и проходит эффективнее.
</a:t>
            </a:r>
            <a:endParaRPr lang="en-US" sz="90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2882" y="1048450"/>
            <a:ext cx="3854136" cy="3063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50" y="144325"/>
            <a:ext cx="5161200" cy="61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разные виды пищи обрабатываются во рту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2" y="1757733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продукты ведут себя по-разному: одни быстро становятся мягкими, другие требуют долгого жевания и активного смачивания слюной.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1108055" y="2609009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твёрже и суше пища, тем сильнее она зависит от жевания и слюны; крахмалистые продукты особенно быстро изменяются при длительной обработке.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1108050" y="3684900"/>
            <a:ext cx="19125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оценка по свойствам пищи и её обработке во рту; учебный материал
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93669" y="151573"/>
            <a:ext cx="5126400" cy="54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Защитная роль слюны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013650" y="1820700"/>
            <a:ext cx="2531700" cy="11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Очищение полости рта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Слюна смывает мелкие остатки пищи с зубов и слизистой оболочки. Благодаря этому во рту меньше задерживаются частички еды, которые могли бы создавать неприятный запах и мешать комфорту.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1013650" y="3064652"/>
            <a:ext cx="2531700" cy="11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Сдерживание микробов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слюне есть вещества, которые частично подавляют размножение микробов. Поэтому ротовая полость получает дополнительную защиту, а риск воспалений и инфекций становится ниже.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3798900" y="1820700"/>
            <a:ext cx="2531700" cy="11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от кислот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еды слюна помогает нейтрализовать кислую среду и снижает вредное воздействие кислот на эмаль зубов. Это важно для сохранения твёрдых тканей зуба и здоровья дёсен.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3798900" y="3064650"/>
            <a:ext cx="2531700" cy="11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нехватки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слюны выделяется мало, во рту появляется сухость, становится труднее говорить и глотать. Также возрастает риск кариеса, потому что зубы и слизистая хуже защищены.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1700" y="1897247"/>
            <a:ext cx="3971100" cy="134900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168925" y="144325"/>
            <a:ext cx="58689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свойства слюны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5219835" y="1170303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из чего состоит слюна и какие свойства помогают ей одновременно защищать рот и запускать пищеварение.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219838" y="2207436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Слюна не только увлажняет пищу, но и защищает полость рта, а также начинает химическое расщепление крахмала.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219831" y="3222003"/>
            <a:ext cx="17877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сведения о составе и свойствах слюны
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6780" y="1455605"/>
            <a:ext cx="3614421" cy="88595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2189" y="2441580"/>
            <a:ext cx="3614421" cy="88595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57567" y="3427530"/>
            <a:ext cx="3614421" cy="88595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5175" y="144325"/>
            <a:ext cx="4762500" cy="3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Гигиена полости рта и пищеварение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8689075" y="4681975"/>
            <a:ext cx="310500" cy="31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755176" y="1455401"/>
            <a:ext cx="2095850" cy="88637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Чистые зубы — лучшее жевание
</a:t>
            </a:r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зубы чистые и крепкие, кусать и пережёвывать пищу проще. Щётка и паста помогают удалять налёт, а здоровые дёсны поддерживают зубы и позволяют жевать без боли и лишнего напряжения.
</a:t>
            </a:r>
            <a:endParaRPr lang="en-US" sz="813" dirty="0"/>
          </a:p>
        </p:txBody>
      </p:sp>
      <p:sp>
        <p:nvSpPr>
          <p:cNvPr id="9" name="Text 3"/>
          <p:cNvSpPr txBox="1"/>
          <p:nvPr/>
        </p:nvSpPr>
        <p:spPr>
          <a:xfrm>
            <a:off x="1610574" y="2441377"/>
            <a:ext cx="2095850" cy="88637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нужна зубная нить
</a:t>
            </a:r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 зубами часто остаются мелкие частицы еды, которые щётке трудно убрать. Зубная нить помогает очистить эти места, уменьшить раздражение дёсен и поддержать нормальную работу всей ротовой полости.
</a:t>
            </a:r>
            <a:endParaRPr lang="en-US" sz="813" dirty="0"/>
          </a:p>
        </p:txBody>
      </p:sp>
      <p:sp>
        <p:nvSpPr>
          <p:cNvPr id="10" name="Text 4"/>
          <p:cNvSpPr txBox="1"/>
          <p:nvPr/>
        </p:nvSpPr>
        <p:spPr>
          <a:xfrm>
            <a:off x="2465971" y="3427326"/>
            <a:ext cx="2095850" cy="88637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есть боль, жевать трудно
</a:t>
            </a:r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Кариес, воспаление дёсен и чувствительность зубов могут сделать каждый укус неприятным. Тогда человек начинает жевать хуже, а пищеварение с самого начала получает лишнюю нагрузку и работает менее ровно.
</a:t>
            </a:r>
            <a:endParaRPr lang="en-US" sz="813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80725" y="1176962"/>
            <a:ext cx="7200900" cy="29432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50" y="144325"/>
            <a:ext cx="4842300" cy="4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Нарушения в ротовой полости и их последствия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0" y="686550"/>
            <a:ext cx="4842300" cy="22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Цепочка показывает, как проблемы во рту переходят от одного этапа к другому и влияют на начало пищеварения.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1019000" y="144325"/>
            <a:ext cx="71280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Факты, которые важно запомнить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974600" y="2061900"/>
            <a:ext cx="1687500" cy="12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Старт раньше желудка
</a:t>
            </a:r>
            <a:pPr algn="l" indent="0" marL="0">
              <a:lnSpc>
                <a:spcPct val="115000"/>
              </a:lnSpc>
              <a:buNone/>
            </a:pPr>
            <a:r>
              <a:rPr lang="en-US" sz="7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Пищеварение начинается уже во рту, ещё до того, как пища попадёт в желудок. Именно здесь она впервые измельчается, увлажняется и готовится к дальнейшему пути.
</a:t>
            </a:r>
            <a:endParaRPr lang="en-US" sz="1095" dirty="0"/>
          </a:p>
        </p:txBody>
      </p:sp>
      <p:sp>
        <p:nvSpPr>
          <p:cNvPr id="10" name="Text 3"/>
          <p:cNvSpPr txBox="1"/>
          <p:nvPr/>
        </p:nvSpPr>
        <p:spPr>
          <a:xfrm>
            <a:off x="2808163" y="2034675"/>
            <a:ext cx="1687500" cy="12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процесса сразу
</a:t>
            </a:r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ротовой полости одновременно идут механическая и химическая обработка пищи. Зубы дробят её на мелкие части, а слюна помогает начать расщепление некоторых веществ.
</a:t>
            </a:r>
            <a:endParaRPr lang="en-US" sz="1026" dirty="0"/>
          </a:p>
        </p:txBody>
      </p:sp>
      <p:sp>
        <p:nvSpPr>
          <p:cNvPr id="11" name="Text 4"/>
          <p:cNvSpPr txBox="1"/>
          <p:nvPr/>
        </p:nvSpPr>
        <p:spPr>
          <a:xfrm>
            <a:off x="4641750" y="2034675"/>
            <a:ext cx="1687500" cy="12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помощники
</a:t>
            </a:r>
            <a:pPr algn="l" indent="0" marL="0">
              <a:lnSpc>
                <a:spcPct val="115000"/>
              </a:lnSpc>
              <a:buNone/>
            </a:pPr>
            <a:r>
              <a:rPr lang="en-US" sz="7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Зубы, язык, слюна и слюнные железы работают вместе. Каждый из этих органов выполняет свою задачу, но только в команде они создают пищевой комок.
</a:t>
            </a:r>
            <a:endParaRPr lang="en-US" sz="1095" dirty="0"/>
          </a:p>
        </p:txBody>
      </p:sp>
      <p:sp>
        <p:nvSpPr>
          <p:cNvPr id="12" name="Text 5"/>
          <p:cNvSpPr txBox="1"/>
          <p:nvPr/>
        </p:nvSpPr>
        <p:spPr>
          <a:xfrm>
            <a:off x="6475325" y="2034675"/>
            <a:ext cx="1687500" cy="12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Подготовка к следующему этапу
</a:t>
            </a:r>
            <a:pPr algn="l" indent="0" marL="0">
              <a:lnSpc>
                <a:spcPct val="115000"/>
              </a:lnSpc>
              <a:buNone/>
            </a:pPr>
            <a:r>
              <a:rPr lang="en-US" sz="7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Хорошо обработанная пища безопаснее проходит через глотку и пищевод. Поэтому состояние ротовой полости влияет не только на рот, но и на всё дальнейшее пищеварение.
</a:t>
            </a:r>
            <a:endParaRPr lang="en-US" sz="978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2882" y="1048450"/>
            <a:ext cx="3854136" cy="3063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50" y="144325"/>
            <a:ext cx="5161200" cy="61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обработки пищи в ротовой полости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2" y="1757733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каждом шаге пища становится более удобной для дальнейшего движения. Работа органов идёт согласованно и почти без пауз.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1108055" y="2609009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что рот не просто принимает пищу, а подготавливает её к безопасному глотанию и дальнейшему пищеварению.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1108050" y="3684900"/>
            <a:ext cx="19125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последовательности обработки пищи в ротовой полости
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19625" y="1889076"/>
            <a:ext cx="4009200" cy="136194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49" y="147750"/>
            <a:ext cx="58788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привычки для здоровья ротовой полости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2" y="1139278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напоминает о простых действиях, которые помогают сохранить зубы, дёсны и нормальную работу слюны.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1108055" y="2176411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Регулярный уход и простые привычки поддерживают здоровье зубов, а значит, помогают пищеварению начинаться без лишних проблем.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1108050" y="3408676"/>
            <a:ext cx="17877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Рекомендации по гигиене полости рта
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160600" y="1167150"/>
            <a:ext cx="4822800" cy="280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Рот — первый шаг пищеварения
</a:t>
            </a:r>
            <a:pPr algn="ctr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рту пища измельчается, увлажняется, смешивается со слюной и начинает химически изменяться. Если зубы, язык и слюнные железы работают хорошо, весь пищеварительный путь становится легче.
</a:t>
            </a:r>
            <a:endParaRPr lang="en-US" sz="2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2026-05-31T21:13:51Z</dcterms:created>
  <dcterms:modified xsi:type="dcterms:W3CDTF">2026-05-31T21:13:51Z</dcterms:modified>
</cp:coreProperties>
</file>