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8331" y="274425"/>
            <a:ext cx="3736037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Рождество и Новый год: зимние праздники и традиции
</a:t>
            </a:r>
            <a:endParaRPr lang="en-US" sz="3141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Тепло, огни, подарки и семейные традиции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праздники важны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Рождество и Новый год объединяют семьи, создают праздничное настроение и помогают детям учить простые английские слова: tree, gift, star, snow и lights.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8875" y="1342573"/>
            <a:ext cx="3554400" cy="32836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Рождество?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810175" y="1388356"/>
            <a:ext cx="3352200" cy="53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Христианский праздник
</a:t>
            </a:r>
            <a:pPr algn="l" indent="0" marL="0">
              <a:lnSpc>
                <a:spcPct val="115000"/>
              </a:lnSpc>
              <a:buNone/>
            </a:pPr>
            <a:r>
              <a:rPr lang="en-US" sz="4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Рождество отмечает рождение Иисуса Христа и считается одним из главных христианских праздников. Для многих людей это день духовного смысла, мира и благодарности.
</a:t>
            </a:r>
            <a:endParaRPr lang="en-US" sz="879" dirty="0"/>
          </a:p>
        </p:txBody>
      </p:sp>
      <p:sp>
        <p:nvSpPr>
          <p:cNvPr id="13" name="Text 3"/>
          <p:cNvSpPr txBox="1"/>
          <p:nvPr/>
        </p:nvSpPr>
        <p:spPr>
          <a:xfrm>
            <a:off x="810175" y="2084215"/>
            <a:ext cx="3352200" cy="53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даты
</a:t>
            </a:r>
            <a:pPr algn="l" indent="0" marL="0">
              <a:lnSpc>
                <a:spcPct val="115000"/>
              </a:lnSpc>
              <a:buNone/>
            </a:pPr>
            <a:r>
              <a:rPr lang="en-US" sz="4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с католической традицией Рождество празднуют 25 декабря. В некоторых православных странах его отмечают 7 января, поэтому дата зависит от церковного календаря.
</a:t>
            </a:r>
            <a:endParaRPr lang="en-US" sz="879" dirty="0"/>
          </a:p>
        </p:txBody>
      </p:sp>
      <p:sp>
        <p:nvSpPr>
          <p:cNvPr id="14" name="Text 4"/>
          <p:cNvSpPr txBox="1"/>
          <p:nvPr/>
        </p:nvSpPr>
        <p:spPr>
          <a:xfrm>
            <a:off x="810175" y="2780072"/>
            <a:ext cx="3352200" cy="53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встречи
</a:t>
            </a:r>
            <a:pPr algn="l" indent="0" marL="0">
              <a:lnSpc>
                <a:spcPct val="115000"/>
              </a:lnSpc>
              <a:buNone/>
            </a:pPr>
            <a:r>
              <a:rPr lang="en-US" sz="4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этот день семьи собираются за общим столом, ходят на богослужение, обмениваются поздравлениями, поют песни и дарят друг другу небольшие подарки и открытки.
</a:t>
            </a:r>
            <a:endParaRPr lang="en-US" sz="879" dirty="0"/>
          </a:p>
        </p:txBody>
      </p:sp>
      <p:sp>
        <p:nvSpPr>
          <p:cNvPr id="15" name="Text 5"/>
          <p:cNvSpPr txBox="1"/>
          <p:nvPr/>
        </p:nvSpPr>
        <p:spPr>
          <a:xfrm>
            <a:off x="810175" y="3493341"/>
            <a:ext cx="3352200" cy="53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и забота
</a:t>
            </a:r>
            <a:pPr algn="l" indent="0" marL="0">
              <a:lnSpc>
                <a:spcPct val="115000"/>
              </a:lnSpc>
              <a:buNone/>
            </a:pPr>
            <a:r>
              <a:rPr lang="en-US" sz="4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Рождество часто напоминает людям о милосердии, внимании к близким и помощи тем, кому нужна поддержка. Поэтому праздник связывают с добротой и миром.
</a:t>
            </a:r>
            <a:endParaRPr lang="en-US" sz="879" dirty="0"/>
          </a:p>
        </p:txBody>
      </p:sp>
      <p:sp>
        <p:nvSpPr>
          <p:cNvPr id="16" name="Text 6"/>
          <p:cNvSpPr txBox="1"/>
          <p:nvPr/>
        </p:nvSpPr>
        <p:spPr>
          <a:xfrm>
            <a:off x="810175" y="4206602"/>
            <a:ext cx="3352200" cy="53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Праздничная атмосфера
</a:t>
            </a:r>
            <a:pPr algn="l" indent="0" marL="0">
              <a:lnSpc>
                <a:spcPct val="115000"/>
              </a:lnSpc>
              <a:buNone/>
            </a:pPr>
            <a:r>
              <a:rPr lang="en-US" sz="4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Рождество создаёт особое ощущение уюта: дома украшают, готовят вкусную еду, зажигают огни и стараются провести время вместе спокойно и радостно.
</a:t>
            </a:r>
            <a:endParaRPr lang="en-US" sz="87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531125" y="337525"/>
            <a:ext cx="8064000" cy="6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Рождества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716325" y="1268646"/>
            <a:ext cx="12564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Ёлка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Украшенная ёлка — самый узнаваемый символ праздника. На неё вешают игрушки, гирлянды и звезду, а под ней часто ставят подарки для всей семьи.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2371918" y="1268646"/>
            <a:ext cx="12564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Звезда и ангел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Звезда напоминает о Вифлеемской звезде, а ангел символизирует свет, надежду и добрую весть. Эти образы часто встречаются в открытках и украшениях.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027499" y="1268646"/>
            <a:ext cx="12564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Венок и свечи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Рождественский венок и свечи создают ощущение тепла и ожидания праздника. Свет в доме особенно важен зимой, когда дни короткие и холодные.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683087" y="1268646"/>
            <a:ext cx="12564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Носки и огни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рядом с камином вешают носки для подарков, а окна и комнаты украшают огнями. Красный и зелёный цвета считают традиционными.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7338650" y="1268646"/>
            <a:ext cx="12564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Подарки под деревом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Подарки под ёлкой подчёркивают радость встречи и заботу о близких. Для детей это один из самых ожидаемых моментов рождественского утра.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479389"/>
            <a:ext cx="3432300" cy="116597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Рождество в разных странах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разных странах Рождество отмечают по-своему, но семейное тепло и праздничный ужин встречаются везде.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Обычаи отличаются, но везде важны семья, подарки, общение и праздничный стол.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общеизвестных рождественских традиций разных стран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3500" y="395475"/>
            <a:ext cx="84594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готовятся к Рождеству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469800" y="1803150"/>
            <a:ext cx="19467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Украшение дома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убирают комнаты, ставят ёлку, вешают огни, украшают окна и улицы. Так дом и школа сразу становятся праздничными.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644500" y="1803150"/>
            <a:ext cx="19467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Подарки и открытки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покупают или делают подарки, пишут поздравления и подбирают праздничные открытки. Это помогает заранее показать внимание близким и друзьям.
</a:t>
            </a:r>
            <a:endParaRPr lang="en-US" sz="1051" dirty="0"/>
          </a:p>
        </p:txBody>
      </p:sp>
      <p:sp>
        <p:nvSpPr>
          <p:cNvPr id="13" name="Text 4"/>
          <p:cNvSpPr txBox="1"/>
          <p:nvPr/>
        </p:nvSpPr>
        <p:spPr>
          <a:xfrm>
            <a:off x="6819200" y="1803150"/>
            <a:ext cx="19467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Праздничная еда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Ближе к дню праздника семьи заранее готовят блюда, чтобы в сам вечер больше времени осталось для общения, песен и совместного отдыха.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33500" y="1803150"/>
            <a:ext cx="1908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несколько недель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Начинается Адвент: в некоторых христианских традициях это период ожидания праздника, который длится четыре недели и помогает подготовиться духовно и дома.
</a:t>
            </a:r>
            <a:endParaRPr lang="en-US" sz="105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подготовки к празднику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перед Рождеством и в день празднования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302001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Рождественская еда и напитки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35704" y="1574025"/>
            <a:ext cx="18606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блюда
</a:t>
            </a:r>
            <a:pPr algn="l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рождественском столе часто бывают индейка, запечённая курица или другое мясное блюдо. Такая еда обычно готовится заранее и подаётся для всей семьи.
</a:t>
            </a:r>
            <a:endParaRPr lang="en-US" sz="1092" dirty="0"/>
          </a:p>
        </p:txBody>
      </p:sp>
      <p:sp>
        <p:nvSpPr>
          <p:cNvPr id="12" name="Text 3"/>
          <p:cNvSpPr txBox="1"/>
          <p:nvPr/>
        </p:nvSpPr>
        <p:spPr>
          <a:xfrm>
            <a:off x="2673835" y="1573988"/>
            <a:ext cx="18606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Сладости и выпечка
</a:t>
            </a:r>
            <a:pPr algn="l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Пудинг, печенье, пряники и пироги помогают создать особый вкус праздника. Во многих домах дети с нетерпением ждут именно десертов и выпечки.
</a:t>
            </a:r>
            <a:endParaRPr lang="en-US" sz="1092" dirty="0"/>
          </a:p>
        </p:txBody>
      </p:sp>
      <p:sp>
        <p:nvSpPr>
          <p:cNvPr id="13" name="Text 4"/>
          <p:cNvSpPr txBox="1"/>
          <p:nvPr/>
        </p:nvSpPr>
        <p:spPr>
          <a:xfrm>
            <a:off x="4811918" y="1574000"/>
            <a:ext cx="18606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напитки
</a:t>
            </a:r>
            <a:pPr algn="l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Горячий шоколад, чай или другие тёплые напитки особенно приятны зимой. Они дополняют уютную атмосферу и делают вечер более домашним.
</a:t>
            </a:r>
            <a:endParaRPr lang="en-US" sz="1092" dirty="0"/>
          </a:p>
        </p:txBody>
      </p:sp>
      <p:sp>
        <p:nvSpPr>
          <p:cNvPr id="14" name="Text 5"/>
          <p:cNvSpPr txBox="1"/>
          <p:nvPr/>
        </p:nvSpPr>
        <p:spPr>
          <a:xfrm>
            <a:off x="6949999" y="1574000"/>
            <a:ext cx="18606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стол
</a:t>
            </a:r>
            <a:pPr algn="l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особенность рождественского ужина — его разделяют с близкими. Совместная трапеза важна не меньше, чем сами блюда, потому что объединяет семью.
</a:t>
            </a:r>
            <a:endParaRPr lang="en-US" sz="109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98240" y="1316825"/>
            <a:ext cx="3387470" cy="348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531100" y="388226"/>
            <a:ext cx="80640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празднуют Новый год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533956" y="1687625"/>
            <a:ext cx="42906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Полночь 31 декабря
</a:t>
            </a:r>
            <a:pPr algn="l" indent="0" marL="0">
              <a:lnSpc>
                <a:spcPct val="115000"/>
              </a:lnSpc>
              <a:buNone/>
            </a:pPr>
            <a:r>
              <a:rPr lang="en-US" sz="5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год встречают в полночь 31 декабря. Люди считают последние секунды старого года, а затем поздравляют друг друга с началом нового.
</a:t>
            </a:r>
            <a:endParaRPr lang="en-US" sz="959" dirty="0"/>
          </a:p>
        </p:txBody>
      </p:sp>
      <p:sp>
        <p:nvSpPr>
          <p:cNvPr id="13" name="Text 3"/>
          <p:cNvSpPr txBox="1"/>
          <p:nvPr/>
        </p:nvSpPr>
        <p:spPr>
          <a:xfrm>
            <a:off x="533956" y="2254991"/>
            <a:ext cx="42906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Желания и надежды
</a:t>
            </a:r>
            <a:pPr algn="l" indent="0" marL="0">
              <a:lnSpc>
                <a:spcPct val="115000"/>
              </a:lnSpc>
              <a:buNone/>
            </a:pPr>
            <a:r>
              <a:rPr lang="en-US" sz="5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этот момент многие загадывают желания и думают о том, что хотят изменить в новом году. Это делает праздник особенно волнующим и запоминающимся.
</a:t>
            </a:r>
            <a:endParaRPr lang="en-US" sz="959" dirty="0"/>
          </a:p>
        </p:txBody>
      </p:sp>
      <p:sp>
        <p:nvSpPr>
          <p:cNvPr id="14" name="Text 4"/>
          <p:cNvSpPr txBox="1"/>
          <p:nvPr/>
        </p:nvSpPr>
        <p:spPr>
          <a:xfrm>
            <a:off x="533956" y="2822366"/>
            <a:ext cx="42906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Фейерверки и огни
</a:t>
            </a:r>
            <a:pPr algn="l" indent="0" marL="0">
              <a:lnSpc>
                <a:spcPct val="115000"/>
              </a:lnSpc>
              <a:buNone/>
            </a:pPr>
            <a:r>
              <a:rPr lang="en-US" sz="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Фейерверки, хлопушки и яркие огни создают праздничный шум и свет. Они особенно хорошо передают атмосферу новогодней ночи и большого общего праздника.
</a:t>
            </a:r>
            <a:endParaRPr lang="en-US" sz="937" dirty="0"/>
          </a:p>
        </p:txBody>
      </p:sp>
      <p:sp>
        <p:nvSpPr>
          <p:cNvPr id="15" name="Text 5"/>
          <p:cNvSpPr txBox="1"/>
          <p:nvPr/>
        </p:nvSpPr>
        <p:spPr>
          <a:xfrm>
            <a:off x="540205" y="3389751"/>
            <a:ext cx="42906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встречи
</a:t>
            </a:r>
            <a:pPr algn="l" indent="0" marL="0">
              <a:lnSpc>
                <a:spcPct val="115000"/>
              </a:lnSpc>
              <a:buNone/>
            </a:pPr>
            <a:r>
              <a:rPr lang="en-US" sz="5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люди проводят вечер дома или в гостях у родных. За столом говорят, дарят подарки и остаются вместе после полуночи.
</a:t>
            </a:r>
            <a:endParaRPr lang="en-US" sz="959" dirty="0"/>
          </a:p>
        </p:txBody>
      </p:sp>
      <p:sp>
        <p:nvSpPr>
          <p:cNvPr id="16" name="Text 6"/>
          <p:cNvSpPr txBox="1"/>
          <p:nvPr/>
        </p:nvSpPr>
        <p:spPr>
          <a:xfrm>
            <a:off x="531100" y="3957124"/>
            <a:ext cx="42906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Российские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5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России Новый год особенно любят: наряжают ёлку, готовят праздничные блюда, смотрят выступления по телевидению и ждут Деда Мороза и Снегурочку.
</a:t>
            </a:r>
            <a:endParaRPr lang="en-US" sz="95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распространённых новогодних ассоциаций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узнаваемые символы Нового года
</a:t>
            </a:r>
            <a:endParaRPr lang="en-US" sz="2994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детей сильнее всего связаны с праздником ёлка, подарки и часы, показывающие полночь.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символы усиливают ощущение зимы и торжества, но главные ассоциации — ёлка и подарки.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31 декабря — особенный вечер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741038" y="1505657"/>
            <a:ext cx="3408517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года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 декабря — последний день календарного года, поэтому люди вспоминают важные события, успехи и трудности. Это помогает спокойно завершить старый год и настроиться на новый.
</a:t>
            </a:r>
            <a:endParaRPr lang="en-US" sz="979" dirty="0"/>
          </a:p>
        </p:txBody>
      </p:sp>
      <p:sp>
        <p:nvSpPr>
          <p:cNvPr id="11" name="Text 3"/>
          <p:cNvSpPr txBox="1"/>
          <p:nvPr/>
        </p:nvSpPr>
        <p:spPr>
          <a:xfrm>
            <a:off x="2741038" y="2280798"/>
            <a:ext cx="3408517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 полуночи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волнительный момент наступает в полночь, когда один год заканчивается, а другой начинается. Во многих странах считают последние секунды и загадывают желание.
</a:t>
            </a:r>
            <a:endParaRPr lang="en-US" sz="979" dirty="0"/>
          </a:p>
        </p:txBody>
      </p:sp>
      <p:sp>
        <p:nvSpPr>
          <p:cNvPr id="12" name="Text 4"/>
          <p:cNvSpPr txBox="1"/>
          <p:nvPr/>
        </p:nvSpPr>
        <p:spPr>
          <a:xfrm>
            <a:off x="2741038" y="3055939"/>
            <a:ext cx="3408517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Праздничная атмосфера
</a:t>
            </a:r>
            <a:pPr algn="l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этот вечер города украшают огнями, проходят концерты, звучит музыка и запускают фейерверки. Дома семьи собираются за ужином, поздравляют друг друга и создают тёплый праздник.
</a:t>
            </a:r>
            <a:endParaRPr lang="en-US" sz="979" dirty="0"/>
          </a:p>
        </p:txBody>
      </p:sp>
      <p:sp>
        <p:nvSpPr>
          <p:cNvPr id="13" name="Text 5"/>
          <p:cNvSpPr txBox="1"/>
          <p:nvPr/>
        </p:nvSpPr>
        <p:spPr>
          <a:xfrm>
            <a:off x="2741038" y="3850475"/>
            <a:ext cx="3408517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на новое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любят 31 декабря, потому что оно связано с ожиданием перемен и добрых начинаний. Этот вечер дарит чувство надежды, радости и особого начала.
</a:t>
            </a:r>
            <a:endParaRPr lang="en-US" sz="97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531125" y="337525"/>
            <a:ext cx="8064000" cy="6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Новогодние традиции в России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716325" y="1268646"/>
            <a:ext cx="12564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Украшение ёлки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России новогодняя ёлка остаётся главным символом праздника. Её украшают шарами, гирляндами, мишурой и звездой, а под ней часто кладут подарки для детей и взрослых.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2371918" y="1268646"/>
            <a:ext cx="12564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Праздничные блюда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Новым годом семьи готовят салаты, закуски и сладости. На столе обычно много угощений, потому что праздник принято встречать дома, в кругу близких людей.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027499" y="1268646"/>
            <a:ext cx="12564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Телевидение и поздравления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4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полуночью многие смотрят новогодние фильмы и праздничные передачи, а также слушают обращение Президента. Это стало узнаваемой частью российского празднования.
</a:t>
            </a:r>
            <a:endParaRPr lang="en-US" sz="966" dirty="0"/>
          </a:p>
        </p:txBody>
      </p:sp>
      <p:sp>
        <p:nvSpPr>
          <p:cNvPr id="15" name="Text 5"/>
          <p:cNvSpPr txBox="1"/>
          <p:nvPr/>
        </p:nvSpPr>
        <p:spPr>
          <a:xfrm>
            <a:off x="5683087" y="1268646"/>
            <a:ext cx="12564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Полночь на Спасской башне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Куранты Спасской башни в Москве помогают отсчитать наступление Нового года. Когда часы бьют двенадцать, люди поздравляют друг друга и поднимают бокалы с напитками.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7338650" y="1268646"/>
            <a:ext cx="12564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 зимние развлечения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год в России тесно связан с домашним теплом, подарками и зимними забавами. Дети ждут Деда Мороза и Снегурочку, а каникулы часто проводят на улице или в гостях.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657843"/>
            <a:ext cx="3432300" cy="7773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4211825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материалам презентации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Рождество и Новый год: сравнение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912150" y="21546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помогает увидеть, чем отличаются эти праздники и что у них общего.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912150" y="3078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различаются по смыслу и дате, но оба связаны со светом, семейным временем и радостной атмосферой.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927" y="1606623"/>
            <a:ext cx="353400" cy="35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7751" y="1641999"/>
            <a:ext cx="353400" cy="282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4427" y="1606658"/>
            <a:ext cx="353400" cy="353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101" y="1641999"/>
            <a:ext cx="353400" cy="2827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Подарки и доброта в праздники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09758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Подарки
</a:t>
            </a:r>
            <a:pPr algn="l" indent="0" marL="0">
              <a:lnSpc>
                <a:spcPct val="115000"/>
              </a:lnSpc>
              <a:buNone/>
            </a:pPr>
            <a:r>
              <a:rPr lang="en-US" sz="13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Подарки показывают внимание и заботу. На Рождество эта традиция связана с дарами волхвов, а в Новый год подарок становится знаком добрых пожеланий и дружбы.
</a:t>
            </a:r>
            <a:endParaRPr lang="en-US" sz="1325" dirty="0"/>
          </a:p>
        </p:txBody>
      </p:sp>
      <p:sp>
        <p:nvSpPr>
          <p:cNvPr id="15" name="Text 3"/>
          <p:cNvSpPr txBox="1"/>
          <p:nvPr/>
        </p:nvSpPr>
        <p:spPr>
          <a:xfrm>
            <a:off x="321426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другим
</a:t>
            </a:r>
            <a:pPr algn="l" indent="0" marL="0">
              <a:lnSpc>
                <a:spcPct val="115000"/>
              </a:lnSpc>
              <a:buNone/>
            </a:pPr>
            <a:r>
              <a:rPr lang="en-US" sz="13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праздничные дни люди не только получают, но и дарят: помогают семьям, собирают вещи и продукты, поддерживают тех, кому нужна забота и внимание.
</a:t>
            </a:r>
            <a:endParaRPr lang="en-US" sz="1319" dirty="0"/>
          </a:p>
        </p:txBody>
      </p:sp>
      <p:sp>
        <p:nvSpPr>
          <p:cNvPr id="16" name="Text 4"/>
          <p:cNvSpPr txBox="1"/>
          <p:nvPr/>
        </p:nvSpPr>
        <p:spPr>
          <a:xfrm>
            <a:off x="533093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Открытки и слова
</a:t>
            </a:r>
            <a:pPr algn="l" indent="0" marL="0">
              <a:lnSpc>
                <a:spcPct val="115000"/>
              </a:lnSpc>
              <a:buNone/>
            </a:pPr>
            <a:r>
              <a:rPr lang="en-US" sz="12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Поздравительные открытки, сообщения и тёплые слова делают праздник личным и искренним. Даже короткое пожелание может поднять настроение и показать уважение.
</a:t>
            </a:r>
            <a:endParaRPr lang="en-US" sz="1224" dirty="0"/>
          </a:p>
        </p:txBody>
      </p:sp>
      <p:sp>
        <p:nvSpPr>
          <p:cNvPr id="17" name="Text 5"/>
          <p:cNvSpPr txBox="1"/>
          <p:nvPr/>
        </p:nvSpPr>
        <p:spPr>
          <a:xfrm>
            <a:off x="744761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Делать добро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12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семьях и школах дети участвуют в акциях добра, собирают игрушки и готовят небольшие сюрпризы для других. Так праздник становится временем щедрости и участия.
</a:t>
            </a:r>
            <a:endParaRPr lang="en-US" sz="122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1100" y="388226"/>
            <a:ext cx="80640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праздники в школе и дома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374750" y="1721504"/>
            <a:ext cx="63852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и проекты
</a:t>
            </a:r>
            <a:pPr algn="ctr" indent="0" marL="0">
              <a:lnSpc>
                <a:spcPct val="115000"/>
              </a:lnSpc>
              <a:buNone/>
            </a:pPr>
            <a:r>
              <a:rPr lang="en-US" sz="5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школе дети изучают праздничную лексику, делают открытки, украшают класс и участвуют в тематических заданиях. Такие занятия помогают запомнить слова о цветах, подарках и традициях.
</a:t>
            </a:r>
            <a:endParaRPr lang="en-US" sz="959" dirty="0"/>
          </a:p>
        </p:txBody>
      </p:sp>
      <p:sp>
        <p:nvSpPr>
          <p:cNvPr id="12" name="Text 3"/>
          <p:cNvSpPr txBox="1"/>
          <p:nvPr/>
        </p:nvSpPr>
        <p:spPr>
          <a:xfrm>
            <a:off x="1374750" y="2288869"/>
            <a:ext cx="63852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Концерты и игры
</a:t>
            </a:r>
            <a:pPr algn="ctr" indent="0" marL="0">
              <a:lnSpc>
                <a:spcPct val="115000"/>
              </a:lnSpc>
              <a:buNone/>
            </a:pPr>
            <a:r>
              <a:rPr lang="en-US" sz="5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Праздничные концерты, сценки и игры создают весёлое настроение. Ребята поют песни, читают стихи и чувствуют, что зимний праздник может быть общим событием для всего класса.
</a:t>
            </a:r>
            <a:endParaRPr lang="en-US" sz="959" dirty="0"/>
          </a:p>
        </p:txBody>
      </p:sp>
      <p:sp>
        <p:nvSpPr>
          <p:cNvPr id="13" name="Text 4"/>
          <p:cNvSpPr txBox="1"/>
          <p:nvPr/>
        </p:nvSpPr>
        <p:spPr>
          <a:xfrm>
            <a:off x="1374750" y="2856243"/>
            <a:ext cx="63852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вечера
</a:t>
            </a:r>
            <a:pPr algn="ctr" indent="0" marL="0">
              <a:lnSpc>
                <a:spcPct val="115000"/>
              </a:lnSpc>
              <a:buNone/>
            </a:pPr>
            <a:r>
              <a:rPr lang="en-US" sz="5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семьи смотрят фильмы, играют в настольные игры и готовят угощения вместе. Совместные дела делают праздник уютным и помогают детям проводить больше времени с близкими.
</a:t>
            </a:r>
            <a:endParaRPr lang="en-US" sz="959" dirty="0"/>
          </a:p>
        </p:txBody>
      </p:sp>
      <p:sp>
        <p:nvSpPr>
          <p:cNvPr id="14" name="Text 5"/>
          <p:cNvSpPr txBox="1"/>
          <p:nvPr/>
        </p:nvSpPr>
        <p:spPr>
          <a:xfrm>
            <a:off x="1384050" y="3423628"/>
            <a:ext cx="63852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Украшения своими руками
</a:t>
            </a:r>
            <a:pPr algn="ctr" indent="0" marL="0">
              <a:lnSpc>
                <a:spcPct val="115000"/>
              </a:lnSpc>
              <a:buNone/>
            </a:pPr>
            <a:r>
              <a:rPr lang="en-US" sz="5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дети делают гирлянды, снежинки и небольшие поделки. Такие украшения развивают творчество и помогают почувствовать, что праздник создаётся не только покупками, но и руками.
</a:t>
            </a:r>
            <a:endParaRPr lang="en-US" sz="959" dirty="0"/>
          </a:p>
        </p:txBody>
      </p:sp>
      <p:sp>
        <p:nvSpPr>
          <p:cNvPr id="15" name="Text 6"/>
          <p:cNvSpPr txBox="1"/>
          <p:nvPr/>
        </p:nvSpPr>
        <p:spPr>
          <a:xfrm>
            <a:off x="1370500" y="3991001"/>
            <a:ext cx="63852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 на английском
</a:t>
            </a:r>
            <a:pPr algn="ctr" indent="0" marL="0">
              <a:lnSpc>
                <a:spcPct val="115000"/>
              </a:lnSpc>
              <a:buNone/>
            </a:pPr>
            <a:r>
              <a:rPr lang="en-US" sz="5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Праздничные занятия полезны для изучения английского языка, потому что дети легко запоминают слова tree, gift, snow, lights и card через знакомые ситуации и картинки.
</a:t>
            </a:r>
            <a:endParaRPr lang="en-US" sz="95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презентации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делают люди во время праздников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праздники проходят дома, но прогулки и поздравления тоже остаются важной частью сезона.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выделяются семейный ужин и подарки; это показывает, что праздник прежде всего связан с близкими людьми и общением.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00" y="1554284"/>
            <a:ext cx="2265000" cy="1908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0625" y="1554284"/>
            <a:ext cx="2265000" cy="19088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075" y="1554284"/>
            <a:ext cx="2265000" cy="1908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в разных климатах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93750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Снежный вечер на севере
</a:t>
            </a:r>
            <a:pPr algn="ctr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холодных странах праздник часто начинается с огней в окнах, снега на улицах и тёплых напитков после прогулки. Дети катаются на коньках, а семьи собираются дома, чтобы встретить вечер вместе и почувствовать уют.
</a:t>
            </a:r>
            <a:endParaRPr lang="en-US" sz="1014" dirty="0"/>
          </a:p>
        </p:txBody>
      </p:sp>
      <p:sp>
        <p:nvSpPr>
          <p:cNvPr id="11" name="Text 3"/>
          <p:cNvSpPr txBox="1"/>
          <p:nvPr/>
        </p:nvSpPr>
        <p:spPr>
          <a:xfrm>
            <a:off x="357072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Новый год без снега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более тёплых странах зима не всегда бывает снежной, но праздник остаётся ярким. Люди украшают дома, слушают музыку, ставят ёлки и встречаются с родными, чтобы сохранить атмосферу радости и ожидания.
</a:t>
            </a:r>
            <a:endParaRPr lang="en-US" sz="1022" dirty="0"/>
          </a:p>
        </p:txBody>
      </p:sp>
      <p:sp>
        <p:nvSpPr>
          <p:cNvPr id="12" name="Text 4"/>
          <p:cNvSpPr txBox="1"/>
          <p:nvPr/>
        </p:nvSpPr>
        <p:spPr>
          <a:xfrm>
            <a:off x="632617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настроение в разной погоде
</a:t>
            </a:r>
            <a:pPr algn="ctr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меняется, а праздничное чувство остаётся похожим. Где бы ни проходило празднование, свет, подарки и семейные встречи помогают создать особый вечер, который запоминается надолго.
</a:t>
            </a:r>
            <a:endParaRPr lang="en-US" sz="101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707" y="1357376"/>
            <a:ext cx="450000" cy="45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707" y="2114351"/>
            <a:ext cx="450000" cy="36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0707" y="2781326"/>
            <a:ext cx="450000" cy="45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707" y="3518301"/>
            <a:ext cx="450000" cy="40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0707" y="4205276"/>
            <a:ext cx="450000" cy="45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79275" y="395475"/>
            <a:ext cx="7967700" cy="61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общего у Рождества и Нового года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575075" y="1301625"/>
            <a:ext cx="6972000" cy="5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 огни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праздника связаны с огнями, гирляндами и ярким украшением домов. Свет создаёт ощущение тепла, уюта и особенного зимнего вечера.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1575075" y="2013600"/>
            <a:ext cx="6972000" cy="5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с близкими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 Рождество, и Новый год люди стараются проводить с семьёй и друзьями. Совместный ужин, разговоры и поздравления делают эти дни особенно важными.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1575075" y="2725575"/>
            <a:ext cx="6972000" cy="5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Подарки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Подарки помогают выразить заботу и благодарность. Их ждут дети и взрослые, потому что маленький сюрприз всегда добавляет радости в праздник.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1575075" y="3437550"/>
            <a:ext cx="6972000" cy="5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на лучшее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праздника связаны с ожиданием добрых перемен, новых начинаний и счастливого будущего. Поэтому они воспринимаются как время надежды и веры в хорошее.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1575075" y="4149525"/>
            <a:ext cx="6972000" cy="5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Доброта и радость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общая идея этих праздников — доброта. Люди поздравляют друг друга, делятся теплом и создают настроение, которое остаётся в памяти надолго.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создаётся праздничное настроение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элементов, которые вместе формируют атмосферу зимних праздников.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о Рождестве и Новом годе
</a:t>
            </a:r>
            <a:endParaRPr lang="en-US" sz="5300" dirty="0"/>
          </a:p>
        </p:txBody>
      </p:sp>
      <p:sp>
        <p:nvSpPr>
          <p:cNvPr id="5" name="Text 1"/>
          <p:cNvSpPr txBox="1"/>
          <p:nvPr/>
        </p:nvSpPr>
        <p:spPr>
          <a:xfrm>
            <a:off x="2350163" y="2998950"/>
            <a:ext cx="44259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Рождество и Новый год объединяют традиции, семейное общение и радость. Эти праздники напоминают о доброте, подарках, светлых символах и надежде на хороший новый год.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2026-05-31T03:12:02Z</dcterms:created>
  <dcterms:modified xsi:type="dcterms:W3CDTF">2026-05-31T03:12:02Z</dcterms:modified>
</cp:coreProperties>
</file>