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мира и международные организации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мир делится на регионы и зачем странам объединяться.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мира различаются природой, населением, уровнем развития и культурой, а международные организации помогают странам решать общие проблемы, которые не знают границ: от конфликтов до климатических рисков.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регионы и международные организации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подходы к делению мира на регионы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97771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макрорегионы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географии мир обычно рассматривают через несколько крупных макрорегионов: Европу, Азию, Африку, Северную и Южную Америку, Австралию и Океанию.
</a:t>
            </a:r>
            <a:endParaRPr lang="en-US" sz="1101" dirty="0"/>
          </a:p>
        </p:txBody>
      </p:sp>
      <p:sp>
        <p:nvSpPr>
          <p:cNvPr id="11" name="Text 3"/>
          <p:cNvSpPr txBox="1"/>
          <p:nvPr/>
        </p:nvSpPr>
        <p:spPr>
          <a:xfrm>
            <a:off x="3321376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Субрегионы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более точного анализа выделяют Ближний Восток, Центральную и Юго-Восточную Азию, Латинскую Америку, Северную и Южную Африку, чтобы показать внутренние различия крупных частей света.
</a:t>
            </a:r>
            <a:endParaRPr lang="en-US" sz="943" dirty="0"/>
          </a:p>
        </p:txBody>
      </p:sp>
      <p:sp>
        <p:nvSpPr>
          <p:cNvPr id="12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специализация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и тип экономики: одни регионы опираются на промышленность и услуги, другие — на добычу сырья, сельское хозяйство или транспортное положение в мировой системе.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50000"/>
              </a:lnSpc>
              <a:buNone/>
            </a:pPr>
            <a:r>
              <a:rPr lang="en-US" sz="120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помогает сравнивать страны, объяснять различия в уровне жизни и понимать, почему территории развиваются не одинаково, даже если находятся в похожих природных условиях.
</a:t>
            </a:r>
            <a:endParaRPr lang="en-US" sz="1204" dirty="0"/>
          </a:p>
        </p:txBody>
      </p:sp>
      <p:sp>
        <p:nvSpPr>
          <p:cNvPr id="14" name="Text 6"/>
          <p:cNvSpPr txBox="1"/>
          <p:nvPr/>
        </p:nvSpPr>
        <p:spPr>
          <a:xfrm>
            <a:off x="6144937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основания
</a:t>
            </a:r>
            <a:pPr algn="l" indent="0" marL="0">
              <a:lnSpc>
                <a:spcPct val="150000"/>
              </a:lnSpc>
              <a:buNone/>
            </a:pPr>
            <a:r>
              <a:rPr lang="en-US" sz="9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регионов определяются не только географией, но и общностью исторического развития, колониальным прошлым, языковыми и религиозными традициями, которые влияют на общество и политику.
</a:t>
            </a:r>
            <a:endParaRPr lang="en-US" sz="9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34442"/>
            <a:ext cx="4063200" cy="1762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регионы мира различаются не только по размеру, но и по демографической, хозяйственной и пространственной роли.
</a:t>
            </a:r>
            <a:pPr algn="l" indent="0" marL="0">
              <a:lnSpc>
                <a:spcPct val="150000"/>
              </a:lnSpc>
              <a:buNone/>
            </a:pPr>
            <a:r>
              <a:rPr lang="en-US" sz="13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населённые и экономически разнообразные регионы сосредоточены в Азии, тогда как Европа выделяется уровнем урбанизации, а Африка — демографическим ростом и ресурсным потенциалом.
</a:t>
            </a:r>
            <a:endParaRPr lang="en-US" sz="1384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Всемирный банк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регионы мира: основные характеристики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оценки по распределению населения мира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регионов в населении мира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населения по регионам показывает, где сосредоточены основные демографические центры и крупнейшие рынки труда.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резко доминирует по численности населения; Африка уже занимает значительную долю и быстрее других увеличивает её, тогда как Европа, Америка и Океания имеют меньший вес.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как пример тесной региональной интеграции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взаимосвязь
</a:t>
            </a:r>
            <a:pPr algn="l" indent="0" marL="0">
              <a:lnSpc>
                <a:spcPct val="15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страны связаны плотной сетью дорог, железных дорог, энергетических и торговых связей, поэтому изменения в одной части региона быстро отражаются на соседях.
</a:t>
            </a:r>
            <a:endParaRPr lang="en-US" sz="880" dirty="0"/>
          </a:p>
        </p:txBody>
      </p:sp>
      <p:sp>
        <p:nvSpPr>
          <p:cNvPr id="12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сотрудничества
</a:t>
            </a:r>
            <a:pPr algn="l" indent="0" marL="0">
              <a:lnSpc>
                <a:spcPct val="150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Европы хорошо показывает, что интеграция строится не только вокруг столиц, но и вокруг транспортных узлов, промышленных центров и крупных городских агломераций.
</a:t>
            </a:r>
            <a:endParaRPr lang="en-US" sz="1093" dirty="0"/>
          </a:p>
        </p:txBody>
      </p:sp>
      <p:sp>
        <p:nvSpPr>
          <p:cNvPr id="13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рынок ЕС
</a:t>
            </a:r>
            <a:pPr algn="l" indent="0" marL="0">
              <a:lnSpc>
                <a:spcPct val="15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объединяет 27 государств и создаёт пространство, где действуют общие правила торговли, перемещения товаров, капиталов, услуг и рабочей силы.
</a:t>
            </a:r>
            <a:endParaRPr lang="en-US" sz="908" dirty="0"/>
          </a:p>
        </p:txBody>
      </p:sp>
      <p:sp>
        <p:nvSpPr>
          <p:cNvPr id="14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разнообразие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общей интеграции Европа сохраняет языковое, культурное и политическое многообразие, что делает координацию сложной, но особенно значимой для устойчивого развития региона.
</a:t>
            </a:r>
            <a:endParaRPr lang="en-US" sz="86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разнообразие стран и моделей развития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контрасты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Азии соседствуют высокоразвитые экономики Японии и Южной Кореи, технологические центры Китая и Сингапура, а также страны, где ведущую роль сохраняют сельское хозяйство и сырьевой сектор.
</a:t>
            </a:r>
            <a:endParaRPr lang="en-US" sz="938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рынки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сосредоточены огромные потребительские рынки, значительная часть мирового промышленного производства и большая доля трудоспособного населения, что усиливает глобальное значение региона.
</a:t>
            </a:r>
            <a:endParaRPr lang="en-US" sz="942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карта Азии меняется особенно быстро: растут города, расширяются транспортные коридоры, усиливаются производственные цепочки и меняется роль отдельных государств в мировой экономике.
</a:t>
            </a:r>
            <a:endParaRPr lang="en-US" sz="938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региона характерна высокая зависимость от международной торговли, инвестиций и логистики, поэтому Азия тесно включена в мировые цепочки поставок и внешнеэкономические связи.
</a:t>
            </a:r>
            <a:endParaRPr lang="en-US" sz="10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демография, ресурсы и проблемы развития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возможностей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показывает, что наличие ресурсов само по себе не гарантирует успех: решающими становятся мир, управление, инвестиции и доступ к образованию.
</a:t>
            </a:r>
            <a:endParaRPr lang="en-US" sz="1065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потенциал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обладает крупными запасами полезных ископаемых, разнообразными природными ресурсами и самым молодым населением в мире, что создаёт основу для будущего роста.
</a:t>
            </a:r>
            <a:endParaRPr lang="en-US" sz="1032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трудности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странам региона не хватает дорог, школ, больниц и устойчивой инфраструктуры, а продовольственная нестабильность и последствия конфликтов замедляют развитие.
</a:t>
            </a:r>
            <a:endParaRPr lang="en-US" sz="1032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интеграция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союз и Африканская континентальная зона свободной торговли помогают государствам согласовывать позиции, расширять экономические связи и укреплять общие институты.
</a:t>
            </a:r>
            <a:endParaRPr lang="en-US" sz="10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экономической интеграции; примеры: АСЕАН, МЕРКОСУР, Европейский союз
</a:t>
            </a:r>
            <a:endParaRPr lang="en-US" sz="1145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экономической интеграции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следующая ступень интеграции требует более тесной координации между государствами и общих правил экономического взаимодействия.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интеграции, тем меньше барьеров между странами и тем глубже согласование политики; примеры таких процессов видны в АСЕАН, МЕРКОСУР и ЕС.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международная организация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организация создаётся на основе договора между государствами или другими участниками международных отношений и действует по заранее установленным правилам и уставу.
</a:t>
            </a:r>
            <a:endParaRPr lang="en-US" sz="1002" dirty="0"/>
          </a:p>
        </p:txBody>
      </p:sp>
      <p:sp>
        <p:nvSpPr>
          <p:cNvPr id="11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неё есть постоянные структуры управления, заседания, секретариат, бюджет и полномочия, которые позволяют не ограничиваться разовыми встречами и конференциями.
</a:t>
            </a:r>
            <a:endParaRPr lang="en-US" sz="1060" dirty="0"/>
          </a:p>
        </p:txBody>
      </p:sp>
      <p:sp>
        <p:nvSpPr>
          <p:cNvPr id="12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 координируют действия стран, разрабатывают общие нормы, помогают в переговорах, посредничают в спорах и организуют гуманитарную поддержку.
</a:t>
            </a:r>
            <a:endParaRPr lang="en-US" sz="1061" dirty="0"/>
          </a:p>
        </p:txBody>
      </p:sp>
      <p:sp>
        <p:nvSpPr>
          <p:cNvPr id="13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такие структуры государства решают вопросы, которые невозможно эффективно урегулировать в одиночку: безопасность, торговлю, здоровье, экологию и миграцию.
</a:t>
            </a:r>
            <a:endParaRPr lang="en-US" sz="1056" dirty="0"/>
          </a:p>
        </p:txBody>
      </p:sp>
      <p:sp>
        <p:nvSpPr>
          <p:cNvPr id="14" name="Text 6"/>
          <p:cNvSpPr txBox="1"/>
          <p:nvPr/>
        </p:nvSpPr>
        <p:spPr>
          <a:xfrm>
            <a:off x="3344425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мировой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стали устойчивым элементом современной политики, потому что связывают национальные интересы с общими правилами сотрудничества на глобальном уровне.
</a:t>
            </a:r>
            <a:endParaRPr lang="en-US" sz="9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проблемы к международному решению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общий механизм работы международных организаций: от выявления общей проблемы до оценки результатов и корректировки решений.
</a:t>
            </a:r>
            <a:endParaRPr lang="en-US" sz="9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ООН: от идеи мира к глобальному сотрудничеству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учреждения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ЮНЕСКО, ЮНИСЕФ, ВОЗ и ФАО ООН реализует образовательные, гуманитарные, санитарные и продовольственные программы, которые затрагивают повседневную жизнь миллионов людей по всему миру.
</a:t>
            </a:r>
            <a:endParaRPr lang="en-US" sz="976" dirty="0"/>
          </a:p>
        </p:txBody>
      </p:sp>
      <p:sp>
        <p:nvSpPr>
          <p:cNvPr id="12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Объединённых Наций была учреждена в 1945 году после Второй мировой войны как ответ на необходимость предотвратить новые глобальные конфликты и выстроить устойчивый механизм сотрудничества.
</a:t>
            </a:r>
            <a:endParaRPr lang="en-US" sz="1005" dirty="0"/>
          </a:p>
        </p:txBody>
      </p:sp>
      <p:sp>
        <p:nvSpPr>
          <p:cNvPr id="13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 ООН входят 193 государства, поэтому она остаётся самой универсальной международной площадкой, где представлены почти все страны мира и обсуждаются вопросы безопасности, развития и прав человека.
</a:t>
            </a:r>
            <a:endParaRPr lang="en-US" sz="948" dirty="0"/>
          </a:p>
        </p:txBody>
      </p:sp>
      <p:sp>
        <p:nvSpPr>
          <p:cNvPr id="14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Ключевую работу обеспечивают Генеральная Ассамблея, Совет Безопасности, Экономический и Социальный Совет и Международный суд, каждый из которых отвечает за свою сферу международных отношений.
</a:t>
            </a:r>
            <a:endParaRPr lang="en-US" sz="957" dirty="0"/>
          </a:p>
        </p:txBody>
      </p:sp>
      <p:sp>
        <p:nvSpPr>
          <p:cNvPr id="15" name="Text 6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соединяет государства с разными интересами в единую систему правил и консультаций, благодаря чему мировые проблемы обсуждаются не силой, а через переговоры и международное право.
</a:t>
            </a:r>
            <a:endParaRPr lang="en-US" sz="10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78736"/>
            <a:ext cx="4063200" cy="2073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международные организации различаются по масштабу, составу и характеру полномочий, но все они создают устойчивые правила взаимодействия между государствами.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крупные организации объединяют либо почти весь мир, либо целые регионы; их функции распределяются между безопасностью, экономикой и интеграцией.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 ООН, ЕС, НАТО, ВТО, АСЕАН и Африканского союза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международные организации и их задачи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ЕС, НАТО и вопросы региональной безопасности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экономический контур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связывает страны общими экономическими правилами, единым рынком и согласованными подходами к транспорту, энергетике и миграции, что усиливает взаимозависимость государств региона.
</a:t>
            </a:r>
            <a:endParaRPr lang="en-US" sz="943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координация
</a:t>
            </a:r>
            <a:pPr algn="l" indent="0" marL="0">
              <a:lnSpc>
                <a:spcPct val="150000"/>
              </a:lnSpc>
              <a:buNone/>
            </a:pPr>
            <a:r>
              <a:rPr lang="en-US" sz="117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 и НАТО по-разному решают задачи региона, но вместе они формируют пространство, где важны общие нормы, согласованные решения и способность реагировать на международные вызовы.
</a:t>
            </a:r>
            <a:endParaRPr lang="en-US" sz="1179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1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оборона
</a:t>
            </a:r>
            <a:pPr algn="l" indent="0" marL="0">
              <a:lnSpc>
                <a:spcPct val="150000"/>
              </a:lnSpc>
              <a:buNone/>
            </a:pPr>
            <a:r>
              <a:rPr lang="en-US" sz="101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НАТО строится на принципе совместной защиты: статья 5 Североатлантического договора рассматривает нападение на одного союзника как нападение на всех, что повышает уровень сдерживания.
</a:t>
            </a:r>
            <a:endParaRPr lang="en-US" sz="1018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8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экономики и безопасности
</a:t>
            </a:r>
            <a:pPr algn="l" indent="0" marL="0">
              <a:lnSpc>
                <a:spcPct val="150000"/>
              </a:lnSpc>
              <a:buNone/>
            </a:pPr>
            <a:r>
              <a:rPr lang="en-US" sz="98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Европы безопасность неотделима от торговли, инвестиций и устойчивых поставок ресурсов, поэтому кризисы, санкции и конфликты быстро отражаются на работе рынков и логистики.
</a:t>
            </a:r>
            <a:endParaRPr lang="en-US" sz="98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661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АСЕАН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АСЕАН объединяет десять стран Юго-Восточной Азии и развивает торговлю, транспортные связи и политический диалог, помогая снижать барьеры между очень разными национальными экономиками.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ШОС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ШОС координирует взаимодействие государств Евразии по вопросам безопасности, противодействия терроризму и развития транспортных коридоров, связывающих крупные рынки и стратегические территории.
</a:t>
            </a:r>
            <a:endParaRPr lang="en-US" sz="1431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союз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союз поддерживает интеграцию стран континента, миротворческие инициативы и крупные инфраструктурные проекты, стремясь укрепить политическую и экономическую самостоятельность Африки.
</a:t>
            </a:r>
            <a:endParaRPr lang="en-US" sz="1431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вектор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всех этих объединений характерно стремление усилить позиции региона в мировой экономике и политике, а также сделать сотрудничество более устойчивым и практическим.
</a:t>
            </a:r>
            <a:endParaRPr lang="en-US" sz="1431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организации Азии и Африки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функций международных организаций по материалам ООН, НАТО, ВТО, ЮНЕСКО, ЮНИСЕФ, ВОЗ и ЮНЕП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деятельности международных организаций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организации нередко работают одновременно в нескольких сферах: от предотвращения конфликтов и регулирования торговли до помощи населению и решения экологических задач.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безопасность и экономика, но заметна и гуманитарная, экологическая составляющая: международные организации действуют как многопрофильные институты.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и международное сотрудничество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стандарты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важно не только для реагирования на кризисы, но и для выработки единых правил, которые делают взаимодействие между странами более предсказуемым и безопасным.
</a:t>
            </a:r>
            <a:endParaRPr lang="en-US" sz="1035" dirty="0"/>
          </a:p>
        </p:txBody>
      </p:sp>
      <p:sp>
        <p:nvSpPr>
          <p:cNvPr id="11" name="Text 3"/>
          <p:cNvSpPr txBox="1"/>
          <p:nvPr/>
        </p:nvSpPr>
        <p:spPr>
          <a:xfrm>
            <a:off x="4945725" y="325475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эффективности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зависит от политической воли, финансирования и готовности государств выполнять договорённости, иначе даже сильные международные институты не смогут обеспечить устойчивое решение проблем.
</a:t>
            </a:r>
            <a:endParaRPr lang="en-US" sz="1035" dirty="0"/>
          </a:p>
        </p:txBody>
      </p:sp>
      <p:sp>
        <p:nvSpPr>
          <p:cNvPr id="12" name="Text 4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ресурсы
</a:t>
            </a:r>
            <a:pPr algn="l" indent="0" marL="0">
              <a:lnSpc>
                <a:spcPct val="15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климата, дефицит воды и продовольственная нестабильность затрагивают сразу многие регионы, поэтому решения требуют согласованных действий государств, а не изолированных мер отдельных правительств.
</a:t>
            </a:r>
            <a:endParaRPr lang="en-US" sz="834" dirty="0"/>
          </a:p>
        </p:txBody>
      </p:sp>
      <p:sp>
        <p:nvSpPr>
          <p:cNvPr id="13" name="Text 5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7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Пандемии и здоровье
</a:t>
            </a:r>
            <a:pPr algn="l" indent="0" marL="0">
              <a:lnSpc>
                <a:spcPct val="150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инфекций показывает, насколько быстро локальная проблема становится глобальной. Международные организации помогают обмениваться данными, координировать санитарные меры и поддерживать систему здравоохранения.
</a:t>
            </a:r>
            <a:endParaRPr lang="en-US" sz="767" dirty="0"/>
          </a:p>
        </p:txBody>
      </p:sp>
      <p:sp>
        <p:nvSpPr>
          <p:cNvPr id="14" name="Text 6"/>
          <p:cNvSpPr txBox="1"/>
          <p:nvPr/>
        </p:nvSpPr>
        <p:spPr>
          <a:xfrm>
            <a:off x="630702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конфликты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конфликты, бедность и экологические риски усиливают миграционные потоки, поэтому нужны общие правила приёма, гуманитарная помощь и согласование действий на уровне регионов.
</a:t>
            </a:r>
            <a:endParaRPr lang="en-US" sz="86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 системе регионов и международных организаций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Трансконтинентальное положение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расположена между Европой и Азией, поэтому её можно рассматривать как крупное трансконтинентальное государство, связанное одновременно с западным и восточным направлениями международного взаимодействия.
</a:t>
            </a:r>
            <a:endParaRPr lang="en-US" sz="943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смысл
</a:t>
            </a:r>
            <a:pPr algn="l" indent="0" marL="0">
              <a:lnSpc>
                <a:spcPct val="150000"/>
              </a:lnSpc>
              <a:buNone/>
            </a:pPr>
            <a:r>
              <a:rPr lang="en-US" sz="12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России показывает, что положение страны на карте влияет не только на её экономику, но и на формат участия в международных организациях и выборе партнёров.
</a:t>
            </a:r>
            <a:endParaRPr lang="en-US" sz="1247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организациях
</a:t>
            </a:r>
            <a:pPr algn="l" indent="0" marL="0">
              <a:lnSpc>
                <a:spcPct val="150000"/>
              </a:lnSpc>
              <a:buNone/>
            </a:pPr>
            <a:r>
              <a:rPr lang="en-US" sz="100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участвует в работе ООН, БРИКС, ШОС, СНГ и ЕАЭС, что отражает интересы страны в сфере безопасности, торговли, транспорта, энергетики и регионального сотрудничества.
</a:t>
            </a:r>
            <a:endParaRPr lang="en-US" sz="1007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Транспортное значение
</a:t>
            </a:r>
            <a:pPr algn="l" indent="0" marL="0">
              <a:lnSpc>
                <a:spcPct val="150000"/>
              </a:lnSpc>
              <a:buNone/>
            </a:pPr>
            <a:r>
              <a:rPr lang="en-US" sz="10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территории и положение между крупными центрами Евразии делают Россию важным звеном транзитных маршрутов, связывающих европейские и азиатские рынки.
</a:t>
            </a:r>
            <a:endParaRPr lang="en-US" sz="101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на основе направлений деятельности международных организаций; показатели носят иллюстративный характер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международного сотрудничества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Эффекты международной координации заметны не только в документах, но и в реальных изменениях: упрощении обмена, совместных программах помощи и согласованных правилах для стран.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устойчивые результаты дают торговые и нормативные механизмы, однако гуманитарные и миротворческие меры также существенно влияют на стабильность и качество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мира различаются по населению, ресурсам и хозяйству, но именно международные организации связывают это разнообразие в единую систему сотрудничества, где важны не только границы, но и общие правила.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 система регионов и связей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2026-06-03T05:40:22Z</dcterms:created>
  <dcterms:modified xsi:type="dcterms:W3CDTF">2026-06-03T05:40:22Z</dcterms:modified>
</cp:coreProperties>
</file>