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jpe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Дисперсия: как измеряют разброс данных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Поймём, как числа отклоняются от среднего.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0846" y="939700"/>
            <a:ext cx="4309808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одного среднего недостаточно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набора могут иметь одинаковое среднее, но один окажется почти ровным, а другой — сильно разбросанным. Именно поэтому в статистике рядом со средним рассматривают и дисперсию: она показывает, насколько данные удалены от центра.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Отклонения каждого числа от этого центра показывают, как далеко оно расположено от среднего.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набора 2, 4, 6, 8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столько равно среднее значение набора 2, 4, 6, 8.
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57493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Найдём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набора 2, 4, 6, 8 среднее арифметическое равно 5. Это значение удобно считать центром, относительно которого измеряют положение каждого числа.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357493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2 находится от среднего на расстоянии 3, а числа 4 и 6 — на расстоянии 1. Значит, не все элементы удалены от центра одинаково.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30286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Посмотрим на прямую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числовой прямой видно, что значения 4 и 6 ближе к 5, чем 2 и 8. Так отклонение можно понимать как расстояние до среднего.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30286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Сделаем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числа расположены по обе стороны от центра, их отклонения бывают положительными и отрицательными, но само расстояние до среднего остаётся понятным.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Отклонение от среднего на простом примере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отклонения возводят в квадрат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15251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суммы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просто сложить отклонения, положительные и отрицательные значения могут взаимно уничтожиться. Тогда общая мера разброса окажется бессмысленной и не покажет различий между наборами.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679714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убирает знак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Возведение в квадрат делает все отклонения неотрицательными. После этого можно складывать их без риска, что они сократят друг друга и дадут нулевой результат.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44177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выделяются большие 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отклонение после возведения в квадрат растёт быстрее, чем маленькое. Поэтому редкие далёкие значения заметнее влияют на дисперсию, чем близкие к среднему.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7008640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дисперсия показывает не только наличие разброса, но и его величину. Чем дальше числа от среднего, тем больше вклад каждого отклонения в итоговый результат.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вычисляют дисперсию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набора данных и выборки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720332"/>
            <a:ext cx="4164900" cy="1659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расчет дисперсии для набора 2, 4, 6, 8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из отклонений получается дисперсия для простого набора чисел.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квадратов равна 20, поэтому дисперсия генеральной совокупности составляет 5. Одинаковое среднее не гарантирует одинаковый разброс.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дисперсии для генеральной совокупности
</a:t>
            </a:r>
            <a:endParaRPr lang="en-US" sz="2471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24404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всей совокупности дисперсию записывают как D = (Σ(x − x̄)²) / n. Формула сразу показывает, что сначала находят отклонения, а затем усредняют их квадраты.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404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x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x обозначает отдельное значение из набора данных. Каждое число сравнивают со средним, чтобы понять, насколько оно удалено от центра.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41379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среднего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x̄ — это среднее арифметическое. Именно от него измеряют отклонения, потому что оно задаёт точку, вокруг которой рассматривают распределение данных.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941379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делят на n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знаменателе стоит число всех наблюдений. Это делает итоговую величину средней величиной квадратов отклонений и помогает сравнивать разные наборы данных.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8037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3987" y="1503496"/>
            <a:ext cx="310200" cy="310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91012" y="1534516"/>
            <a:ext cx="310200" cy="2481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Выборка и деление на n−1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4421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 часть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изучают не всю совокупность, а только её часть, такую часть называют выборкой. По ней пытаются понять свойства большого набора, не рассматривая все значения.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31032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определяем тип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вычислениями важно понять, что дано в задаче: все данные или только часть. От этого зависит формула и правильность результата.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39741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Поправка для оценки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выборкой часто делят на n−1. Такая поправка помогает получить более точную оценку разброса всей совокупности, а не только самой выборки.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дисперсия при разном разбросе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все три набора имеют одинаковый центр, но различаются по удалённости чисел от него.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значения от среднего, тем больше разброс и тем выше дисперсия.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пример; сравнение наборов 4, 5, 6; 2, 5, 8; 0, 5, 10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маленькая и большая дисперсия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3593900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дисперсия означает, что почти все числа находятся недалеко от среднего. Такой набор выглядит «ровным»: значения меняются слабо и предсказуемо.
</a:t>
            </a:r>
            <a:endParaRPr lang="en-US" sz="1419" dirty="0"/>
          </a:p>
        </p:txBody>
      </p:sp>
      <p:sp>
        <p:nvSpPr>
          <p:cNvPr id="12" name="Text 3"/>
          <p:cNvSpPr txBox="1"/>
          <p:nvPr/>
        </p:nvSpPr>
        <p:spPr>
          <a:xfrm>
            <a:off x="3593900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разбросаны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дисперсия показывает, что данные сильно расходятся от центра. В одном наборе могут быть числа около среднего, а в другом — заметно меньшие и большие значения.
</a:t>
            </a:r>
            <a:endParaRPr lang="en-US" sz="1419" dirty="0"/>
          </a:p>
        </p:txBody>
      </p:sp>
      <p:sp>
        <p:nvSpPr>
          <p:cNvPr id="13" name="Text 4"/>
          <p:cNvSpPr txBox="1"/>
          <p:nvPr/>
        </p:nvSpPr>
        <p:spPr>
          <a:xfrm>
            <a:off x="6311063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результатов
</a:t>
            </a:r>
            <a:pPr algn="l" indent="0" marL="0">
              <a:lnSpc>
                <a:spcPct val="100000"/>
              </a:lnSpc>
              <a:buNone/>
            </a:pPr>
            <a:r>
              <a:rPr lang="en-US" sz="63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примерах дисперсия помогает понять, где результаты стабильнее. Например, у двух учеников может быть одинаковое среднее, но у одного оценки будут почти одинаковыми, а у другого — очень разными.
</a:t>
            </a:r>
            <a:endParaRPr lang="en-US" sz="1354" dirty="0"/>
          </a:p>
        </p:txBody>
      </p:sp>
      <p:sp>
        <p:nvSpPr>
          <p:cNvPr id="14" name="Text 5"/>
          <p:cNvSpPr txBox="1"/>
          <p:nvPr/>
        </p:nvSpPr>
        <p:spPr>
          <a:xfrm>
            <a:off x="6311063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3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
</a:t>
            </a:r>
            <a:pPr algn="l" indent="0" marL="0">
              <a:lnSpc>
                <a:spcPct val="100000"/>
              </a:lnSpc>
              <a:buNone/>
            </a:pPr>
            <a:r>
              <a:rPr lang="en-US" sz="69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дисперсия, тем ближе значения друг к другу. Чем больше дисперсия, тем сильнее выражены различия, и тем внимательнее нужно смотреть на отдельные числа.
</a:t>
            </a:r>
            <a:endParaRPr lang="en-US" sz="149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75" y="1104869"/>
            <a:ext cx="2091303" cy="1850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3254" y="1104076"/>
            <a:ext cx="2090621" cy="1851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23560" y="1104076"/>
            <a:ext cx="2090621" cy="1851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88323" y="1104076"/>
            <a:ext cx="2090621" cy="1851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4" name="Text 1"/>
          <p:cNvSpPr txBox="1"/>
          <p:nvPr/>
        </p:nvSpPr>
        <p:spPr>
          <a:xfrm>
            <a:off x="395933" y="3051376"/>
            <a:ext cx="195922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в дневнике
</a:t>
            </a:r>
            <a:pPr algn="l" indent="0" marL="0">
              <a:lnSpc>
                <a:spcPct val="100000"/>
              </a:lnSpc>
              <a:buNone/>
            </a:pPr>
            <a:r>
              <a:rPr lang="en-US" sz="4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дневнике почти все оценки одинаковые, разброс небольшой, и учиться получается ровно. Если рядом стоят и «пятёрки», и «тройки», и «двойки», дисперсия становится больше. По ней видно, насколько устойчивы учебные результаты.
</a:t>
            </a:r>
            <a:endParaRPr lang="en-US" sz="1271" dirty="0"/>
          </a:p>
        </p:txBody>
      </p:sp>
      <p:sp>
        <p:nvSpPr>
          <p:cNvPr id="15" name="Text 2"/>
          <p:cNvSpPr txBox="1"/>
          <p:nvPr/>
        </p:nvSpPr>
        <p:spPr>
          <a:xfrm>
            <a:off x="2519118" y="3051376"/>
            <a:ext cx="1959124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за день
</a:t>
            </a:r>
            <a:pPr algn="l" indent="0" marL="0">
              <a:lnSpc>
                <a:spcPct val="100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Фитнес-браслет может показывать одинаково высокую активность в течение недели, а может фиксировать резкие скачки: один день очень активный, другой почти без движения. Дисперсия помогает заметить, насколько привычка к движению стабильна.
</a:t>
            </a:r>
            <a:endParaRPr lang="en-US" sz="1244" dirty="0"/>
          </a:p>
        </p:txBody>
      </p:sp>
      <p:sp>
        <p:nvSpPr>
          <p:cNvPr id="16" name="Text 3"/>
          <p:cNvSpPr txBox="1"/>
          <p:nvPr/>
        </p:nvSpPr>
        <p:spPr>
          <a:xfrm>
            <a:off x="6789289" y="3051376"/>
            <a:ext cx="195922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выполнения 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контрольной работе один ученик может выполнять похожие задания почти с одинаковой скоростью, а у другого время сильно меняется. Дисперсия показывает, насколько равномерно распределяется время, и помогает заметить нестабильность.
</a:t>
            </a:r>
            <a:endParaRPr lang="en-US" sz="1157" dirty="0"/>
          </a:p>
        </p:txBody>
      </p:sp>
      <p:sp>
        <p:nvSpPr>
          <p:cNvPr id="17" name="Text 4"/>
          <p:cNvSpPr txBox="1"/>
          <p:nvPr/>
        </p:nvSpPr>
        <p:spPr>
          <a:xfrm>
            <a:off x="4654186" y="3051376"/>
            <a:ext cx="1959124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по дням
</a:t>
            </a:r>
            <a:pPr algn="l" indent="0" marL="0">
              <a:lnSpc>
                <a:spcPct val="100000"/>
              </a:lnSpc>
              <a:buNone/>
            </a:pPr>
            <a:r>
              <a:rPr lang="en-US" sz="4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температура меняется совсем мало, погода стоит ровная и спокойная. Если же один день тёплый, а следующий заметно холоднее, разброс значений увеличивается. Поэтому дисперсия удобна для сравнения погодных колебаний.
</a:t>
            </a:r>
            <a:endParaRPr lang="en-US" sz="1233" dirty="0"/>
          </a:p>
        </p:txBody>
      </p:sp>
      <p:sp>
        <p:nvSpPr>
          <p:cNvPr id="18" name="Text 5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Дисперсия в повседневных примерах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940700"/>
            <a:ext cx="4206300" cy="1008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классов по оценкам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класса имеют одинаковое среднее значение, но различаются по разбросу оценок. Таблица показывает, что среднее не всегда достаточно для полного сравнения результатов.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у классов одинаковое, но дисперсия у 8Б больше. Значит, его результаты менее ровные и более неоднородные.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учебный пример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1272" y="2208260"/>
            <a:ext cx="310200" cy="275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6534" y="2367427"/>
            <a:ext cx="310200" cy="31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43372" y="2191027"/>
            <a:ext cx="310200" cy="310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дисперсии и стандартного отклонения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859955" y="2822200"/>
            <a:ext cx="23220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связи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Стандартное отклонение получают из дисперсии с помощью квадратного корня: s = √D. Это делает его удобным продолжением расчёта разброса.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59788" y="2998600"/>
            <a:ext cx="2429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Стандартное отклонение выражается в тех же единицах, что и исходные данные. Поэтому его легче сопоставлять с самими значениями, чем дисперсию.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962055" y="2822200"/>
            <a:ext cx="23220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полезных показателя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Дисперсия удобна для вычислений, а стандартное отклонение — для наглядной интерпретации. Вместе они помогают точнее описывать разброс данных в статистике.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одно выбивающееся значение влияет на разброс
</a:t>
            </a:r>
            <a:endParaRPr lang="en-US" sz="2466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серии начинаются почти одинаково, но одно лишнее значение резко меняет картину разброса. На графике это видно особенно отчётливо.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 30 значительно увеличивает разброс во втором наборе. Одно крайнее значение может сильно повлиять на дисперсию.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7162" y="1022525"/>
            <a:ext cx="3198927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вычислении дисперсии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516874" y="1180300"/>
            <a:ext cx="2356084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1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находят среднее
</a:t>
            </a:r>
            <a:pPr algn="l" indent="0" marL="0">
              <a:lnSpc>
                <a:spcPct val="100000"/>
              </a:lnSpc>
              <a:buNone/>
            </a:pPr>
            <a:r>
              <a:rPr lang="en-US" sz="635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сразу начинают считать отклонения, не вычислив среднее значение. Без этого шага нельзя правильно определить, насколько каждое число удалено от центра набора.
</a:t>
            </a:r>
            <a:endParaRPr lang="en-US" sz="1361" dirty="0"/>
          </a:p>
        </p:txBody>
      </p:sp>
      <p:sp>
        <p:nvSpPr>
          <p:cNvPr id="12" name="Text 3"/>
          <p:cNvSpPr txBox="1"/>
          <p:nvPr/>
        </p:nvSpPr>
        <p:spPr>
          <a:xfrm>
            <a:off x="516874" y="2410325"/>
            <a:ext cx="2356084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возводят в квадрат
</a:t>
            </a:r>
            <a:pPr algn="l" indent="0" marL="0">
              <a:lnSpc>
                <a:spcPct val="100000"/>
              </a:lnSpc>
              <a:buNone/>
            </a:pPr>
            <a:r>
              <a:rPr lang="en-US" sz="63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просто сложить отклонения, положительные и отрицательные значения взаимно уничтожатся. Из-за этого результат может получиться нулевым, даже когда данные сильно различаются.
</a:t>
            </a:r>
            <a:endParaRPr lang="en-US" sz="1355" dirty="0"/>
          </a:p>
        </p:txBody>
      </p:sp>
      <p:sp>
        <p:nvSpPr>
          <p:cNvPr id="13" name="Text 4"/>
          <p:cNvSpPr txBox="1"/>
          <p:nvPr/>
        </p:nvSpPr>
        <p:spPr>
          <a:xfrm>
            <a:off x="516874" y="3640351"/>
            <a:ext cx="2356084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8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Делят не на то число
</a:t>
            </a:r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генеральной совокупности используют деление на n, а для выборки часто на n−1. Ошибка в знаменателе меняет итоговый результат и искажает вывод.
</a:t>
            </a:r>
            <a:endParaRPr lang="en-US" sz="1428" dirty="0"/>
          </a:p>
        </p:txBody>
      </p:sp>
      <p:sp>
        <p:nvSpPr>
          <p:cNvPr id="14" name="Text 5"/>
          <p:cNvSpPr txBox="1"/>
          <p:nvPr/>
        </p:nvSpPr>
        <p:spPr>
          <a:xfrm>
            <a:off x="3265337" y="1180300"/>
            <a:ext cx="2356084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1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два понятия
</a:t>
            </a:r>
            <a:pPr algn="l" indent="0" marL="0">
              <a:lnSpc>
                <a:spcPct val="100000"/>
              </a:lnSpc>
              <a:buNone/>
            </a:pPr>
            <a:r>
              <a:rPr lang="en-US" sz="635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Дисперсия и стандартное отклонение связаны, но это не одно и то же. Дисперсия получается в квадрате единиц, а стандартное отклонение — в обычных единицах измерения.
</a:t>
            </a:r>
            <a:endParaRPr lang="en-US" sz="1361" dirty="0"/>
          </a:p>
        </p:txBody>
      </p:sp>
      <p:sp>
        <p:nvSpPr>
          <p:cNvPr id="15" name="Text 6"/>
          <p:cNvSpPr txBox="1"/>
          <p:nvPr/>
        </p:nvSpPr>
        <p:spPr>
          <a:xfrm>
            <a:off x="3265337" y="2410325"/>
            <a:ext cx="2356084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1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рано округляют
</a:t>
            </a:r>
            <a:pPr algn="l" indent="0" marL="0">
              <a:lnSpc>
                <a:spcPct val="100000"/>
              </a:lnSpc>
              <a:buNone/>
            </a:pPr>
            <a:r>
              <a:rPr lang="en-US" sz="635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округлять промежуточные значения слишком рано, можно потерять точность. Особенно это заметно в задачах с дробями, где каждый шаг влияет на конечный ответ.
</a:t>
            </a:r>
            <a:endParaRPr lang="en-US" sz="136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сравнивают наборы данных по среднему и дисперсии
</a:t>
            </a:r>
            <a:endParaRPr lang="en-US" sz="2175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показывает, как учитывать и центр данных, и их разброс.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387" y="1022525"/>
            <a:ext cx="3198927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57493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данных дисперсия помогает понять, насколько ровно распределяются оценки и результаты тестов. Она показывает, где класс работает стабильно, а где успехи учеников заметно различаются.
</a:t>
            </a:r>
            <a:endParaRPr lang="en-US" sz="1463" dirty="0"/>
          </a:p>
        </p:txBody>
      </p:sp>
      <p:sp>
        <p:nvSpPr>
          <p:cNvPr id="11" name="Text 2"/>
          <p:cNvSpPr txBox="1"/>
          <p:nvPr/>
        </p:nvSpPr>
        <p:spPr>
          <a:xfrm>
            <a:off x="357493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 здоровье
</a:t>
            </a:r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медицине разброс показателей важен при наблюдении за состоянием человека. Дисперсия помогает заметить, насколько сильно меняются измерения, например давление, пульс или другие данные наблюдения.
</a:t>
            </a:r>
            <a:endParaRPr lang="en-US" sz="1392" dirty="0"/>
          </a:p>
        </p:txBody>
      </p:sp>
      <p:sp>
        <p:nvSpPr>
          <p:cNvPr id="12" name="Text 3"/>
          <p:cNvSpPr txBox="1"/>
          <p:nvPr/>
        </p:nvSpPr>
        <p:spPr>
          <a:xfrm>
            <a:off x="630286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тренировки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спорте по дисперсии оценивают стабильность результатов. Если спортсмен показывает почти одинаковые значения, его результаты более ровные, чем у того, у кого показатели сильно скачут.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30286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и техника
</a:t>
            </a:r>
            <a:pPr algn="l" indent="0" marL="0">
              <a:lnSpc>
                <a:spcPct val="100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производстве проверяют, одинаковы ли детали по размеру и качеству. Небольшая дисперсия означает, что изделия получаются близкими друг к другу, а большая может указывать на нестабильность процесса.
</a:t>
            </a:r>
            <a:endParaRPr lang="en-US" sz="1364" dirty="0"/>
          </a:p>
        </p:txBody>
      </p:sp>
      <p:sp>
        <p:nvSpPr>
          <p:cNvPr id="14" name="Text 5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 дисперсию в жизни и науке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885703"/>
            <a:ext cx="4164900" cy="13290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 интерпретации дисперсии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понять, как читать дисперсию в разных ситуациях и что означает маленький или большой разброс данных.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дисперсия означает устойчивость и схожесть значений, а большая — заметные различия. Это помогает быстро оценить набор данных.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памятка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Дисперсия показывает не только центр, но и характер данных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значение отвечает на вопрос, где находится центр набора, а дисперсия — насколько далеко от него расходятся числа. Вместе они дают более точное представление о данных и их изменчивости.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2026-05-29T10:59:49Z</dcterms:created>
  <dcterms:modified xsi:type="dcterms:W3CDTF">2026-05-29T10:59:49Z</dcterms:modified>
</cp:coreProperties>
</file>