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4950" y="461297"/>
            <a:ext cx="4209600" cy="4193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4250" y="245775"/>
            <a:ext cx="5200200" cy="5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284250" y="875675"/>
            <a:ext cx="4287600" cy="3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на рубеже веков: основные темы и структура урока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ключевых изменений конца XIX – начала XX века: индустрия, колониализм, культура.
</a:t>
            </a:r>
            <a:endParaRPr lang="en-US" sz="3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6" y="0"/>
            <a:ext cx="4304667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90763" y="543900"/>
            <a:ext cx="3701700" cy="40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 стремительных перемен и новых возможностей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XIX – начале XX века мир переживает бурные изменения. Наука, техника и политическая карта быстро развиваются, формируя новый миропорядок и меняя привычную жизнь людей.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4900" y="1286152"/>
            <a:ext cx="2009700" cy="19233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6700" y="1286152"/>
            <a:ext cx="2009700" cy="192334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8500" y="1286152"/>
            <a:ext cx="2009700" cy="192334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42950" y="481300"/>
            <a:ext cx="8258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22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индустриализации и технологий в мире
</a:t>
            </a:r>
            <a:endParaRPr lang="en-US" sz="2622" dirty="0"/>
          </a:p>
        </p:txBody>
      </p:sp>
      <p:sp>
        <p:nvSpPr>
          <p:cNvPr id="9" name="Text 2"/>
          <p:cNvSpPr txBox="1"/>
          <p:nvPr/>
        </p:nvSpPr>
        <p:spPr>
          <a:xfrm>
            <a:off x="9571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крупных отраслей промышленности
</a:t>
            </a:r>
            <a:pPr algn="ctr" indent="0" marL="0">
              <a:lnSpc>
                <a:spcPct val="100000"/>
              </a:lnSpc>
              <a:buNone/>
            </a:pPr>
            <a:r>
              <a:rPr lang="en-US" sz="50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1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Сталелитейная, текстильная и химическая промышленности активно развиваются в Англии, Германии, США и Японии, создавая тысячи рабочих мест и меняя экономику стран.
</a:t>
            </a:r>
            <a:endParaRPr lang="en-US" sz="1179" dirty="0"/>
          </a:p>
        </p:txBody>
      </p:sp>
      <p:sp>
        <p:nvSpPr>
          <p:cNvPr id="10" name="Text 3"/>
          <p:cNvSpPr txBox="1"/>
          <p:nvPr/>
        </p:nvSpPr>
        <p:spPr>
          <a:xfrm>
            <a:off x="34289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6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железнодорожной сети
</a:t>
            </a:r>
            <a:pPr algn="ctr" indent="0" marL="0">
              <a:lnSpc>
                <a:spcPct val="100000"/>
              </a:lnSpc>
              <a:buNone/>
            </a:pPr>
            <a:r>
              <a:rPr lang="en-US" sz="54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88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1910 году в Европе протяжённость железных дорог превысила 200 тысяч километров, что ускорило перевозки и объединило отдалённые регионы в единый рынок.
</a:t>
            </a:r>
            <a:endParaRPr lang="en-US" sz="1269" dirty="0"/>
          </a:p>
        </p:txBody>
      </p:sp>
      <p:sp>
        <p:nvSpPr>
          <p:cNvPr id="11" name="Text 4"/>
          <p:cNvSpPr txBox="1"/>
          <p:nvPr/>
        </p:nvSpPr>
        <p:spPr>
          <a:xfrm>
            <a:off x="59007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новых профессий
</a:t>
            </a:r>
            <a:pPr algn="ctr" indent="0" marL="0">
              <a:lnSpc>
                <a:spcPct val="100000"/>
              </a:lnSpc>
              <a:buNone/>
            </a:pPr>
            <a:r>
              <a:rPr lang="en-US" sz="50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1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Индустриализация приводит к появлению массовых рабочих специальностей и технических профессий, меняющих социальный состав городов и формирующих новый трудовой класс.
</a:t>
            </a:r>
            <a:endParaRPr lang="en-US" sz="1179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50475" y="657317"/>
            <a:ext cx="4438800" cy="433476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Геополитика и колониальное соперничество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513236" y="1009059"/>
            <a:ext cx="3532800" cy="14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империи владеют обширными колониями: Британская империя насчитывает порядка 400 миллионов подданных. В Африке и Азии идут активные процессы раздела сфер влияния.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553998" y="3168959"/>
            <a:ext cx="3532800" cy="14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Нарастающая напряжённость приводит к колониальным войнам, росту милитаризма и созданию союзов — Антанты и Тройственного союза — что влияет на мировой баланс сил.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9750" y="924297"/>
            <a:ext cx="1790700" cy="17137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4500" y="924297"/>
            <a:ext cx="1790700" cy="171375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42950" y="224125"/>
            <a:ext cx="8258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военные конфликты рубежа веков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1343025" y="3318590"/>
            <a:ext cx="27432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Англо-бурская война: борьба за власть в Южной Африке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1899–1902 годов между Великобританией и бурскими республиками демонстрирует использование новых видов вооружения и тактических приёмов, влиявших на последующие конфликты.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057775" y="3318590"/>
            <a:ext cx="27432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Русско-японская война и её последствия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 1904–1905 годов стал первым крупным конфликтом между европейской и азиатской державами, показав новый уровень военно-морских сражений и усилив политическую нестабильность.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56" y="73225"/>
            <a:ext cx="4617487" cy="5008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190475" y="1661443"/>
            <a:ext cx="3522300" cy="14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Женщины в разных странах борются за свои права, организуя движения суфражисток и требуя избирательного права, что постепенно меняет социальные устои.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5190475" y="3278002"/>
            <a:ext cx="3522300" cy="14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Рабочие активизируют борьбу за улучшение условий труда через стачки и профсоюзы. Революционные идеи социализма и марксизма распространяются по Европе, вдохновляя перемены в обществе.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4713350" y="228800"/>
            <a:ext cx="3999600" cy="10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движения и рост революционных идей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4900" y="1286152"/>
            <a:ext cx="2009700" cy="19233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6700" y="1286152"/>
            <a:ext cx="2009700" cy="192334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8500" y="1286152"/>
            <a:ext cx="2009700" cy="192334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42950" y="481300"/>
            <a:ext cx="8258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городов и трансформация общества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9571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Урбанизация и насыщение городской жизни
</a:t>
            </a:r>
            <a:pPr algn="ctr" indent="0" marL="0">
              <a:lnSpc>
                <a:spcPct val="100000"/>
              </a:lnSpc>
              <a:buNone/>
            </a:pPr>
            <a:r>
              <a:rPr lang="en-US" sz="50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1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1910 году более половины населения таких стран, как Германия и Великобритания, проживают в городах, что приводит к появлению новых услуг, транспорта и учреждений.
</a:t>
            </a:r>
            <a:endParaRPr lang="en-US" sz="1179" dirty="0"/>
          </a:p>
        </p:txBody>
      </p:sp>
      <p:sp>
        <p:nvSpPr>
          <p:cNvPr id="10" name="Text 3"/>
          <p:cNvSpPr txBox="1"/>
          <p:nvPr/>
        </p:nvSpPr>
        <p:spPr>
          <a:xfrm>
            <a:off x="34289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2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новых профессий и социальной структуры
</a:t>
            </a:r>
            <a:pPr algn="ctr" indent="0" marL="0">
              <a:lnSpc>
                <a:spcPct val="100000"/>
              </a:lnSpc>
              <a:buNone/>
            </a:pPr>
            <a:r>
              <a:rPr lang="en-US" sz="472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4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жители начинают работать в промышленности и сервисе, формируются слои буржуазии и сильное рабочее движение, влияющие на экономическую и политическую жизнь.
</a:t>
            </a:r>
            <a:endParaRPr lang="en-US" sz="1102" dirty="0"/>
          </a:p>
        </p:txBody>
      </p:sp>
      <p:sp>
        <p:nvSpPr>
          <p:cNvPr id="11" name="Text 4"/>
          <p:cNvSpPr txBox="1"/>
          <p:nvPr/>
        </p:nvSpPr>
        <p:spPr>
          <a:xfrm>
            <a:off x="59007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8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инфраструктуры и социальных учреждений
</a:t>
            </a:r>
            <a:pPr algn="ctr" indent="0" marL="0">
              <a:lnSpc>
                <a:spcPct val="100000"/>
              </a:lnSpc>
              <a:buNone/>
            </a:pPr>
            <a:r>
              <a:rPr lang="en-US" sz="56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2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городах появляются школы, больницы и общественный транспорт, что повышает качество жизни, но вместе с тем вызывает и новые социальные вызовы.
</a:t>
            </a:r>
            <a:endParaRPr lang="en-US" sz="1308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8125" y="934552"/>
            <a:ext cx="3984000" cy="396454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995325" y="1037175"/>
            <a:ext cx="3661500" cy="17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Железнодорожные пути соединяют крупные европейские города, а впервые выпущенные автомобили (например, Бенц, 1886 год) меняют личные перемещения.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4995325" y="2990645"/>
            <a:ext cx="3661500" cy="17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Пароходы предоставляют быстрое морское сообщение, способствуют открытию новых маршрутов и стимулируют рост мировой торговли и интеграции экономик.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71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транспорта и расширение международной торговли
</a:t>
            </a:r>
            <a:endParaRPr lang="en-US" sz="217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56" y="73225"/>
            <a:ext cx="4617487" cy="5008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190475" y="1661443"/>
            <a:ext cx="3522300" cy="14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Внедряется обязательное школьное обучение, увеличивается число гимназий и лицеев. Девочки получают доступ к среднему образованию, что расширяет возможности женщин.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5190475" y="3278002"/>
            <a:ext cx="3522300" cy="14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Технические и педагогические вузы начинают готовить специалистов нового поколения. Уровень грамотности растёт: во Франции более 90% населения уже умеют читать и писать.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4713350" y="228800"/>
            <a:ext cx="3999600" cy="10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в образовании и культурное развитие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7675" y="924297"/>
            <a:ext cx="1790700" cy="17137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76650" y="924297"/>
            <a:ext cx="1790700" cy="171375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10350" y="924297"/>
            <a:ext cx="1790700" cy="17137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42950" y="224125"/>
            <a:ext cx="8258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Знаковые изобретения и научные достижения периода
</a:t>
            </a:r>
            <a:endParaRPr lang="en-US" sz="2349" dirty="0"/>
          </a:p>
        </p:txBody>
      </p:sp>
      <p:sp>
        <p:nvSpPr>
          <p:cNvPr id="9" name="Text 2"/>
          <p:cNvSpPr txBox="1"/>
          <p:nvPr/>
        </p:nvSpPr>
        <p:spPr>
          <a:xfrm>
            <a:off x="85725" y="3325835"/>
            <a:ext cx="26385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Изобретение радио и начало эры связи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1895 году Александр Попов демонстрирует радиосвязь, которая впоследствии станет основой для мировых коммуникаций и развития информации.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252750" y="3325835"/>
            <a:ext cx="26385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успешные полёты братьев Райт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1903 году братья Райт совершили первый контролируемый полёт на самолёте, открыв новую эру в транспорте и военном деле.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419775" y="3325835"/>
            <a:ext cx="26385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Внедрение конвейерного производства Генри Фордом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1908 года использование конвейерной сборки делает автомобили доступнее широкой публике, ускоряет промышленное производство и меняет экономику США.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религии и философии общества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3401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XIX — начале XX века традиционные религии, такие как христианство, ислам, буддизм и иудаизм, остаются важной частью жизни миллионов людей по всему миру.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4517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Европе религиозное влияние на общество постепенно уменьшается, а рост интереса к светским философским учениям, таким как позитивизм, марксизм и экзистенциализм, переплетает мировоззрения многих.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5633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Религиозные и философские идеи продолжают оказывать влияния на художественные направления, формируют этические нормы и помогают людям осмысливать сложные вопросы бытия и морали.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4900" y="1286152"/>
            <a:ext cx="2009700" cy="19233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6700" y="1286152"/>
            <a:ext cx="2009700" cy="192334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8500" y="1286152"/>
            <a:ext cx="2009700" cy="192334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42950" y="481300"/>
            <a:ext cx="8258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Глобальные мегаполисы: рост и развитие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9571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58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Лондон — мировой центр с 6,5 миллионами жителей
</a:t>
            </a:r>
            <a:pPr algn="ctr" indent="0" marL="0">
              <a:lnSpc>
                <a:spcPct val="100000"/>
              </a:lnSpc>
              <a:buNone/>
            </a:pPr>
            <a:r>
              <a:rPr lang="en-US" sz="45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1900 году Лондон становится крупнейшим городом Европы с населением около 6,5 миллионов человек. Развиваются многоэтажные здания, улучшается транспортная сеть и санитарные условия, ускоряется экономическая жизнь мегаполиса.
</a:t>
            </a:r>
            <a:endParaRPr lang="en-US" sz="1058" dirty="0"/>
          </a:p>
        </p:txBody>
      </p:sp>
      <p:sp>
        <p:nvSpPr>
          <p:cNvPr id="10" name="Text 3"/>
          <p:cNvSpPr txBox="1"/>
          <p:nvPr/>
        </p:nvSpPr>
        <p:spPr>
          <a:xfrm>
            <a:off x="34289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77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Нью-Йорк — ворота в новый мир
</a:t>
            </a:r>
            <a:pPr algn="ctr" indent="0" marL="0">
              <a:lnSpc>
                <a:spcPct val="100000"/>
              </a:lnSpc>
              <a:buNone/>
            </a:pPr>
            <a:r>
              <a:rPr lang="en-US" sz="462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23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Нью-Йорка достигает около 4 миллионов в начале XX века. Город привлекает иммигрантов из разных стран, строятся небоскрёбы и развиваются новые транспортные линии, что меняет облик и образ жизни многих жителей.
</a:t>
            </a:r>
            <a:endParaRPr lang="en-US" sz="1077" dirty="0"/>
          </a:p>
        </p:txBody>
      </p:sp>
      <p:sp>
        <p:nvSpPr>
          <p:cNvPr id="11" name="Text 4"/>
          <p:cNvSpPr txBox="1"/>
          <p:nvPr/>
        </p:nvSpPr>
        <p:spPr>
          <a:xfrm>
            <a:off x="59007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2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Париж, Санкт-Петербург и Берлин — города перемен
</a:t>
            </a:r>
            <a:pPr algn="ctr" indent="0" marL="0">
              <a:lnSpc>
                <a:spcPct val="100000"/>
              </a:lnSpc>
              <a:buNone/>
            </a:pPr>
            <a:r>
              <a:rPr lang="en-US" sz="48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68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европейские мегаполисы быстро расширяются: появляются новые жилые районы, культурные учреждения и транспорт. Урбанизация приводит к усилению социальной динамики и трансформации городской жизни.
</a:t>
            </a:r>
            <a:endParaRPr lang="en-US" sz="1129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50475" y="657317"/>
            <a:ext cx="4438800" cy="433476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выставки и их значение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513236" y="1009059"/>
            <a:ext cx="3532800" cy="14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Всемирные выставки XIX века, такие как Лондонская 1851 и Парижская 1889, демонстрируют достижения техники и искусства. Эти мероприятия собирают посетителей со всего мира и устанавливают стандарты прогресса.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553998" y="3168959"/>
            <a:ext cx="3532800" cy="14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Чикагская выставка 1893 года, посвящённая 400-летию открытия Америки, показывает экспонаты от архитектуры до новых технологий. Она вдохновляет дальнейшее развитие международных связей и обмена опытом.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9750" y="924297"/>
            <a:ext cx="1790700" cy="17137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4500" y="924297"/>
            <a:ext cx="1790700" cy="171375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42950" y="224125"/>
            <a:ext cx="8258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Фотография, кино и пресса: новые медиа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1343025" y="3318590"/>
            <a:ext cx="27432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доступной фотографии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Фотоаппараты Kodak делают фотосъемку доступной широким слоям населения. Люди впервые могут сохранять важные моменты своей жизни и делиться ими, что меняет восприятие истории и памяти.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057775" y="3318590"/>
            <a:ext cx="27432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Рождение кинематографа и массовой прессы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публичный киносеанс братьев Люмьер в 1895 году запускает новую культурную эпоху. Газеты и журналы легко доступны, формируя общественное мнение и расширяя кругосветные новости.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56" y="73225"/>
            <a:ext cx="4617487" cy="5008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190475" y="1661443"/>
            <a:ext cx="3522300" cy="14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Олимпийские игры в Афинах 1896 года становятся символом международного спортивного движения и массового вовлечения людей в активный отдых.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5190475" y="3278002"/>
            <a:ext cx="3522300" cy="14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Футбол быстро набирает популярность в Англии: создаются профессиональные лиги и клубы. Велоспорт, теннис и гимнастика превращаются в привычные занятия для всех возрастов.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4713350" y="228800"/>
            <a:ext cx="3999600" cy="10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Зарождение массового спорта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8125" y="934552"/>
            <a:ext cx="3984000" cy="396454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995325" y="1037175"/>
            <a:ext cx="3661500" cy="17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условиях эпидемий туберкулёза, холеры и гриппа городские жители сталкиваются с серьёзными проблемами. Успехи Луи Пастера и Роберта Коха подтверждают роль бактерий в ходе болезней.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4995325" y="2990645"/>
            <a:ext cx="3661500" cy="17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санитарных норм, строительство канализации и улучшение гигиены значительно снижают смертность. Разработка вакцин меняет подход к борьбе с инфекциями и улучшает здоровье наций.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48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Общественное здоровье и медицинские достижения
</a:t>
            </a:r>
            <a:endParaRPr lang="en-US" sz="254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4900" y="1286152"/>
            <a:ext cx="2009700" cy="19233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6700" y="1286152"/>
            <a:ext cx="2009700" cy="192334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8500" y="1286152"/>
            <a:ext cx="2009700" cy="192334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42950" y="481300"/>
            <a:ext cx="8258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и новые творческие направления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9571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6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Реализм как зеркало общества
</a:t>
            </a:r>
            <a:pPr algn="ctr" indent="0" marL="0">
              <a:lnSpc>
                <a:spcPct val="100000"/>
              </a:lnSpc>
              <a:buNone/>
            </a:pPr>
            <a:r>
              <a:rPr lang="en-US" sz="50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2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Льва Толстого и Чарльза Диккенса подробно описывают жизнь людей, социальные конфликты и моральные дилеммы, что привлекает широкую читательскую аудиторию по всему миру.
</a:t>
            </a:r>
            <a:endParaRPr lang="en-US" sz="1169" dirty="0"/>
          </a:p>
        </p:txBody>
      </p:sp>
      <p:sp>
        <p:nvSpPr>
          <p:cNvPr id="10" name="Text 3"/>
          <p:cNvSpPr txBox="1"/>
          <p:nvPr/>
        </p:nvSpPr>
        <p:spPr>
          <a:xfrm>
            <a:off x="34289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58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Натурализм и его влияние
</a:t>
            </a:r>
            <a:pPr algn="ctr" indent="0" marL="0">
              <a:lnSpc>
                <a:spcPct val="100000"/>
              </a:lnSpc>
              <a:buNone/>
            </a:pPr>
            <a:r>
              <a:rPr lang="en-US" sz="582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6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Эмиль Золя подчеркивает влияние окружающей среды на человека, открывая новые темы для обсуждения в литературе и расширяя художественные возможности повествования.
</a:t>
            </a:r>
            <a:endParaRPr lang="en-US" sz="1358" dirty="0"/>
          </a:p>
        </p:txBody>
      </p:sp>
      <p:sp>
        <p:nvSpPr>
          <p:cNvPr id="11" name="Text 4"/>
          <p:cNvSpPr txBox="1"/>
          <p:nvPr/>
        </p:nvSpPr>
        <p:spPr>
          <a:xfrm>
            <a:off x="59007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46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модерна и авангарда
</a:t>
            </a:r>
            <a:pPr algn="ctr" indent="0" marL="0">
              <a:lnSpc>
                <a:spcPct val="100000"/>
              </a:lnSpc>
              <a:buNone/>
            </a:pPr>
            <a:r>
              <a:rPr lang="en-US" sz="53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68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века появляются новые стили и экспериментальные подходы. Творчество отражает стремление к изменению традиций и поиску новых форм выражения внутреннего мира.
</a:t>
            </a:r>
            <a:endParaRPr lang="en-US" sz="124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56" y="73225"/>
            <a:ext cx="4617487" cy="5008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190475" y="1661443"/>
            <a:ext cx="3522300" cy="14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Обязательное школьное образование выделяет детство в отдельный период жизни, создавая условия для развития знаний, навыков и социализации молодых людей.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5190475" y="3278002"/>
            <a:ext cx="3522300" cy="14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Появляются новые игрушки, настольные игры и велосипеды. Организации, такие как пионеры и скауты, способствуют формированию коллективности и укреплению моральных ценностей среди молодежи.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4713350" y="228800"/>
            <a:ext cx="3999600" cy="10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детей и подростков на рубеже веков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9750" y="924297"/>
            <a:ext cx="1790700" cy="17137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4500" y="924297"/>
            <a:ext cx="1790700" cy="171375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42950" y="224125"/>
            <a:ext cx="8258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эпохи на будущее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1343025" y="3318590"/>
            <a:ext cx="27432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Технический прогресс как фундамент индустрии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Изобретения и промышленное развитие закладывают основу массового производства и цифровых технологий. Эти процессы продолжают влиять на экономику и образ жизни современного общества.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057775" y="3318590"/>
            <a:ext cx="27432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86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Политика и культура: формирование современности
</a:t>
            </a:r>
            <a:pPr algn="ctr" indent="0" marL="0">
              <a:lnSpc>
                <a:spcPct val="100000"/>
              </a:lnSpc>
              <a:buNone/>
            </a:pPr>
            <a:r>
              <a:rPr lang="en-US" sz="59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88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в мировой политике и культуре создают предпосылки для формирования современных государственных институтов и ценностей, отражая сложность социокультурных трансформаций XX века.
</a:t>
            </a:r>
            <a:endParaRPr lang="en-US" sz="138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500" y="1333500"/>
            <a:ext cx="6857100" cy="3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эпохи и уроки для современности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 конца XIX – начала XX века стала отправной точкой современного мира, объединяя технический прогресс и социальные перемены. Понимание этого периода помогает нам лучше оценить достижения и вызовы сегодняшнего дня.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2026-05-10T23:59:47Z</dcterms:created>
  <dcterms:modified xsi:type="dcterms:W3CDTF">2026-05-10T23:59:47Z</dcterms:modified>
</cp:coreProperties>
</file>