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image" Target="../media/image-7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jpe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8488" y="238187"/>
            <a:ext cx="4274529" cy="47065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90602" y="1394505"/>
            <a:ext cx="314128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7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Линейная функция: формула, график и смысл коэффициентов
</a:t>
            </a:r>
            <a:endParaRPr lang="en-US" sz="2317" dirty="0"/>
          </a:p>
        </p:txBody>
      </p:sp>
      <p:sp>
        <p:nvSpPr>
          <p:cNvPr id="7" name="Text 1"/>
          <p:cNvSpPr txBox="1"/>
          <p:nvPr/>
        </p:nvSpPr>
        <p:spPr>
          <a:xfrm>
            <a:off x="1290602" y="2914262"/>
            <a:ext cx="314128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Формула, график и коэффициенты — без лишних сложностей.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0602" y="3767116"/>
            <a:ext cx="3141289" cy="444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439" y="194425"/>
            <a:ext cx="4302673" cy="472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4024563" cy="1307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линейную функцию в 8 классе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37" y="1872267"/>
            <a:ext cx="4024563" cy="2156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помогает увидеть зависимость между величинами, находить значения по формуле и строить прямую по двум точкам. Это основа для уравнений, систем и чтения графиков в следующих темах.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2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называется функцией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98325" y="3594626"/>
            <a:ext cx="4044900" cy="11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Линейный случай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Линейная функция — это функция с равномерным изменением. При увеличении x на одинаковые шаги y меняется каждый раз на одну и ту же величину.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98325" y="1823325"/>
            <a:ext cx="4044900" cy="11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значение для x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задаёт правило: каждому значению аргумента x соответствует только одно значение y. Если для одного x получаются разные y, это уже не функция.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571996" y="3594626"/>
            <a:ext cx="4044900" cy="11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графиком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Каждому значению x соответствует точка на координатной плоскости. Если отметить все такие точки, у линейной функции они выстроятся в одну прямую.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571996" y="1823325"/>
            <a:ext cx="4044900" cy="11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f(x)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Обозначение y = f(x) читают как «значение функции при данном x». Оно удобно, когда нужно отдельно говорить о самой зависимости и о её значениях.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3385" y="3387493"/>
            <a:ext cx="8522150" cy="143977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вид линейной функции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673100" y="1880164"/>
            <a:ext cx="1460500" cy="11694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Записываем формулу
</a:t>
            </a:r>
            <a:pPr algn="l" indent="0" marL="0">
              <a:lnSpc>
                <a:spcPct val="100000"/>
              </a:lnSpc>
              <a:buNone/>
            </a:pPr>
            <a:r>
              <a:rPr lang="en-US" sz="4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Линейная функция имеет общий вид y = kx + b. В этой записи x — переменная, а числа k и b задают свойства самой прямой.
</a:t>
            </a:r>
            <a:endParaRPr lang="en-US" sz="1138" dirty="0"/>
          </a:p>
        </p:txBody>
      </p:sp>
      <p:sp>
        <p:nvSpPr>
          <p:cNvPr id="13" name="Text 3"/>
          <p:cNvSpPr txBox="1"/>
          <p:nvPr/>
        </p:nvSpPr>
        <p:spPr>
          <a:xfrm>
            <a:off x="2782528" y="1880164"/>
            <a:ext cx="1460500" cy="11694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Находим b
</a:t>
            </a:r>
            <a:pPr algn="l" indent="0" marL="0">
              <a:lnSpc>
                <a:spcPct val="100000"/>
              </a:lnSpc>
              <a:buNone/>
            </a:pPr>
            <a:r>
              <a:rPr lang="en-US" sz="4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x = 0, то y = b. Значит, свободный член b показывает, где график пересекает ось y, и сразу задаёт одну точку прямой.
</a:t>
            </a:r>
            <a:endParaRPr lang="en-US" sz="1185" dirty="0"/>
          </a:p>
        </p:txBody>
      </p:sp>
      <p:sp>
        <p:nvSpPr>
          <p:cNvPr id="14" name="Text 4"/>
          <p:cNvSpPr txBox="1"/>
          <p:nvPr/>
        </p:nvSpPr>
        <p:spPr>
          <a:xfrm>
            <a:off x="4899576" y="1880164"/>
            <a:ext cx="1460500" cy="11694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Понимаем роль k
</a:t>
            </a:r>
            <a:pPr algn="l" indent="0" marL="0">
              <a:lnSpc>
                <a:spcPct val="100000"/>
              </a:lnSpc>
              <a:buNone/>
            </a:pPr>
            <a:r>
              <a:rPr lang="en-US" sz="4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k определяет наклон и направление графика. При k &gt; 0 прямая поднимается слева направо, а при k &lt; 0 опускается.
</a:t>
            </a:r>
            <a:endParaRPr lang="en-US" sz="1175" dirty="0"/>
          </a:p>
        </p:txBody>
      </p:sp>
      <p:sp>
        <p:nvSpPr>
          <p:cNvPr id="15" name="Text 5"/>
          <p:cNvSpPr txBox="1"/>
          <p:nvPr/>
        </p:nvSpPr>
        <p:spPr>
          <a:xfrm>
            <a:off x="7013190" y="1880164"/>
            <a:ext cx="1460500" cy="11694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 нулевого наклона
</a:t>
            </a:r>
            <a:pPr algn="l" indent="0" marL="0">
              <a:lnSpc>
                <a:spcPct val="100000"/>
              </a:lnSpc>
              <a:buNone/>
            </a:pPr>
            <a:r>
              <a:rPr lang="en-US" sz="4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k = 0, формула превращается в y = b. Тогда значение функции не меняется, а график становится горизонтальной прямой.
</a:t>
            </a:r>
            <a:endParaRPr lang="en-US" sz="110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81" y="2058156"/>
            <a:ext cx="5139684" cy="16401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означают коэффициенты k и b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Коэффициенты показывают, как выглядит прямая и где она расположена на плоскости.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 отвечает за наклон и направление, а b — за положение прямой относительно оси y.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общему виду линейной функции y = kx + b.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Проверка: линейная ли формула?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 виде выражения и сравнении с формой y = kx + b.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1900220"/>
            <a:ext cx="720000" cy="7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84779" y="1900220"/>
            <a:ext cx="450000" cy="72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948" y="3478989"/>
            <a:ext cx="720000" cy="72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49779" y="3465336"/>
            <a:ext cx="720000" cy="720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линейной функции
</a:t>
            </a:r>
            <a:endParaRPr lang="en-US" sz="2400" dirty="0"/>
          </a:p>
        </p:txBody>
      </p:sp>
      <p:sp>
        <p:nvSpPr>
          <p:cNvPr id="17" name="Text 1"/>
          <p:cNvSpPr txBox="1"/>
          <p:nvPr/>
        </p:nvSpPr>
        <p:spPr>
          <a:xfrm>
            <a:off x="1569812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Всегда прямая
</a:t>
            </a:r>
            <a:pPr algn="l" indent="0" marL="0">
              <a:lnSpc>
                <a:spcPct val="100000"/>
              </a:lnSpc>
              <a:buNone/>
            </a:pPr>
            <a:r>
              <a:rPr lang="en-US" sz="9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линейной функции не искривляется: все его точки лежат на одной прямой. Поэтому достаточно понять две характеристики — наклон и положение относительно оси y.
</a:t>
            </a:r>
            <a:endParaRPr lang="en-US" sz="908" dirty="0"/>
          </a:p>
        </p:txBody>
      </p:sp>
      <p:sp>
        <p:nvSpPr>
          <p:cNvPr id="18" name="Text 2"/>
          <p:cNvSpPr txBox="1"/>
          <p:nvPr/>
        </p:nvSpPr>
        <p:spPr>
          <a:xfrm>
            <a:off x="5932626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точки для построения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построить прямую, обычно находят две точки по таблице значений и отмечают их на координатной плоскости. Через эти точки проводят единственную прямую.
</a:t>
            </a:r>
            <a:endParaRPr lang="en-US" sz="944" dirty="0"/>
          </a:p>
        </p:txBody>
      </p:sp>
      <p:sp>
        <p:nvSpPr>
          <p:cNvPr id="19" name="Text 3"/>
          <p:cNvSpPr txBox="1"/>
          <p:nvPr/>
        </p:nvSpPr>
        <p:spPr>
          <a:xfrm>
            <a:off x="1569812" y="350547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координат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b = 0, прямая проходит через точку (0; 0). Это удобно запомнить: свободный член исчезает, и график начинается прямо из начала координат.
</a:t>
            </a:r>
            <a:endParaRPr lang="en-US" sz="944" dirty="0"/>
          </a:p>
        </p:txBody>
      </p:sp>
      <p:sp>
        <p:nvSpPr>
          <p:cNvPr id="20" name="Text 4"/>
          <p:cNvSpPr txBox="1"/>
          <p:nvPr/>
        </p:nvSpPr>
        <p:spPr>
          <a:xfrm>
            <a:off x="5932626" y="3465336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Наклон по k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модуль k, тем круче идёт прямая. При меньшем модуле k линия выглядит более пологой, хотя остаётся такой же прямой.
</a:t>
            </a:r>
            <a:endParaRPr lang="en-US" sz="944" dirty="0"/>
          </a:p>
        </p:txBody>
      </p:sp>
      <p:sp>
        <p:nvSpPr>
          <p:cNvPr id="21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знак и величина k меняют график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рисунке сравниваются три направления прямой и их положение на плоскости.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k определяет рост или убывание, а модуль k — крутизну наклона. При k = 0 график остаётся горизонтальным.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свойств коэффициента k.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66958" y="1671375"/>
            <a:ext cx="3193475" cy="311239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7" y="358714"/>
            <a:ext cx="70875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графика и таблица значений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398337" y="3476563"/>
            <a:ext cx="2451000" cy="12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точки связаны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формула линейная, все найденные точки окажутся на одной прямой. Это помогает быстро проверить правильность вычислений и построения графика.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98337" y="1705331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точки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точка графика записывается как (x; y). Сначала выбирают значение x, затем по формуле находят соответствующее y и получают точку для построения.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294772" y="3476563"/>
            <a:ext cx="2451000" cy="12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графика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готовой прямой можно наоборот находить значения x и y. Для этого используют координаты точек и связывают рисунок с формулой.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294772" y="1705331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точно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брать 3–5 значений x и составлять таблицу. Так легче не ошибиться при вычислениях и аккуратно отметить точки на координатной плоскости.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2070197"/>
            <a:ext cx="5139684" cy="20483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линейной функции y = 2x — 1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002723" y="1611697"/>
            <a:ext cx="2669329" cy="19389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таблице видно, как формула работает на разных значениях x.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02724" y="3670988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увеличении x на 1 значение y растёт на 2, значит k = 2. При x = 0 получаем b = -1.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002723" y="4196141"/>
            <a:ext cx="2742941" cy="3808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Вычисления по формуле y = 2x — 1.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9650" y="1588225"/>
            <a:ext cx="2699700" cy="21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 точки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достаточно, чтобы восстановить уравнение прямой.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5061099" y="2628013"/>
            <a:ext cx="3214148" cy="16064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координатам двух точек вычисляют наклон, а затем находят свободный член. Этого хватает, чтобы записать формулу прямой без построения дополнительных точек.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235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прямой: через две точки проходит единственная прямая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график при разных значениях b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трёх случаях наклон одинаковый, поэтому прямые остаются параллельными. Меняется только высота расположения графика на координатной плоскости.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b, тем выше расположена прямая; меньший b сдвигает её вниз без изменения наклона.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значения по формулам y = x — 2, y = x и y = x + 2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3385" y="3387493"/>
            <a:ext cx="8522150" cy="143977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 b = 0: прямая пропорциональность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547141" y="1776338"/>
            <a:ext cx="1660542" cy="13899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без сдвига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свободный член равен нулю, получается запись y = kx. Это самая простая линейная зависимость: график не смещён вверх или вниз и проходит через начало координат.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2656569" y="1776338"/>
            <a:ext cx="1660542" cy="13899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Пропорциональное изменение
</a:t>
            </a:r>
            <a:pPr algn="l" indent="0" marL="0">
              <a:lnSpc>
                <a:spcPct val="100000"/>
              </a:lnSpc>
              <a:buNone/>
            </a:pPr>
            <a:r>
              <a:rPr lang="en-US" sz="4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x увеличивается в несколько раз, то y меняется так же по правилу умножения на один и тот же коэффициент. Поэтому такую зависимость легко предсказывать и сравнивать.
</a:t>
            </a:r>
            <a:endParaRPr lang="en-US" sz="1091" dirty="0"/>
          </a:p>
        </p:txBody>
      </p:sp>
      <p:sp>
        <p:nvSpPr>
          <p:cNvPr id="14" name="Text 4"/>
          <p:cNvSpPr txBox="1"/>
          <p:nvPr/>
        </p:nvSpPr>
        <p:spPr>
          <a:xfrm>
            <a:off x="4773617" y="1776338"/>
            <a:ext cx="1660542" cy="13899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
</a:t>
            </a:r>
            <a:pPr algn="l" indent="0" marL="0">
              <a:lnSpc>
                <a:spcPct val="100000"/>
              </a:lnSpc>
              <a:buNone/>
            </a:pPr>
            <a:r>
              <a:rPr lang="en-US" sz="4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пропорциональность полезна в задачах о цене за одинаковую единицу товара, расстоянии при равномерном движении и массе, если она зависит от количества одинаковых предметов.
</a:t>
            </a:r>
            <a:endParaRPr lang="en-US" sz="1132" dirty="0"/>
          </a:p>
        </p:txBody>
      </p:sp>
      <p:sp>
        <p:nvSpPr>
          <p:cNvPr id="15" name="Text 5"/>
          <p:cNvSpPr txBox="1"/>
          <p:nvPr/>
        </p:nvSpPr>
        <p:spPr>
          <a:xfrm>
            <a:off x="6887231" y="1776338"/>
            <a:ext cx="1660542" cy="13899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частный случай помогает понять, как работает коэффициент k. Он показывает не только наклон прямой, но и масштаб изменения величины без постоянной добавки.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графика линейной функции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построения по формуле и проверка результата третьей точкой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290793"/>
            <a:ext cx="2689325" cy="1402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562" y="1290793"/>
            <a:ext cx="2689325" cy="14024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33205" y="1290793"/>
            <a:ext cx="2689325" cy="140244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7022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Тариф поездки
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670225" y="3327800"/>
            <a:ext cx="21600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Поездка на такси или автобусе может иметь постоянную часть и доплату за каждый километр. Тогда итоговая стоимость растёт равномерно, а формула помогает заранее оценить цену пути без лишних вычислений.
</a:t>
            </a:r>
            <a:endParaRPr lang="en-US" sz="1148" dirty="0"/>
          </a:p>
        </p:txBody>
      </p:sp>
      <p:sp>
        <p:nvSpPr>
          <p:cNvPr id="14" name="Text 2"/>
          <p:cNvSpPr txBox="1"/>
          <p:nvPr/>
        </p:nvSpPr>
        <p:spPr>
          <a:xfrm>
            <a:off x="353934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и накопления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3539343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каждый месяц на счёт добавляется одна и та же сумма, рост становится предсказуемым. По графику легко увидеть, сколько будет накоплено через несколько месяцев, если правило не меняется.
</a:t>
            </a:r>
            <a:endParaRPr lang="en-US" sz="1096" dirty="0"/>
          </a:p>
        </p:txBody>
      </p:sp>
      <p:sp>
        <p:nvSpPr>
          <p:cNvPr id="16" name="Text 4"/>
          <p:cNvSpPr txBox="1"/>
          <p:nvPr/>
        </p:nvSpPr>
        <p:spPr>
          <a:xfrm>
            <a:off x="6407595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Равномерное движение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6407595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тело движется с постоянной скоростью, пройденное расстояние зависит от времени линейно. Это удобно для задач о прогулке, поездке и перемещении по прямой дороге.
</a:t>
            </a:r>
            <a:endParaRPr lang="en-US" sz="1126" dirty="0"/>
          </a:p>
        </p:txBody>
      </p:sp>
      <p:sp>
        <p:nvSpPr>
          <p:cNvPr id="18" name="Text 6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Линейная функция в жизни
</a:t>
            </a:r>
            <a:endParaRPr lang="en-US" sz="2400" dirty="0"/>
          </a:p>
        </p:txBody>
      </p:sp>
      <p:sp>
        <p:nvSpPr>
          <p:cNvPr id="19" name="Text 7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зависимостей, которые можно описать линейно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ситуация показывает постоянный старт и одинаковый шаг изменения. Это делает линейную модель удобной для простых расчётов и краткосрочного прогноза.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прибавка на каждом шаге не меняется, зависимость можно описать прямой линией и быстро оценивать будущие значения.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примеры: тариф, движение, накопления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2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линейной функцией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98325" y="3594626"/>
            <a:ext cx="4044900" cy="11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широкое правило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каждая формула с x является линейной. Если есть x², корень, произведение x на x или x в знаменателе, это уже другой тип зависимости.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98325" y="1823325"/>
            <a:ext cx="4044900" cy="11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в коэффициентах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ученики меняют местами k и b. Из-за этого неверно определяют наклон прямой и точку пересечения с осью y, хотя сами вычисления могут быть выполнены правильно.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571996" y="3594626"/>
            <a:ext cx="4044900" cy="11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Неточная проверка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построения полезно проверить ещё одну точку. Если она не лежит на прямой, значит, в вычислениях допущена ошибка или выбрана неверная формула.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571996" y="1823325"/>
            <a:ext cx="4044900" cy="11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со знаками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подстановке чисел важно внимательно следить за плюсами и минусами. Одна пропущенная скобка или неверный знак может полностью изменить ответ и форму построенного графика.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81" y="2058156"/>
            <a:ext cx="5139684" cy="16401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Линейная и нелинейная зависимость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быстро отличить прямую линию от других графиков и понять, одинаково ли меняется величина по шагам.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изменение по шагам постоянно, а график — прямая, зависимость линейная; иначе нужно искать другую модель.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свойств линейной и нелинейной функций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1956387"/>
            <a:ext cx="720000" cy="64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9779" y="1916387"/>
            <a:ext cx="720000" cy="72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948" y="3648244"/>
            <a:ext cx="450000" cy="72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40471" y="3648243"/>
            <a:ext cx="540000" cy="72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линейной функции
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1589717" y="190625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
</a:t>
            </a:r>
            <a:pPr algn="l" indent="0" marL="0">
              <a:lnSpc>
                <a:spcPct val="100000"/>
              </a:lnSpc>
              <a:buNone/>
            </a:pPr>
            <a:r>
              <a:rPr lang="en-US" sz="8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Линейная функция записывается в виде y = kx + b. В этой записи переменная x стоит только в первой степени, поэтому зависимость удобно анализировать и строить по ней график.
</a:t>
            </a:r>
            <a:endParaRPr lang="en-US" sz="896" dirty="0"/>
          </a:p>
        </p:txBody>
      </p:sp>
      <p:sp>
        <p:nvSpPr>
          <p:cNvPr id="14" name="Text 2"/>
          <p:cNvSpPr txBox="1"/>
          <p:nvPr/>
        </p:nvSpPr>
        <p:spPr>
          <a:xfrm>
            <a:off x="5960449" y="1916386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 график всегда является прямой линией. Достаточно найти две точки, чтобы провести всю прямую, а затем при необходимости проверить ещё одну точку по формуле.
</a:t>
            </a:r>
            <a:endParaRPr lang="en-US" sz="944" dirty="0"/>
          </a:p>
        </p:txBody>
      </p:sp>
      <p:sp>
        <p:nvSpPr>
          <p:cNvPr id="15" name="Text 3"/>
          <p:cNvSpPr txBox="1"/>
          <p:nvPr/>
        </p:nvSpPr>
        <p:spPr>
          <a:xfrm>
            <a:off x="1589717" y="364824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k
</a:t>
            </a:r>
            <a:pPr algn="l" indent="0" marL="0">
              <a:lnSpc>
                <a:spcPct val="100000"/>
              </a:lnSpc>
              <a:buNone/>
            </a:pPr>
            <a:r>
              <a:rPr lang="en-US" sz="8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k показывает направление и крутизну наклона. При положительном значении прямая идёт вверх, при отрицательном — вниз, а при нуле становится горизонтальной.
</a:t>
            </a:r>
            <a:endParaRPr lang="en-US" sz="874" dirty="0"/>
          </a:p>
        </p:txBody>
      </p:sp>
      <p:sp>
        <p:nvSpPr>
          <p:cNvPr id="16" name="Text 4"/>
          <p:cNvSpPr txBox="1"/>
          <p:nvPr/>
        </p:nvSpPr>
        <p:spPr>
          <a:xfrm>
            <a:off x="5960449" y="3648243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b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Свободный член b задаёт точку пересечения с осью y. Он показывает, с какого значения начинается график при x = 0, и отвечает за вертикальный сдвиг.
</a:t>
            </a:r>
            <a:endParaRPr lang="en-US" sz="944" dirty="0"/>
          </a:p>
        </p:txBody>
      </p:sp>
      <p:sp>
        <p:nvSpPr>
          <p:cNvPr id="17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274061" y="1394505"/>
            <a:ext cx="659587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403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Линейная функция — простой язык для описания изменений
</a:t>
            </a:r>
            <a:endParaRPr lang="en-US" sz="3403" dirty="0"/>
          </a:p>
        </p:txBody>
      </p:sp>
      <p:sp>
        <p:nvSpPr>
          <p:cNvPr id="6" name="Text 1"/>
          <p:cNvSpPr txBox="1"/>
          <p:nvPr/>
        </p:nvSpPr>
        <p:spPr>
          <a:xfrm>
            <a:off x="1282111" y="2914262"/>
            <a:ext cx="657977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связывает формулу, таблицу и график в одну понятную модель. Освоив её, можно быстрее решать задачи, читать зависимости и уверенно переходить к более сложным темам.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2026-05-29T23:59:54Z</dcterms:created>
  <dcterms:modified xsi:type="dcterms:W3CDTF">2026-05-29T23:59:54Z</dcterms:modified>
</cp:coreProperties>
</file>