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Америка: положение на карте и история изучения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двух океанов, великих рек и долгого пути открытий.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8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 лежит между Тихим и Атлантическим океанами, почти вся — в Южном полушарии. Такое положение определяет климат, природные зоны и пути освоения материка людьми, а также его связь с Северной Америкой через Панамский перешеек.
</a:t>
            </a:r>
            <a:endParaRPr lang="en-US" sz="1487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между океанами и полушариями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сводка показывает размеры Южной Америки, её высочайшую точку и крупнейшую реку.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 сочетает большие размеры, высокие горы и очень мощную речную систему.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географические данные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географические данные о материке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208" y="1179577"/>
            <a:ext cx="2634304" cy="317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границы Южной Америки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32175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материк ограничен Андами и Тихим океаном. Высокие горы образуют естественный рубеж и сильно влияют на погоду, распределение осадков и связь побережья с внутренними районами.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2175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окраина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32175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Южная Америка соединяется с Северной Америкой Панамским перешейком. Здесь же находятся воды Карибского моря, которые делают север материка особенно важным для морских связей.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175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соседство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26713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часть обращена к Атлантическому океану. Здесь расположены широкие берега, крупные устья рек и удобные морские пути, которые с древних времён облегчали торговлю и заселение.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426713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материка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426713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материк постепенно сужается и приближается к проливу Дрейка. Здесь усиливается влияние холодных вод и ветров, поэтому природные условия становятся суровее, чем в северных областях.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426713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край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площади Южная Америка занимает промежуточное место, но её рельеф и природные зоны заметно разнообразнее, чем у многих материков сходного размера.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не самый большой, однако выделяется сочетанием крупных равнин, мощных рек и высоких Анд.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Общепринятые географические справочные данные по площади материков
</a:t>
            </a:r>
            <a:endParaRPr lang="en-US" sz="947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7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Южной Америки с другими материками
</a:t>
            </a:r>
            <a:endParaRPr lang="en-US" sz="267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9721" y="1095725"/>
            <a:ext cx="2752407" cy="32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Южной Америки: горы, равнины и плоскогорья
</a:t>
            </a:r>
            <a:endParaRPr lang="en-US" sz="2481" dirty="0"/>
          </a:p>
        </p:txBody>
      </p:sp>
      <p:sp>
        <p:nvSpPr>
          <p:cNvPr id="13" name="Text 2"/>
          <p:cNvSpPr txBox="1"/>
          <p:nvPr/>
        </p:nvSpPr>
        <p:spPr>
          <a:xfrm>
            <a:off x="732220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тянутся вдоль всего западного края материка. Это самая длинная горная система суши, где встречаются высокие вершины, вулканы и труднопроходимые перевалы.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038732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на западе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732220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расположены Бразильское и Гвианское плоскогорья. Эти возвышенные территории отличаются более древними породами, ступенчатыми поверхностями и благоприятными условиями для некоторых поселений.
</a:t>
            </a:r>
            <a:endParaRPr lang="en-US" sz="890" dirty="0"/>
          </a:p>
        </p:txBody>
      </p:sp>
      <p:sp>
        <p:nvSpPr>
          <p:cNvPr id="16" name="Text 5"/>
          <p:cNvSpPr txBox="1"/>
          <p:nvPr/>
        </p:nvSpPr>
        <p:spPr>
          <a:xfrm>
            <a:off x="1038732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плоскогорья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338507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материка раскинулась Амазонская низменность. Это огромная равнина с влажным климатом и густыми лесами, по которой текут многочисленные притоки Амазонки.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45019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Амазонская низменность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338507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определяет направление рек, размещение природных зон и дороги людей. Там, где горы высоки или леса густы, освоение территории идёт медленнее и сложнее.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45019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рельефа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природные зоны материка
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4805325" y="1552025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экватора расположена Амазония — область жаркого и очень влажного климата. Здесь круглый год тепло, а густые леса получают большое количество осадков.
</a:t>
            </a:r>
            <a:endParaRPr lang="en-US" sz="700" dirty="0"/>
          </a:p>
        </p:txBody>
      </p:sp>
      <p:sp>
        <p:nvSpPr>
          <p:cNvPr id="14" name="Text 3"/>
          <p:cNvSpPr txBox="1"/>
          <p:nvPr/>
        </p:nvSpPr>
        <p:spPr>
          <a:xfrm>
            <a:off x="4879475" y="1405000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леса экватора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4805325" y="3851375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6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природных зон связано с большой протяжённостью материка с севера на юг, влиянием океанов и высокими Андами, которые задерживают влажные воздушные массы.
</a:t>
            </a:r>
            <a:endParaRPr lang="en-US" sz="665" dirty="0"/>
          </a:p>
        </p:txBody>
      </p:sp>
      <p:sp>
        <p:nvSpPr>
          <p:cNvPr id="16" name="Text 5"/>
          <p:cNvSpPr txBox="1"/>
          <p:nvPr/>
        </p:nvSpPr>
        <p:spPr>
          <a:xfrm>
            <a:off x="4879475" y="3704350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 различно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4805325" y="3276537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Чили находится пустыня Атакама. Это один из самых сухих районов Земли: в отдельных местах дождь не выпадает очень долгое время.
</a:t>
            </a:r>
            <a:endParaRPr lang="en-US" sz="700" dirty="0"/>
          </a:p>
        </p:txBody>
      </p:sp>
      <p:sp>
        <p:nvSpPr>
          <p:cNvPr id="18" name="Text 7"/>
          <p:cNvSpPr txBox="1"/>
          <p:nvPr/>
        </p:nvSpPr>
        <p:spPr>
          <a:xfrm>
            <a:off x="4879475" y="3129513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Атакама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4805325" y="2701700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становятся заметны более прохладные условия. На южных равнинах распространены степи, где меньше влаги и преобладают открытые пространства с травянистой растительностью.
</a:t>
            </a:r>
            <a:endParaRPr lang="en-US" sz="625" dirty="0"/>
          </a:p>
        </p:txBody>
      </p:sp>
      <p:sp>
        <p:nvSpPr>
          <p:cNvPr id="20" name="Text 9"/>
          <p:cNvSpPr txBox="1"/>
          <p:nvPr/>
        </p:nvSpPr>
        <p:spPr>
          <a:xfrm>
            <a:off x="4879475" y="2554675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юга
</a:t>
            </a:r>
            <a:endParaRPr lang="en-US" sz="900" dirty="0"/>
          </a:p>
        </p:txBody>
      </p:sp>
      <p:sp>
        <p:nvSpPr>
          <p:cNvPr id="21" name="Text 10"/>
          <p:cNvSpPr txBox="1"/>
          <p:nvPr/>
        </p:nvSpPr>
        <p:spPr>
          <a:xfrm>
            <a:off x="4805325" y="2126863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центральных районах материка климат становится более сезонным. Поэтому здесь широко распространены саванны и редколесья, где чередуются травы, кустарники и отдельные деревья.
</a:t>
            </a:r>
            <a:endParaRPr lang="en-US" sz="626" dirty="0"/>
          </a:p>
        </p:txBody>
      </p:sp>
      <p:sp>
        <p:nvSpPr>
          <p:cNvPr id="22" name="Text 11"/>
          <p:cNvSpPr txBox="1"/>
          <p:nvPr/>
        </p:nvSpPr>
        <p:spPr>
          <a:xfrm>
            <a:off x="4879475" y="1979837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и редколесья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1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географические справочные данные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реки особенно важны для природы, транспорта и жизни людей на материке.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реки связывают внутренние районы с побережьями и поддерживают хозяйство многих стран.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реки Южной Америки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европейских открытий и научного изучения материка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Южная Америка была открыта и изучена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575" y="1329931"/>
            <a:ext cx="3495000" cy="28396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Христофор Колумб и первые европейские встречи с материком
</a:t>
            </a:r>
            <a:endParaRPr lang="en-US" sz="2268" dirty="0"/>
          </a:p>
        </p:txBody>
      </p:sp>
      <p:sp>
        <p:nvSpPr>
          <p:cNvPr id="12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802625" y="1428600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1498 году Колумб достиг северного побережья Южной Америки у устья Ориноко. Это стало одной из первых зафиксированных встреч европейцев с материком.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802625" y="1242900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 Южной Америки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802625" y="3854150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после этих путешествий началось более активное исследование побережий, рек и внутренних районов Южной Америки, которое продолжилось в следующие столетия.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4802625" y="3668450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изучения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4802625" y="3045633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Плавания Колумба показали, что через Атлантический океан можно добраться до новых земель. Это резко расширило горизонты европейской географии и картографии.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4802625" y="2859933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путь через Атлантику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4802625" y="2237117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Колумб считал эти земли частью Азии. Поэтому сразу не было понятно, что европейцы открыли новый материк, а не окраину уже известной части света.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4802625" y="2051417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представлениях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плаваний 1499–1502 годов Веспуччи внимательно сравнивал увиденные берега с известными ему описаниями Азии. Он замечал огромные реки, иной рельеф и незнакомые природные условия. Эти наблюдения постепенно убеждали его, что перед европейцами не Азия, а новая суша.
</a:t>
            </a:r>
            <a:endParaRPr lang="en-US" sz="835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Берега, не похожие на Азию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по имени Америго Веспуччи был назван целый континент — Америка. Это стало знаком того, насколько важными оказались его выводы для науки. Благодаря его наблюдениям европейцы начали понимать масштаб открытий и границы известного мира.
</a:t>
            </a:r>
            <a:endParaRPr lang="en-US" sz="891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Имя, ставшее названием континента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Веспуччи не просто рассказывал о путешествии, а пытался объяснить, что Земля устроена сложнее, чем считали в Европе. Его письма и записи помогали картографам уточнять очертания побережий. Так на картах появлялось место для неизвестного прежде материка.
</a:t>
            </a:r>
            <a:endParaRPr lang="en-US" sz="872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взгляд на карту мира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Плавания Веспуччи: как Европа поняла, что открыта новая земля
</a:t>
            </a:r>
            <a:endParaRPr lang="en-US" sz="226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9721" y="1095725"/>
            <a:ext cx="2752407" cy="32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Испанские и португальские экспедиции: движение к новым землям
</a:t>
            </a:r>
            <a:endParaRPr lang="en-US" sz="2268" dirty="0"/>
          </a:p>
        </p:txBody>
      </p:sp>
      <p:sp>
        <p:nvSpPr>
          <p:cNvPr id="13" name="Text 2"/>
          <p:cNvSpPr txBox="1"/>
          <p:nvPr/>
        </p:nvSpPr>
        <p:spPr>
          <a:xfrm>
            <a:off x="732220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Испанские и португальские мореплаватели искали золото, серебро и выгодные торговые пути. Экспедиции двигались вдоль побережий, а затем всё глубже проникали в материк, открывая новые территории для своих государств.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038732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богатств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732220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удержать новые земли, европейцы строили города, крепости и порты. Эти опорные пункты становились центрами управления, торговли и дальнейшего продвижения вглубь материка по рекам и сухопутным маршрутам.
</a:t>
            </a:r>
            <a:endParaRPr lang="en-US" sz="894" dirty="0"/>
          </a:p>
        </p:txBody>
      </p:sp>
      <p:sp>
        <p:nvSpPr>
          <p:cNvPr id="16" name="Text 5"/>
          <p:cNvSpPr txBox="1"/>
          <p:nvPr/>
        </p:nvSpPr>
        <p:spPr>
          <a:xfrm>
            <a:off x="1038732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поселений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338507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Португальцы закрепились в Бразилии, а испанцы заняли большую часть остальных районов Южной Америки. Так сложилось историческое разделение, которое заметно и в языке, и в культуре многих стран материка.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45019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влияния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338507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сопровождалось болезнями, насилием и разрушением привычной жизни коренных народов. Многие сообщества потеряли земли и численность, а история материка навсегда изменилась под влиянием колонизации.
</a:t>
            </a:r>
            <a:endParaRPr lang="en-US" sz="875" dirty="0"/>
          </a:p>
        </p:txBody>
      </p:sp>
      <p:sp>
        <p:nvSpPr>
          <p:cNvPr id="20" name="Text 9"/>
          <p:cNvSpPr txBox="1"/>
          <p:nvPr/>
        </p:nvSpPr>
        <p:spPr>
          <a:xfrm>
            <a:off x="3645019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последствия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из этих путешественников открыл материк с разных сторон: через природу, маршруты рек и наблюдения за живым миром. Их работы дополняли друг друга.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вклад исследователей был разным по характеру, но одинаково важным для науки о Южной Америке.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материалам историко-географических источников; условная сравнительная шкала, составленная по описанию вклада исследователей.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исследователи Южной Америки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Гумбольдта: от путешествия к научным выводам
</a:t>
            </a:r>
            <a:endParaRPr lang="en-US" sz="2529" dirty="0"/>
          </a:p>
        </p:txBody>
      </p:sp>
      <p:sp>
        <p:nvSpPr>
          <p:cNvPr id="10" name="Text 1"/>
          <p:cNvSpPr txBox="1"/>
          <p:nvPr/>
        </p:nvSpPr>
        <p:spPr>
          <a:xfrm>
            <a:off x="1332731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1799: начало экспедиции
</a:t>
            </a:r>
            <a:pPr algn="ctr" indent="0" marL="0">
              <a:lnSpc>
                <a:spcPct val="100000"/>
              </a:lnSpc>
              <a:buNone/>
            </a:pPr>
            <a:r>
              <a:rPr lang="en-US" sz="7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Гумбольдт отправился в Южную Америку и начал изучение Венесуэлы. Он сразу стал вести точные записи о природе и проверять наблюдения измерениями.
</a:t>
            </a:r>
            <a:endParaRPr lang="en-US" sz="1241" dirty="0"/>
          </a:p>
        </p:txBody>
      </p:sp>
      <p:sp>
        <p:nvSpPr>
          <p:cNvPr id="11" name="Text 2"/>
          <p:cNvSpPr txBox="1"/>
          <p:nvPr/>
        </p:nvSpPr>
        <p:spPr>
          <a:xfrm>
            <a:off x="2696485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1800–1801: реки и равнины
</a:t>
            </a:r>
            <a:pPr algn="ctr" indent="0" marL="0">
              <a:lnSpc>
                <a:spcPct val="100000"/>
              </a:lnSpc>
              <a:buNone/>
            </a:pPr>
            <a:r>
              <a:rPr lang="en-US" sz="70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исследовал бассейн Ориноко, а затем сравнивал ландшафты и климатические условия в разных районах. Это помогло увидеть, как разнообразен материк.
</a:t>
            </a:r>
            <a:endParaRPr lang="en-US" sz="1235" dirty="0"/>
          </a:p>
        </p:txBody>
      </p:sp>
      <p:sp>
        <p:nvSpPr>
          <p:cNvPr id="12" name="Text 3"/>
          <p:cNvSpPr txBox="1"/>
          <p:nvPr/>
        </p:nvSpPr>
        <p:spPr>
          <a:xfrm>
            <a:off x="4060237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1801–1803: Анды и высокогорье
</a:t>
            </a:r>
            <a:pPr algn="ctr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путешествий по Андам Гумбольдт измерял высоту гор и наблюдал, как меняются растения и температура с подъёмом в горы.
</a:t>
            </a:r>
            <a:endParaRPr lang="en-US" sz="1315" dirty="0"/>
          </a:p>
        </p:txBody>
      </p:sp>
      <p:sp>
        <p:nvSpPr>
          <p:cNvPr id="13" name="Text 4"/>
          <p:cNvSpPr txBox="1"/>
          <p:nvPr/>
        </p:nvSpPr>
        <p:spPr>
          <a:xfrm>
            <a:off x="5423991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1804: научные выводы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итогам экспедиции он объяснил связь рельефа, климата и природных зон. Эти идеи стали основой нового взгляда на географию как науку.
</a:t>
            </a:r>
            <a:endParaRPr lang="en-US" sz="1348" dirty="0"/>
          </a:p>
        </p:txBody>
      </p:sp>
      <p:sp>
        <p:nvSpPr>
          <p:cNvPr id="14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плавания на корабле «Бигль» Дарвин долго изучал берега Бразилии, Аргентины и Чили. Он записывал особенности рельефа, почв и прибрежных слоёв. Каждая остановка давала ему новые примеры для научных наблюдений.
</a:t>
            </a:r>
            <a:endParaRPr lang="en-US" sz="1012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Берега, которые учили наблюдать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образцы и записи стали важной основой для его последующих научных идей. Дарвин не только описывал увиденное, но и стремился объяснить, почему живые организмы меняются и приспосабливаются к условиям среды.
</a:t>
            </a:r>
            <a:endParaRPr lang="en-US" sz="1008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Материалы, изменившие науку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островах Галапагос Дарвин продолжил сравнивать растения и животных, замечая различия между островами. Эти наблюдения помогали ему лучше понимать разнообразие живой природы. Маршрут плавания становился настоящей полевой лабораторией.
</a:t>
            </a:r>
            <a:endParaRPr lang="en-US" sz="984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Галапагосы как часть пути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и Южная Америка: наблюдения на борту «Бигля»
</a:t>
            </a:r>
            <a:endParaRPr lang="en-US" sz="237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 от первых морских маршрутов учёные и мореплаватели постепенно переходили к более точному и научному исследованию материка.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 материке расширялись постепенно: от знакомства с берегами к научному анализу природы и точному картографированию.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Историко-географический обзор этапов изучения Южной Америки
</a:t>
            </a:r>
            <a:endParaRPr lang="en-US" sz="1091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7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менялось изучение Южной Америки по эпохам
</a:t>
            </a:r>
            <a:endParaRPr lang="en-US" sz="267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о природных барьерах Южной Америки и путях её освоения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3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освоение: почему материк изучали неравномерно
</a:t>
            </a:r>
            <a:endParaRPr lang="en-US" sz="223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494" y="1710453"/>
            <a:ext cx="378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3505" y="1710453"/>
            <a:ext cx="378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3167" y="1710453"/>
            <a:ext cx="378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2830" y="1710453"/>
            <a:ext cx="378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географическое положение Южной Америки важно сегодня
</a:t>
            </a:r>
            <a:endParaRPr lang="en-US" sz="2268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сразу к двум океанам облегчает морскую торговлю и связь со многими странами мира. Это делает побережья особенно важными для портов и крупных городов.
</a:t>
            </a:r>
            <a:endParaRPr lang="en-US" sz="1092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перевозки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богат полезными ископаемыми, пресной водой, лесами и плодородными землями. Эти ресурсы важны для промышленности, сельского хозяйства и жизни населения.
</a:t>
            </a:r>
            <a:endParaRPr lang="en-US" sz="1092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Амазонские леса влияют не только на жизнь самого материка, но и на климат всей Земли. Поэтому их сохранение имеет мировое значение, а не только местное.
</a:t>
            </a:r>
            <a:endParaRPr lang="en-US" sz="1143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и климат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Андских странах быстрые реки используются для получения электроэнергии. Горный рельеф помогает строить гидроэлектростанции и развивать хозяйство в труднодоступных районах.
</a:t>
            </a:r>
            <a:endParaRPr lang="en-US" sz="1022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горных рек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208" y="1179577"/>
            <a:ext cx="2634304" cy="317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охраны природы Южной Америки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32175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теряет большие площади леса из-за вырубки и расширения сельского хозяйства. Это сокращает места обитания животных и ослабляет природную роль лесов.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2175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32175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растения и животные Южной Америки встречаются только здесь. Когда их среда обитания сокращается, возрастает риск исчезновения уникальных видов.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175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26713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страдают от добычи полезных ископаемых, отходов и сельскохозяйственных стоков. Загрязнение воды опасно для людей, рыб и прибрежных экосистем.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426713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426713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и заповедники помогают сохранять леса, горы и побережья. Такие территории важны для защиты природы и поддержания устойчивого климата.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426713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Америка: материк, который открылся науке постепенно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 соединяет мощь природы и историю открытий: от плаваний Колумба и Веспуччи до научных экспедиций Гумбольдта и Дарвина. Сегодня её изучение важно для географии, истории и охраны природы.
</a:t>
            </a:r>
            <a:endParaRPr lang="en-US" sz="135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2026-06-02T17:18:44Z</dcterms:created>
  <dcterms:modified xsi:type="dcterms:W3CDTF">2026-06-02T17:18:44Z</dcterms:modified>
</cp:coreProperties>
</file>