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image" Target="../media/image-14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комплексы вокруг нас
</a:t>
            </a:r>
            <a:endParaRPr lang="en-US" sz="2893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 химия создают основу современной жизни.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промышленный комплекс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комплекс — это не один цех, а целая система: сырьё, энергия, оборудование, лаборатории и склады работают вместе, чтобы выпускать материалы, химикаты и полуфабрикаты.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6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комплексы нужны каждый день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25" y="1811800"/>
            <a:ext cx="4044900" cy="26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инфраструктуры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Здания, мосты и дороги требуют прочных материалов. Без стали, бетона, керамики и композитов нельзя построить безопасную и долговечную среду вокруг нас.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71996" y="1811800"/>
            <a:ext cx="4044900" cy="26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вещества нужны не только на заводах. Они входят в краски, клеи, упаковку, удобрения и покрытия, которые делают вещи удобнее и надёжнее.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производственный комплекс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60" dirty="0"/>
          </a:p>
        </p:txBody>
      </p:sp>
      <p:sp>
        <p:nvSpPr>
          <p:cNvPr id="10" name="Text 2"/>
          <p:cNvSpPr txBox="1"/>
          <p:nvPr/>
        </p:nvSpPr>
        <p:spPr>
          <a:xfrm>
            <a:off x="398350" y="3604601"/>
            <a:ext cx="2616300" cy="11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Лаборатория проверяет состав и качество сырья, полуфабрикатов и готовой продукции. Она помогает вовремя заметить отклонения и не допустить брак.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64408" y="3604601"/>
            <a:ext cx="2616300" cy="11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Энергетическое хозяйство снабжает предприятие паром, электричеством, водой и сжатым воздухом. Без этой поддержки многие процессы просто не смогут идти стабильно.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29368" y="3604601"/>
            <a:ext cx="2616300" cy="11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 и обслуживание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 и ремонтная служба обеспечивают запас материалов, хранение продукции и исправность машин. Это делает производство непрерывным и безопасным.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769950" y="1833300"/>
            <a:ext cx="2616300" cy="11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Производственные цеха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Цеха выполняют основные операции: плавят, смешивают, формуют, обжигают или очищают вещества. Именно здесь сырьё превращается в готовый продукт с нужными свойствами.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35450" y="1833300"/>
            <a:ext cx="2616300" cy="11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Оборудование и линии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и аппараты соединяют этапы в одну цепочку. Они помогают передавать материал дальше без лишних потерь и простоев между операциями.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сырья к продукту: общая схема потоков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общая последовательность стадий на предприятии материалов и химии.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6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цепочка для конструкционных материалов
</a:t>
            </a:r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материала от сырья до проверки готового изделия.
</a:t>
            </a:r>
            <a:endParaRPr lang="en-US" sz="213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6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металлургия и прокат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6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сырья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руду и лом подготавливают к плавке: очищают, сортируют и подают в печи. На этом этапе важно сохранить нужный состав будущего металла.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Плавка и очистка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Плавка переводит металл в жидкое состояние. Это позволяет удалить лишние примеси и получить чугун или сталь с заданными свойствами.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изделий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расплав направляют на разливку и прокатку. Прокатные станы придают металлу форму листа, балки, трубы или арматуры.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прокат идёт в строительство, транспорт и машиностроение. От его качества зависят прочность зданий, мостов, трубопроводов и деталей машин.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цемент, бетон и керамика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60" dirty="0"/>
          </a:p>
        </p:txBody>
      </p:sp>
      <p:sp>
        <p:nvSpPr>
          <p:cNvPr id="8" name="Text 2"/>
          <p:cNvSpPr txBox="1"/>
          <p:nvPr/>
        </p:nvSpPr>
        <p:spPr>
          <a:xfrm>
            <a:off x="59923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сырья к цементу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Цемент получают из известняка и глины, которые обжигают и измельчают до порошка. Потом его смешивают с водой, песком и щебнем для получения бетона.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5772" y="2303573"/>
            <a:ext cx="2205000" cy="20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Бетон и железобетон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Бетон ценят за прочность на сжатие, поэтому из него делают плиты, дороги и опоры. Железобетон сочетает бетон и стальную арматуру.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6851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Керамика после обжига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Керамику формуют из глины и минеральных добавок, а затем обжигают при высокой температуре. Так получают кирпич, плитку и изоляторы.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 их применение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материалы выбирают по их свойствам: прочности, весу или жаростойкости.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материала определяют, где он будет работать лучше всего.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строительных и технических материалов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6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цепочка для химических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движение сырья и продукта на химическом предприятии.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базовой химии чаще всего называют именно так.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группы базовых веществ часто становятся первым шагом к десяткам готовых продуктов: от очистки и травления до подготовки поверхностей и регулирования кислотности.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базовой химической продукции и материалы слайда.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6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478348"/>
            <a:ext cx="5139684" cy="12320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выпускает химический комплекс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комплекс выпускает не один вид продукции, а целую линейку веществ для разных отраслей.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отрасль снабжает сразу несколько сфер: аграрную, строительную и потребительскую.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видам продукции химической промышленности.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6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без пауз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аппарат поступают подготовленные компоненты, а затем включается мешалка. Она не даёт смеси расслаиваться и помогает веществам встречаться чаще, чтобы реакция шла равномерно и без лишних потерь.
</a:t>
            </a:r>
            <a:endParaRPr lang="en-US" sz="1098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разделение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реакция идёт с выделением или поглощением тепла, на помощь приходят теплообменники. Они удерживают нужную температуру, а колонны разделения потом аккуратно отделяют нужный продукт от примесей.
</a:t>
            </a:r>
            <a:endParaRPr lang="en-US" sz="1036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потока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Насосы и трубопроводы связывают все участки установки в одну систему. Поток идёт по заданному маршруту, а катализатор ускоряет превращение, не расходуясь сам и сокращая время процесса.
</a:t>
            </a:r>
            <a:endParaRPr lang="en-US" sz="1096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реакционная линия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4779" y="1900220"/>
            <a:ext cx="63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4948" y="3478989"/>
            <a:ext cx="54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поддерживает работу завода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
</a:t>
            </a:r>
            <a:pPr algn="l" indent="0" marL="0">
              <a:lnSpc>
                <a:spcPct val="100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используют там, где нужно быстро и точно нагреть аппараты. Он помогает поддерживать температуру реакторов, сушилок и ёмкостей, особенно когда процесс требует постоянного тепла.
</a:t>
            </a:r>
            <a:endParaRPr lang="en-US" sz="813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7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работает для двигателей, насосов, датчиков и автоматики. Без него невозможно управлять линиями, переключать режимы и поддерживать непрерывную работу сложного производства.
</a:t>
            </a:r>
            <a:endParaRPr lang="en-US" sz="749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не только для охлаждения. Ею моют оборудование, промывают сырьё, готовят растворы и помогают отводить лишнее тепло, чтобы аппараты работали безопасно и стабильно.
</a:t>
            </a:r>
            <a:endParaRPr lang="en-US" sz="839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Сжатый воздух приводит в действие клапаны, приводы и пневмоинструменты. Он удобен там, где требуется быстрое включение механизмов и надёжная работа без искр.
</a:t>
            </a:r>
            <a:endParaRPr lang="en-US" sz="858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сырьё и продукция перемещаются по предприятию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60" dirty="0"/>
          </a:p>
        </p:txBody>
      </p:sp>
      <p:sp>
        <p:nvSpPr>
          <p:cNvPr id="12" name="Text 2"/>
          <p:cNvSpPr txBox="1"/>
          <p:nvPr/>
        </p:nvSpPr>
        <p:spPr>
          <a:xfrm>
            <a:off x="67310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сырья
</a:t>
            </a:r>
            <a:pPr algn="l" indent="0" marL="0">
              <a:lnSpc>
                <a:spcPct val="100000"/>
              </a:lnSpc>
              <a:buNone/>
            </a:pPr>
            <a:r>
              <a:rPr lang="en-US" sz="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поступает разными путями, и для каждого вида выбирают свой способ доставки. Трубопроводы подходят для жидкостей и газов, железная дорога — для больших объёмов, а автотранспорт — для более гибких поставок.
</a:t>
            </a:r>
            <a:endParaRPr lang="en-US" sz="908" dirty="0"/>
          </a:p>
        </p:txBody>
      </p:sp>
      <p:sp>
        <p:nvSpPr>
          <p:cNvPr id="13" name="Text 3"/>
          <p:cNvSpPr txBox="1"/>
          <p:nvPr/>
        </p:nvSpPr>
        <p:spPr>
          <a:xfrm>
            <a:off x="2782528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тара
</a:t>
            </a:r>
            <a:pPr algn="l" indent="0" marL="0">
              <a:lnSpc>
                <a:spcPct val="100000"/>
              </a:lnSpc>
              <a:buNone/>
            </a:pPr>
            <a:r>
              <a:rPr lang="en-US" sz="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хранением продукт распределяют по подходящим ёмкостям. Сыпучие материалы помещают в силосы, жидкости — в резервуары, а чувствительные вещества — в специально оборудованные склады.
</a:t>
            </a:r>
            <a:endParaRPr lang="en-US" sz="908" dirty="0"/>
          </a:p>
        </p:txBody>
      </p:sp>
      <p:sp>
        <p:nvSpPr>
          <p:cNvPr id="14" name="Text 4"/>
          <p:cNvSpPr txBox="1"/>
          <p:nvPr/>
        </p:nvSpPr>
        <p:spPr>
          <a:xfrm>
            <a:off x="4899576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хранения
</a:t>
            </a:r>
            <a:pPr algn="l" indent="0" marL="0">
              <a:lnSpc>
                <a:spcPct val="100000"/>
              </a:lnSpc>
              <a:buNone/>
            </a:pPr>
            <a:r>
              <a:rPr lang="en-US" sz="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зависит от условий хранения, а не только от места. Важны температура, герметичность, защита от влаги и совместимость веществ, чтобы продукты не испортились и не вступили в опасную реакцию.
</a:t>
            </a:r>
            <a:endParaRPr lang="en-US" sz="871" dirty="0"/>
          </a:p>
        </p:txBody>
      </p:sp>
      <p:sp>
        <p:nvSpPr>
          <p:cNvPr id="15" name="Text 5"/>
          <p:cNvSpPr txBox="1"/>
          <p:nvPr/>
        </p:nvSpPr>
        <p:spPr>
          <a:xfrm>
            <a:off x="701319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учёт
</a:t>
            </a:r>
            <a:pPr algn="l" indent="0" marL="0">
              <a:lnSpc>
                <a:spcPct val="100000"/>
              </a:lnSpc>
              <a:buNone/>
            </a:pPr>
            <a:r>
              <a:rPr lang="en-US" sz="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Маркировка и учёт помогают быстро найти нужную партию и не перепутать материалы. Это особенно важно, если рядом находятся вещества с разными свойствами и правилами обращения.
</a:t>
            </a:r>
            <a:endParaRPr lang="en-US" sz="90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удерживают процесс под контролем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60" dirty="0"/>
          </a:p>
        </p:txBody>
      </p:sp>
      <p:sp>
        <p:nvSpPr>
          <p:cNvPr id="12" name="Text 2"/>
          <p:cNvSpPr txBox="1"/>
          <p:nvPr/>
        </p:nvSpPr>
        <p:spPr>
          <a:xfrm>
            <a:off x="54714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постоянно передают значения температуры, давления, уровня и состава. Так оператор видит, что происходит внутри установки, даже если процесс идёт в закрытом аппарате.
</a:t>
            </a:r>
            <a:endParaRPr lang="en-US" sz="1079" dirty="0"/>
          </a:p>
        </p:txBody>
      </p:sp>
      <p:sp>
        <p:nvSpPr>
          <p:cNvPr id="13" name="Text 3"/>
          <p:cNvSpPr txBox="1"/>
          <p:nvPr/>
        </p:nvSpPr>
        <p:spPr>
          <a:xfrm>
            <a:off x="2656569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Автоматика сравнивает текущие данные с заданными нормами. Если параметр выходит за пределы, система подаёт сигнал и может сама уменьшить подачу, нагрев или скорость потока.
</a:t>
            </a:r>
            <a:endParaRPr lang="en-US" sz="1079" dirty="0"/>
          </a:p>
        </p:txBody>
      </p:sp>
      <p:sp>
        <p:nvSpPr>
          <p:cNvPr id="14" name="Text 4"/>
          <p:cNvSpPr txBox="1"/>
          <p:nvPr/>
        </p:nvSpPr>
        <p:spPr>
          <a:xfrm>
            <a:off x="4773617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проб
</a:t>
            </a:r>
            <a:pPr algn="l" indent="0" marL="0">
              <a:lnSpc>
                <a:spcPct val="100000"/>
              </a:lnSpc>
              <a:buNone/>
            </a:pPr>
            <a:r>
              <a:rPr lang="en-US" sz="4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Лаборатория проверяет пробы, чтобы подтвердить точность измерений и качество партии. Это позволяет заметить отклонения раньше, чем они превратятся в брак.
</a:t>
            </a:r>
            <a:endParaRPr lang="en-US" sz="1187" dirty="0"/>
          </a:p>
        </p:txBody>
      </p:sp>
      <p:sp>
        <p:nvSpPr>
          <p:cNvPr id="15" name="Text 5"/>
          <p:cNvSpPr txBox="1"/>
          <p:nvPr/>
        </p:nvSpPr>
        <p:spPr>
          <a:xfrm>
            <a:off x="688723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4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датчиков, лаборатории и управления делает производство устойчивым. Оборудование работает ровнее, а остановок из-за неисправностей становится меньше.
</a:t>
            </a:r>
            <a:endParaRPr lang="en-US" sz="111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избежать аварий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Инструктаж учит действовать по правилам и не пропускать важные шаги. Когда человек понимает порядок работы с веществами и оборудованием, риск ошибки заметно снижается.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доступа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Ограждения и знаки не просто ограничивают доступ, а защищают людей от зон с высоким риском. Они помогают сразу увидеть, где можно работать, а где требуется особый режим.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 сбою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Сигнализация и аварийные отключения помогают быстро остановить опасный процесс. Регулярные проверки показывают, исправны ли датчики, клапаны и другая защита.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работника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Спецодежда и средства защиты нужны каждый день, а не только при авариях. Они уменьшают влияние жара, пыли, брызг и острых кромок на человека.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6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защиты среды на предприятии хорошо видны в трёх средах.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комплекс очистки может убрать сразу несколько видов загрязнений: в воздухе, воде и отходах. Чем лучше фильтры и переработка, тем меньше потерь сырья и вреда природе.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технологических схем очистки на промышленных предприятиях.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6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262231"/>
            <a:ext cx="5139684" cy="12320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продукция комплекса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продукты показывают, как промышленность помогает повседневной жизни.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 химия работают вместе: одни создают прочные конструкции, другие поддерживают производство, ремонт и сельское хозяйство.
</a:t>
            </a:r>
            <a:endParaRPr lang="en-US" sz="846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применению продукции металлургии и химической промышленности.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6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опоры современной промышленности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комплексы материалов и химии работают как две опоры одной системы: одни дают форму и прочность, другие — вещества и добавки. Без цепочек, контроля и безопасности такое производство не сможет быть надёжным.
</a:t>
            </a:r>
            <a:endParaRPr lang="en-US" sz="131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2026-07-27T01:11:20Z</dcterms:created>
  <dcterms:modified xsi:type="dcterms:W3CDTF">2026-07-27T01:11:20Z</dcterms:modified>
</cp:coreProperties>
</file>