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природа, страны и люди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Европе: от карт и гор до городов, языков и традиций.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находится на западе Евразии и выделяется сочетанием морей, гор, равнин, множества государств и очень плотной городской сети на сравнительно небольшой территории.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карте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берега и холодные моря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Европы видны острова, полуострова и моря, где климат суровее, а берега изрезаны сильнее. Здесь хорошо заметно морское положение континента и тесная связь суши с океаном.
</a:t>
            </a:r>
            <a:endParaRPr lang="en-US" sz="867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 Азией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между Европой и Азией проходит по крупным природным рубежам: Уральским горам, реке Урал, Каспийскому морю, Кавказу и Чёрному морю. Это помогает показать Европу как часть единого материка Евразия.
</a:t>
            </a:r>
            <a:endParaRPr lang="en-US" sz="867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у Средиземного моря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 обращена к тёплому Средиземному морю. На карте легко увидеть Пиренейский, Апеннинский и Балканский полуострова — именно они создают узнаваемый южный облик Европы.
</a:t>
            </a:r>
            <a:endParaRPr lang="en-US" sz="867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Европы на карте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1922529"/>
            <a:ext cx="3776100" cy="21434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Европы по площади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сильно отличаются европейские страны по размерам и положению на материке.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страны сосредоточены на востоке и севере Европы, а государства Западной Европы тоже могут занимать очень большую территорию.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площади и численности населения: официальные статистические службы и международные базы данных,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Европы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особенно высока в городских и промышленно развитых районах с удобными транспортными связями.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странах Европы живут десятки миллионов человек, но различия заметны: от очень больших государств до компактных и густонаселённых.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2023–2024 годы: World Bank, национальная статистика
</a:t>
            </a:r>
            <a:endParaRPr lang="en-US" sz="8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равнины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65275" y="258497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 — крупнейшая в Европе. На равнинах проще строить дороги, города и промышленные центры, поэтому здесь особенно много населения и хозяйственной деятельности.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и острова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100" y="258497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сильно изрезана морями, заливами и проливами. Скандинавский, Пиренейский, Апеннинский и Балканский полуострова делают её береговую линию длинной и разнообразной.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Холмистые районы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65275" y="4102274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горами и равнинами расположены холмистые территории, которые часто используются для сельского хозяйства, небольших городов и дорог, соединяющих разные части континента.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25150" y="3740975"/>
            <a:ext cx="2514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Карпаты, Скандинавские горы и Кавказ создают самые заметные горные области Европы. Они влияют на климат, транспорт, туризм и размещение населённых пунктов.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243100" y="4102274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удобнее жить, выращивать культуры и развивать транспорт. Поэтому природа Европы напрямую связана с расселением людей и специализацией территорий.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Европы: горы и равнины
</a:t>
            </a:r>
            <a:endParaRPr lang="en-US" sz="2700" dirty="0"/>
          </a:p>
        </p:txBody>
      </p:sp>
      <p:sp>
        <p:nvSpPr>
          <p:cNvPr id="19" name="Text 1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Европы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70737" y="2294333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пояс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737" y="2494574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Европы климат холоднее: зима длинная, а лето короткое и прохладное. Такие условия характерны для районов около Северного Ледовитого океана и северных островов.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270737" y="4442561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климат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737" y="4642802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погода меняется с высотой: становится холоднее, а осадков часто больше. Поэтому в Альпах и других горных районах климат заметно отличается даже на небольших расстояниях.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270737" y="3726485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тепло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270737" y="3926725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преобладает средиземноморский климат: лето жаркое и более сухое, а зима мягкая. Поэтому здесь особенно хорошо развиваются отдых, садоводство и виноградарство.
</a:t>
            </a:r>
            <a:endParaRPr lang="en-US" sz="700" dirty="0"/>
          </a:p>
        </p:txBody>
      </p:sp>
      <p:sp>
        <p:nvSpPr>
          <p:cNvPr id="18" name="Text 8"/>
          <p:cNvSpPr txBox="1"/>
          <p:nvPr/>
        </p:nvSpPr>
        <p:spPr>
          <a:xfrm>
            <a:off x="270737" y="3010408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737" y="3210650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Европы находится в умеренном климате. Здесь хорошо заметна смена времён года, а погода сильно зависит от близости океана, морей и ветров с запада.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определяют хозяйство, расселение и транспорт в 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помогает понять, насколько тесно в Европе соседствуют разные народы и культуры.
</a:t>
            </a:r>
            <a:endParaRPr lang="en-US" sz="2365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лингвистических справочников и энциклопедических изданий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200+
</a:t>
            </a:r>
            <a:endParaRPr lang="en-US" sz="9600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звучит в Европе, поэтому многие жители учат несколько языков.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Европы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54175" y="3530463"/>
            <a:ext cx="2514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Рим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54175" y="4039875"/>
            <a:ext cx="2514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античности в Европе появились основы философии, права, архитектуры и городского устройства. Эти достижения сильно повлияли на последующую европейскую культуру.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236500" y="3461213"/>
            <a:ext cx="2514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6500" y="4039875"/>
            <a:ext cx="2514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 изменили карту Европы и её политическую жизнь. После этого многие страны стали больше сотрудничать, чтобы сохранить мир и развивать экономику.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345350" y="3530513"/>
            <a:ext cx="2514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45337" y="4039875"/>
            <a:ext cx="2514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расширили торговые связи и морские пути. Это ускорило обмен товарами, знаниями и технологиями между разными частями света.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90325" y="1725391"/>
            <a:ext cx="2514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90331" y="2234647"/>
            <a:ext cx="2514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фабрики, железные дороги и новые машины изменили жизнь людей. Города росли быстрее, а промышленность стала одной из главных сил развития.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1899175" y="1725390"/>
            <a:ext cx="2514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1899175" y="2234647"/>
            <a:ext cx="2514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строились замки, соборы и укреплённые города. Развивались ремёсла, торговля и новые государства, а христианская культура стала очень заметной.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089" y="1816894"/>
            <a:ext cx="1412272" cy="14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1877424"/>
            <a:ext cx="4057800" cy="18268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089" y="3380693"/>
            <a:ext cx="1412272" cy="14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8599" y="664375"/>
            <a:ext cx="67122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Европы, которые узнают с первого взгляда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6051915" y="2037872"/>
            <a:ext cx="27207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его ритм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6051925" y="2464700"/>
            <a:ext cx="2720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узнают по Биг-Бену, Тауэрскому мосту и красным автобусам. В городе соседствуют старые королевские дворцы, современные деловые кварталы и знаменитые музеи. Такой контраст делает столицу Великобритании одной из самых узнаваемых в Европе.
</a:t>
            </a:r>
            <a:endParaRPr lang="en-US" sz="892" dirty="0"/>
          </a:p>
        </p:txBody>
      </p:sp>
      <p:sp>
        <p:nvSpPr>
          <p:cNvPr id="16" name="Text 4"/>
          <p:cNvSpPr txBox="1"/>
          <p:nvPr/>
        </p:nvSpPr>
        <p:spPr>
          <a:xfrm>
            <a:off x="422640" y="3752850"/>
            <a:ext cx="3921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город символов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422640" y="4183263"/>
            <a:ext cx="39210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часто называют городом света и искусства. Над набережными Сены поднимается Эйфелева башня, а рядом находятся Лувр, старинные мосты и широкие площади. Здесь особенно хорошо видно, как история, архитектура и повседневная жизнь существуют рядом.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6051915" y="3610528"/>
            <a:ext cx="27207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Прага, Барселона и Вена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051925" y="4037300"/>
            <a:ext cx="2720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напоминает о Древнем мире Колизеем и площадями, Прага — Карловым мостом и башнями старого центра, Барселона — необычной архитектурой и морским берегом, а Вена — дворцами, музыкой и красивыми улицами. Каждый город имеет свой яркий образ.
</a:t>
            </a:r>
            <a:endParaRPr lang="en-US" sz="8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занимается экономика Европы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 тесно связана с торговлей между странами, портами, железными дорогами и крупными финансовыми центрами.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услуги и промышленность, а туризм и сельское хозяйство дополняют экономику и особенно важны в южных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Eurostat, OECD и Всемирного банка за 2023 год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1993504"/>
            <a:ext cx="3776100" cy="21434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и их особенности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обзор стран Европы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из этих стран есть столица и яркий образ, по которому её легко узнать на карте и в культуре.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отличаются не только столицами, но и природой, экономикой и культурными символами, которые формируют их узнаваемый облик.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825" y="3562970"/>
            <a:ext cx="325200" cy="260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5700" y="3548517"/>
            <a:ext cx="325200" cy="289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6863" y="3544550"/>
            <a:ext cx="297000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77613" y="1932906"/>
            <a:ext cx="325200" cy="26016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34488" y="1918452"/>
            <a:ext cx="325200" cy="289067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и совместная работа стран
</a:t>
            </a:r>
            <a:endParaRPr lang="en-US" sz="2700" dirty="0"/>
          </a:p>
        </p:txBody>
      </p:sp>
      <p:sp>
        <p:nvSpPr>
          <p:cNvPr id="20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21" name="Text 2"/>
          <p:cNvSpPr txBox="1"/>
          <p:nvPr/>
        </p:nvSpPr>
        <p:spPr>
          <a:xfrm>
            <a:off x="428425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обмен
</a:t>
            </a:r>
            <a:endParaRPr lang="en-US" sz="1200" dirty="0"/>
          </a:p>
        </p:txBody>
      </p:sp>
      <p:sp>
        <p:nvSpPr>
          <p:cNvPr id="22" name="Text 3"/>
          <p:cNvSpPr txBox="1"/>
          <p:nvPr/>
        </p:nvSpPr>
        <p:spPr>
          <a:xfrm>
            <a:off x="428425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студенты получают больше возможностей участвовать в обменах, конкурсах и совместных проектах. Такие программы помогают лучше понимать соседние страны и учиться работать в команде.
</a:t>
            </a:r>
            <a:endParaRPr lang="en-US" sz="871" dirty="0"/>
          </a:p>
        </p:txBody>
      </p:sp>
      <p:sp>
        <p:nvSpPr>
          <p:cNvPr id="23" name="Text 4"/>
          <p:cNvSpPr txBox="1"/>
          <p:nvPr/>
        </p:nvSpPr>
        <p:spPr>
          <a:xfrm>
            <a:off x="6234300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без лишних границ
</a:t>
            </a:r>
            <a:endParaRPr lang="en-US" sz="1200" dirty="0"/>
          </a:p>
        </p:txBody>
      </p:sp>
      <p:sp>
        <p:nvSpPr>
          <p:cNvPr id="24" name="Text 5"/>
          <p:cNvSpPr txBox="1"/>
          <p:nvPr/>
        </p:nvSpPr>
        <p:spPr>
          <a:xfrm>
            <a:off x="6234300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европейских странах Шенгенская зона упрощает поездки, учёбу и деловые встречи. Людям легче перемещаться, если границы пересекаются без долгих проверок и ожидания.
</a:t>
            </a:r>
            <a:endParaRPr lang="en-US" sz="900" dirty="0"/>
          </a:p>
        </p:txBody>
      </p:sp>
      <p:sp>
        <p:nvSpPr>
          <p:cNvPr id="25" name="Text 6"/>
          <p:cNvSpPr txBox="1"/>
          <p:nvPr/>
        </p:nvSpPr>
        <p:spPr>
          <a:xfrm>
            <a:off x="3331363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200" dirty="0"/>
          </a:p>
        </p:txBody>
      </p:sp>
      <p:sp>
        <p:nvSpPr>
          <p:cNvPr id="26" name="Text 7"/>
          <p:cNvSpPr txBox="1"/>
          <p:nvPr/>
        </p:nvSpPr>
        <p:spPr>
          <a:xfrm>
            <a:off x="3331363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ЕС вместе решают вопросы чистого воздуха, переработки отходов и защиты природы. Общие цели помогают быстрее внедрять современные экологические технологии и правила.
</a:t>
            </a:r>
            <a:endParaRPr lang="en-US" sz="900" dirty="0"/>
          </a:p>
        </p:txBody>
      </p:sp>
      <p:sp>
        <p:nvSpPr>
          <p:cNvPr id="27" name="Text 8"/>
          <p:cNvSpPr txBox="1"/>
          <p:nvPr/>
        </p:nvSpPr>
        <p:spPr>
          <a:xfrm>
            <a:off x="428425" y="1936375"/>
            <a:ext cx="2631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государств
</a:t>
            </a:r>
            <a:endParaRPr lang="en-US" sz="1200" dirty="0"/>
          </a:p>
        </p:txBody>
      </p:sp>
      <p:sp>
        <p:nvSpPr>
          <p:cNvPr id="28" name="Text 9"/>
          <p:cNvSpPr txBox="1"/>
          <p:nvPr/>
        </p:nvSpPr>
        <p:spPr>
          <a:xfrm>
            <a:off x="428425" y="242016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страны, которые договариваются о правилах сотрудничества. Это помогает им действовать вместе, сохраняя при этом собственные традиции, языки и законы.
</a:t>
            </a:r>
            <a:endParaRPr lang="en-US" sz="900" dirty="0"/>
          </a:p>
        </p:txBody>
      </p:sp>
      <p:sp>
        <p:nvSpPr>
          <p:cNvPr id="29" name="Text 10"/>
          <p:cNvSpPr txBox="1"/>
          <p:nvPr/>
        </p:nvSpPr>
        <p:spPr>
          <a:xfrm>
            <a:off x="4785300" y="1936375"/>
            <a:ext cx="2631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торговля
</a:t>
            </a:r>
            <a:endParaRPr lang="en-US" sz="1200" dirty="0"/>
          </a:p>
        </p:txBody>
      </p:sp>
      <p:sp>
        <p:nvSpPr>
          <p:cNvPr id="30" name="Text 11"/>
          <p:cNvSpPr txBox="1"/>
          <p:nvPr/>
        </p:nvSpPr>
        <p:spPr>
          <a:xfrm>
            <a:off x="4785300" y="242016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ЕС товары и услуги легче перемещаются между странами. Это поддерживает бизнес, ускоряет обмен товарами и делает европейский рынок удобнее для покупателей и производителей.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Европы решают общие задачи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 проблемы до общего решения и проверки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виды туризма в Европе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 особенно развиты там, где есть удобный транспорт, хорошие гостиницы и известные достопримечательности.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пляжный и городской отдых, а горы и природные парки усиливают привлекательность Европы в разные сезоны.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 Tourism и европейских туристических обзоров, 2023
</a:t>
            </a:r>
            <a:endParaRPr lang="en-US" sz="8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которые изменили мир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дала миру многих выдающихся учёных, чьи идеи повлияли на физику, медицину и технику. Исаак Ньютон, Луи Пастер и Альберт Эйнштейн связаны с важнейшими открытиями, которые до сих пор изучают в школах и используют в науке.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новые идеи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развивали космонавтику, инженерное дело и современные технологии. В университетах, лабораториях и научных центрах рождаются проекты, которые улучшают транспорт, связь и медицину. Это показывает, что достижения Европы связаны не только с прошлым, но и с будущим.
</a:t>
            </a:r>
            <a:endParaRPr lang="en-US" sz="722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европейской жизни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Олимпийские игры и автоспорт особенно популярны в Европе. На стадионах и трассах собираются тысячи зрителей, а соревнования становятся событием для целых стран. Спорт объединяет людей, вызывает гордость и помогает молодёжи быть активной.
</a:t>
            </a:r>
            <a:endParaRPr lang="en-US" sz="752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науке, спорте и открытиях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54"/>
            <a:ext cx="4552800" cy="25476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8600" y="903673"/>
            <a:ext cx="3929100" cy="14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Европы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287213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3550" y="3317626"/>
            <a:ext cx="1301400" cy="36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19101" y="3740857"/>
            <a:ext cx="1386450" cy="95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воздух портят транспорт и промышленность. Поэтому страны ограничивают вредные выбросы, развивают общественный транспорт и создают зоны, где машины ездят медленнее и чище.
</a:t>
            </a:r>
            <a:endParaRPr lang="en-US" sz="835" dirty="0"/>
          </a:p>
        </p:txBody>
      </p:sp>
      <p:sp>
        <p:nvSpPr>
          <p:cNvPr id="15" name="Text 4"/>
          <p:cNvSpPr txBox="1"/>
          <p:nvPr/>
        </p:nvSpPr>
        <p:spPr>
          <a:xfrm>
            <a:off x="2165137" y="3317626"/>
            <a:ext cx="13014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160687" y="3740857"/>
            <a:ext cx="13863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влияет на погоду, ледники и сельское хозяйство. Европейские государства стараются уменьшать выбросы и переходить к более экономным способам производства энергии.
</a:t>
            </a:r>
            <a:endParaRPr lang="en-US" sz="862" dirty="0"/>
          </a:p>
        </p:txBody>
      </p:sp>
      <p:sp>
        <p:nvSpPr>
          <p:cNvPr id="17" name="Text 6"/>
          <p:cNvSpPr txBox="1"/>
          <p:nvPr/>
        </p:nvSpPr>
        <p:spPr>
          <a:xfrm>
            <a:off x="3906724" y="3317626"/>
            <a:ext cx="13014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 морях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902273" y="3740857"/>
            <a:ext cx="13863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бытовые отходы опасны для морских животных и берегов. Для борьбы с этой проблемой страны усиливают сортировку мусора, уборку побережий и переработку упаковки.
</a:t>
            </a:r>
            <a:endParaRPr lang="en-US" sz="875" dirty="0"/>
          </a:p>
        </p:txBody>
      </p:sp>
      <p:sp>
        <p:nvSpPr>
          <p:cNvPr id="19" name="Text 8"/>
          <p:cNvSpPr txBox="1"/>
          <p:nvPr/>
        </p:nvSpPr>
        <p:spPr>
          <a:xfrm>
            <a:off x="5648311" y="3317626"/>
            <a:ext cx="13014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643860" y="3740857"/>
            <a:ext cx="13863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важны для чистого воздуха, животных и отдыха людей. В Европе их защищают, восстанавливают после вырубок и создают национальные парки, где природа сохраняется лучше всего.
</a:t>
            </a:r>
            <a:endParaRPr lang="en-US" sz="835" dirty="0"/>
          </a:p>
        </p:txBody>
      </p:sp>
      <p:sp>
        <p:nvSpPr>
          <p:cNvPr id="21" name="Text 10"/>
          <p:cNvSpPr txBox="1"/>
          <p:nvPr/>
        </p:nvSpPr>
        <p:spPr>
          <a:xfrm>
            <a:off x="7389899" y="3317626"/>
            <a:ext cx="13014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видов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7385447" y="3740857"/>
            <a:ext cx="13863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 животные становятся редкими из-за изменения среды обитания. Заповедники, научные наблюдения и охрана природных территорий помогают сохранить биологическое разнообразие.
</a:t>
            </a:r>
            <a:endParaRPr lang="en-US" sz="7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1922529"/>
            <a:ext cx="3776100" cy="21434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Европе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главные особенности Европы сразу по нескольким темам.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выделяется сочетанием природы, истории, экономики и культурного разнообразия, а также стремлением стран решать общие задачи вместе.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и обществознания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 — континент разнообразия и сотрудничества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объединяет страны с разными языками, ландшафтами и традициями, но их связывают общая история, торговля, наука и культура. Будущее континента зависит от бережного отношения к природе и мирного сотрудничества.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2026-06-02T15:14:52Z</dcterms:created>
  <dcterms:modified xsi:type="dcterms:W3CDTF">2026-06-02T15:14:52Z</dcterms:modified>
</cp:coreProperties>
</file>