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875" y="199993"/>
            <a:ext cx="8745300" cy="4756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5550" y="3872250"/>
            <a:ext cx="6161400" cy="10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об эволюции органического мира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343837" y="3213975"/>
            <a:ext cx="4060200" cy="4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возникло разнообразие жизни и какие силы меняют живую природу.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6190250" y="246950"/>
            <a:ext cx="27378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5927" y="403000"/>
            <a:ext cx="4206797" cy="434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4375" y="520850"/>
            <a:ext cx="4034100" cy="19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эволюция стала центральной идеей биологии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34375" y="2762250"/>
            <a:ext cx="39573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объединила данные о происхождении видов, наследовании признаков и приспособленности организмов. Она объясняет, почему жизнь на Земле постоянно меняется и как формируется её разнообразие.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8289025" y="74925"/>
            <a:ext cx="7215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025" y="1290984"/>
            <a:ext cx="4268100" cy="34678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8600" y="306202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понятия эволюционного учения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4895250" y="1381612"/>
            <a:ext cx="3773100" cy="1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95250" y="1568785"/>
            <a:ext cx="3773100" cy="34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необратимое историческое развитие живой природы, при котором популяции и виды изменяются во времени, а новые признаки накапливаются и закрепляются в наследственности.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4895250" y="4161387"/>
            <a:ext cx="3773100" cy="1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Макроэволюция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95250" y="4348560"/>
            <a:ext cx="3773100" cy="34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Охватывает крупные преобразования живого мира: возникновение родов, семейств, отрядов и других систематических групп на основе длительного накопления изменений.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895250" y="3466443"/>
            <a:ext cx="3773100" cy="1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895250" y="3653616"/>
            <a:ext cx="3773100" cy="34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изменения внутри вида, ведущие к появлению новых популяций, адаптаций и, в конечном счёте, к образованию новых видов при накоплении наследственных различий.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4895250" y="2771500"/>
            <a:ext cx="3773100" cy="1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4895250" y="2958673"/>
            <a:ext cx="3773100" cy="34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Качественный этап эволюции и совокупность популяций, свободно скрещивающихся между собой и обладающих общим генофондом, устойчиво отличающимся от других таких совокупностей.
</a:t>
            </a:r>
            <a:endParaRPr lang="en-US" sz="800" dirty="0"/>
          </a:p>
        </p:txBody>
      </p:sp>
      <p:sp>
        <p:nvSpPr>
          <p:cNvPr id="20" name="Text 10"/>
          <p:cNvSpPr txBox="1"/>
          <p:nvPr/>
        </p:nvSpPr>
        <p:spPr>
          <a:xfrm>
            <a:off x="4895250" y="2076556"/>
            <a:ext cx="3773100" cy="1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
</a:t>
            </a:r>
            <a:endParaRPr lang="en-US" sz="900" dirty="0"/>
          </a:p>
        </p:txBody>
      </p:sp>
      <p:sp>
        <p:nvSpPr>
          <p:cNvPr id="21" name="Text 11"/>
          <p:cNvSpPr txBox="1"/>
          <p:nvPr/>
        </p:nvSpPr>
        <p:spPr>
          <a:xfrm>
            <a:off x="4895250" y="2263729"/>
            <a:ext cx="3773100" cy="34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Элементарная единица эволюции: именно в ней меняются частоты аллелей, поэтому эволюционные преобразования сначала происходят не у отдельной особи, а на уровне группы особей.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962" y="1620373"/>
            <a:ext cx="4268100" cy="31385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8600" y="520850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Чарльз Дарвин и предпосылки эволюционной теории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5056550" y="1924500"/>
            <a:ext cx="3839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1831–1836 годах Дарвин участвовал в кругосветном плавании и собрал огромный материал о растениях, животных и условиях их жизни в разных регионах Земли.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056550" y="1651050"/>
            <a:ext cx="3839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на «Бигле»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056550" y="2724377"/>
            <a:ext cx="3839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важными стали островные виды, близкие по происхождению, но различавшиеся строением клювов, питанием и образом жизни, что указывало на их расхождение под действием среды.
</a:t>
            </a:r>
            <a:endParaRPr lang="en-US" sz="898" dirty="0"/>
          </a:p>
        </p:txBody>
      </p:sp>
      <p:sp>
        <p:nvSpPr>
          <p:cNvPr id="15" name="Text 5"/>
          <p:cNvSpPr txBox="1"/>
          <p:nvPr/>
        </p:nvSpPr>
        <p:spPr>
          <a:xfrm>
            <a:off x="5056550" y="2450927"/>
            <a:ext cx="3839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на Галапагосах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056550" y="3524254"/>
            <a:ext cx="3839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взгляды Дарвина повлияли идеи Ч. Лайеля о медленных изменениях Земли и опыт селекции, показавший, что отбор по полезным признакам изменяет наследственные свойства организмов.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5056550" y="3250804"/>
            <a:ext cx="3839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предпосылки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5056550" y="4324131"/>
            <a:ext cx="3839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пришёл к заключению, что в природе выживают и оставляют потомство особи с наследственными признаками, дающими преимущество в борьбе за существование.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5056550" y="4050681"/>
            <a:ext cx="3839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Движущие силы эволюции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87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общей биологии; схема факторов эволюции
</a:t>
            </a:r>
            <a:endParaRPr lang="en-US" sz="1087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факторы действуют совместно, но их роль различается в зависимости от размеров популяции и условий среды.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создаёт материал, а отбор и изоляция направляют его закрепление и расхождение популяций.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83" y="1705200"/>
            <a:ext cx="8592535" cy="3244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150" y="520850"/>
            <a:ext cx="86046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популяция становится новым видом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91150" y="1333975"/>
            <a:ext cx="86046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эволюционных изменений от наследственной изменчивости до репродуктивной изоляции.
</a:t>
            </a:r>
            <a:endParaRPr lang="en-US" sz="134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150" y="2089663"/>
            <a:ext cx="4298400" cy="1750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борьбы за существование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72600" y="4536075"/>
            <a:ext cx="41229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общей биологии: борьба за существование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31350" y="1723976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основные формы борьбы показывают, почему естественный отбор действует постоянно и в самых разных условиях.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931350" y="3113435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возрастает значение отбора: выживают и размножаются наиболее приспособленные особи.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47031" y="1471700"/>
            <a:ext cx="2948537" cy="322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как механизм приспособленности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65850" y="1686575"/>
            <a:ext cx="2055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полезного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5850" y="2106576"/>
            <a:ext cx="23916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поддерживает наследственные признаки, повышающие выживание и успех размножения, поэтому в следующем поколении чаще оставляют потомство наиболее приспособленные особи.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300835" y="1686575"/>
            <a:ext cx="2055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Стабилизирующий отбор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300835" y="2106576"/>
            <a:ext cx="23916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сохраняет средние значения признака в относительно постоянной среде, отбраковывая крайние отклонения. Так поддерживаются оптимальные размеры и форма органов у многих животных.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65850" y="3340400"/>
            <a:ext cx="2055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Движущий отбор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65850" y="3760401"/>
            <a:ext cx="23916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изменении условий среды признак смещается в одном направлении. Яркий пример — устойчивость бактерий к антибиотикам или изменение окраски насекомых в загрязнённых местах.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3300835" y="3340400"/>
            <a:ext cx="2055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Разрывающий отбор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3300835" y="3760401"/>
            <a:ext cx="23916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сохраняет крайние варианты признака и уменьшает долю промежуточных форм. Это может усиливать различия между популяциями и подводить их к видообразованию.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622" y="358339"/>
            <a:ext cx="3721200" cy="2947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8600" y="3404475"/>
            <a:ext cx="3637200" cy="126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6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и его значение для понимания эволюции
</a:t>
            </a:r>
            <a:endParaRPr lang="en-US" sz="2616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11D1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704300" y="1230325"/>
            <a:ext cx="4148400" cy="2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под контролем человека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704300" y="1545725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целенаправленно выбирает особей с нужными признаками и использует их для размножения. Так создаются породы и сорта, заметно отличающиеся от исходных форм.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704300" y="2174500"/>
            <a:ext cx="4148400" cy="2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результаты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04300" y="2489900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дал множество пород собак, молочные и мясные породы скота, а также высокоурожайные сорта пшеницы, кукурузы и картофеля.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04300" y="3118675"/>
            <a:ext cx="4148400" cy="2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изменчивости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704300" y="3434075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 естественным отбором показывает: при наличии наследственной изменчивости признаки могут меняться быстро и существенно, если отбор систематически поддерживает нужный вариант.
</a:t>
            </a:r>
            <a:endParaRPr lang="en-US" sz="94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300" y="1813923"/>
            <a:ext cx="511200" cy="45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3300" y="3411644"/>
            <a:ext cx="511200" cy="51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7206" y="1779644"/>
            <a:ext cx="457588" cy="522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0400" y="3440044"/>
            <a:ext cx="511200" cy="454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и комбинативная изменчивость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5417450" y="1780565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Хромосомные мутации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4813300" y="2366769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Затрагивают структуру хромосом: возможны перестройки, утраты или удвоения участков. Такие изменения нередко резко влияют на наследственные свойства организма.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417450" y="3406686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Комбинативная изменчивость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4813300" y="3992891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Возникает при кроссинговере, независимом расхождении хромосом и случайном сочетании гамет. Она не создаёт новые гены, но постоянно увеличивает разнообразие признаков.
</a:t>
            </a:r>
            <a:endParaRPr lang="en-US" sz="1300" dirty="0"/>
          </a:p>
        </p:txBody>
      </p:sp>
      <p:sp>
        <p:nvSpPr>
          <p:cNvPr id="17" name="Text 6"/>
          <p:cNvSpPr txBox="1"/>
          <p:nvPr/>
        </p:nvSpPr>
        <p:spPr>
          <a:xfrm>
            <a:off x="1114550" y="1780565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мутации
</a:t>
            </a:r>
            <a:endParaRPr lang="en-US" sz="1600" dirty="0"/>
          </a:p>
        </p:txBody>
      </p:sp>
      <p:sp>
        <p:nvSpPr>
          <p:cNvPr id="18" name="Text 7"/>
          <p:cNvSpPr txBox="1"/>
          <p:nvPr/>
        </p:nvSpPr>
        <p:spPr>
          <a:xfrm>
            <a:off x="510400" y="2366769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Связаны с изменением последовательности ДНК. Они могут создавать новые варианты белков и новые аллели, которые становятся материалом для дальнейшего отбора.
</a:t>
            </a:r>
            <a:endParaRPr lang="en-US" sz="1300" dirty="0"/>
          </a:p>
        </p:txBody>
      </p:sp>
      <p:sp>
        <p:nvSpPr>
          <p:cNvPr id="19" name="Text 8"/>
          <p:cNvSpPr txBox="1"/>
          <p:nvPr/>
        </p:nvSpPr>
        <p:spPr>
          <a:xfrm>
            <a:off x="1114550" y="3406686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Геномные мутации
</a:t>
            </a:r>
            <a:endParaRPr lang="en-US" sz="1600" dirty="0"/>
          </a:p>
        </p:txBody>
      </p:sp>
      <p:sp>
        <p:nvSpPr>
          <p:cNvPr id="20" name="Text 9"/>
          <p:cNvSpPr txBox="1"/>
          <p:nvPr/>
        </p:nvSpPr>
        <p:spPr>
          <a:xfrm>
            <a:off x="510400" y="3992891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Отражают изменение числа хромосом в клетке. Подобные сдвиги особенно важны в эволюции растений и могут приводить к заметным наследственным изменениям.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эволюции в разных науках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биологии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наука рассматривает эволюцию со своей стороны: от ископаемых форм до молекулярного уровня. Вместе они дают согласованную картину родства организмов.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из разных областей взаимно дополняют друг друга и подтверждают единый исторический характер развития живой природы.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47421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формы и ископаемая летопись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501925" y="3608156"/>
            <a:ext cx="2330295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ранние ископаемые остатки отражают смену древних фаун и флор: одни группы исчезают, другие появляются, а последовательность изменений сохраняется в геологических слоях.
</a:t>
            </a:r>
            <a:endParaRPr lang="en-US" sz="1184" dirty="0"/>
          </a:p>
        </p:txBody>
      </p:sp>
      <p:sp>
        <p:nvSpPr>
          <p:cNvPr id="9" name="Text 3"/>
          <p:cNvSpPr txBox="1"/>
          <p:nvPr/>
        </p:nvSpPr>
        <p:spPr>
          <a:xfrm>
            <a:off x="506600" y="2965525"/>
            <a:ext cx="2330295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слои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70425" y="2330656"/>
            <a:ext cx="2330295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изучены отложения, тем точнее можно восстановить цепочку изменений и проследить, как возникали новые признаки и систематические группы.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375100" y="1688025"/>
            <a:ext cx="2330295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летопись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3436175" y="2969406"/>
            <a:ext cx="2330295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Археоптерикс и тиктаалик показывают сочетание признаков разных крупных групп, поэтому служат важным подтверждением постепенного характера эволюционных преобразований.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440850" y="2326775"/>
            <a:ext cx="2330295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формы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225" y="1955553"/>
            <a:ext cx="4298400" cy="22819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Сравнительно-анатомические доказательства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597225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23500" y="1672425"/>
            <a:ext cx="3731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органов позволяет определить общее происхождение, функциональное сходство и следы исторического преобразования организмов.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23500" y="3358125"/>
            <a:ext cx="3731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Гомологии указывают на родство, аналогии — на сходство функций, а рудименты и атавизмы сохраняют следы эволюционной истории вида.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025" y="1620373"/>
            <a:ext cx="4268100" cy="31385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0" y="520850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Эмбриологические и молекулярные доказательства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895250" y="1728326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ранние признаки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895250" y="1918965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эмбрионов позвоночных на ранних стадиях заметны хорда, жаберные дуги и общий план закладки органов, что отражает единство происхождения крупных групп животных.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895250" y="4081726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Комплексный вывод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895250" y="4272365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Эмбриологические и молекулярные данные подтверждают, что сходство строения и развития не случайно, а связано с общим происхождением организмов и их расхождением во времени.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4895250" y="3297259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как свидетельство родства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895250" y="3487898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последовательностей ДНК и белков показывает: у близкородственных видов различий меньше, чем у далеких, поэтому молекулы служат точным критерием родства.
</a:t>
            </a:r>
            <a:endParaRPr lang="en-US" sz="800" dirty="0"/>
          </a:p>
        </p:txBody>
      </p:sp>
      <p:sp>
        <p:nvSpPr>
          <p:cNvPr id="17" name="Text 8"/>
          <p:cNvSpPr txBox="1"/>
          <p:nvPr/>
        </p:nvSpPr>
        <p:spPr>
          <a:xfrm>
            <a:off x="4895250" y="2512792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зародышей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4895250" y="2703431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виды друг к другу в эволюционном отношении, тем дольше сохраняется сходство их зародышевого развития и тем труднее отличить ранние стадии.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83" y="1705200"/>
            <a:ext cx="8592535" cy="3244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150" y="520850"/>
            <a:ext cx="86046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видообразования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91150" y="1333975"/>
            <a:ext cx="86046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два основных пути формирования новых видов и их общий итог — репродуктивную изоляцию.
</a:t>
            </a:r>
            <a:endParaRPr lang="en-US" sz="134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622" y="358339"/>
            <a:ext cx="3721200" cy="2947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8600" y="3404475"/>
            <a:ext cx="3637200" cy="126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адаптаций в природе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11D1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4704300" y="9201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 и защита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704300" y="1136497"/>
            <a:ext cx="4148400" cy="3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и форма тела помогают скрываться от врагов или добычи. Белая зимняя шерсть зайца-беляка, покровительственная окраска насекомых и колючки растений снижают риск повреждения.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704300" y="1599130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Предупреждающие сигналы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704300" y="1815522"/>
            <a:ext cx="4148400" cy="3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окраска указывает на опасность или несъедобность организма. Такой сигнал выгоден и хищнику, который избегает неудачной добычи, и жертве, которая реже подвергается нападению.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4704300" y="227815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Мимикрия и подражание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4704300" y="2494547"/>
            <a:ext cx="4148400" cy="3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имитируют внешний вид опасных или несъедобных организмов. Это повышает их шансы на выживание, даже если они сами не обладают сильной защитой.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4704300" y="2957180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растений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704300" y="3173572"/>
            <a:ext cx="4148400" cy="3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Глубокие корни, крупные листья, колючки и особенности цветков помогают растениям переживать засуху, тень и недостаток опылителей, обеспечивая успешное размножение.
</a:t>
            </a:r>
            <a:endParaRPr lang="en-US" sz="900" dirty="0"/>
          </a:p>
        </p:txBody>
      </p:sp>
      <p:sp>
        <p:nvSpPr>
          <p:cNvPr id="20" name="Text 10"/>
          <p:cNvSpPr txBox="1"/>
          <p:nvPr/>
        </p:nvSpPr>
        <p:spPr>
          <a:xfrm>
            <a:off x="4704300" y="36362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и сезонные изменения
</a:t>
            </a:r>
            <a:endParaRPr lang="en-US" sz="1100" dirty="0"/>
          </a:p>
        </p:txBody>
      </p:sp>
      <p:sp>
        <p:nvSpPr>
          <p:cNvPr id="21" name="Text 11"/>
          <p:cNvSpPr txBox="1"/>
          <p:nvPr/>
        </p:nvSpPr>
        <p:spPr>
          <a:xfrm>
            <a:off x="4704300" y="3852597"/>
            <a:ext cx="4148400" cy="3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сезонная линька и перемещения в более благоприятные районы уменьшают действие неблагоприятных факторов среды и поддерживают численность популяции.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эволюции и направления изменчивости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курсу биологии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эволюции зависят от условий среды, численности популяции и силы отбора. Особенно быстро изменения заметны при резкой смене факторов среды.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идет неравномерно: на одних этапах преобладает постепенное накопление признаков, на других — резкое расхождение форм и адаптивная радиация.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8600" y="520850"/>
            <a:ext cx="3486000" cy="19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синтетическая теория эволюции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701086" y="787216"/>
            <a:ext cx="4024500" cy="4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Синтетическая теория эволюции соединила дарвиновское учение, генетику Менделя, популяционную биологию и молекулярные данные, создав целостное объяснение исторического развития живого мира.
</a:t>
            </a:r>
            <a:endParaRPr lang="en-US" sz="959" dirty="0"/>
          </a:p>
        </p:txBody>
      </p:sp>
      <p:sp>
        <p:nvSpPr>
          <p:cNvPr id="11" name="Text 3"/>
          <p:cNvSpPr txBox="1"/>
          <p:nvPr/>
        </p:nvSpPr>
        <p:spPr>
          <a:xfrm>
            <a:off x="4701061" y="552916"/>
            <a:ext cx="4024500" cy="2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идей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701086" y="1638323"/>
            <a:ext cx="4024500" cy="4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изменения происходят в популяциях, потому что именно там меняются частоты аллелей. Отдельная особь не эволюционирует, а лишь несет определенный набор наследственных признаков.
</a:t>
            </a:r>
            <a:endParaRPr lang="en-US" sz="967" dirty="0"/>
          </a:p>
        </p:txBody>
      </p:sp>
      <p:sp>
        <p:nvSpPr>
          <p:cNvPr id="13" name="Text 5"/>
          <p:cNvSpPr txBox="1"/>
          <p:nvPr/>
        </p:nvSpPr>
        <p:spPr>
          <a:xfrm>
            <a:off x="4701061" y="1404023"/>
            <a:ext cx="4024500" cy="2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Единица эволюции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01086" y="2489429"/>
            <a:ext cx="4024500" cy="4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и рекомбинации создают наследственную изменчивость, которая формирует материал для естественного отбора. Без этого разнообразия популяция не могла бы изменяться и приспосабливаться.
</a:t>
            </a:r>
            <a:endParaRPr lang="en-US" sz="939" dirty="0"/>
          </a:p>
        </p:txBody>
      </p:sp>
      <p:sp>
        <p:nvSpPr>
          <p:cNvPr id="15" name="Text 7"/>
          <p:cNvSpPr txBox="1"/>
          <p:nvPr/>
        </p:nvSpPr>
        <p:spPr>
          <a:xfrm>
            <a:off x="4701061" y="2255129"/>
            <a:ext cx="4024500" cy="2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изменений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701086" y="3340535"/>
            <a:ext cx="4024500" cy="4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эволюцию влияют отбор, миграции, дрейф генов и изоляция. Эти процессы могут усиливать или ограничивать распространение признаков и приводить к расхождению популяций.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701061" y="3106235"/>
            <a:ext cx="4024500" cy="2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динамики
</a:t>
            </a:r>
            <a:endParaRPr lang="en-US" sz="1000" dirty="0"/>
          </a:p>
        </p:txBody>
      </p:sp>
      <p:sp>
        <p:nvSpPr>
          <p:cNvPr id="18" name="Text 10"/>
          <p:cNvSpPr txBox="1"/>
          <p:nvPr/>
        </p:nvSpPr>
        <p:spPr>
          <a:xfrm>
            <a:off x="4701086" y="4191641"/>
            <a:ext cx="4024500" cy="4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Синтетическая теория объясняет, как из накопления малых наследственных изменений возникают приспособления, новые виды и крупные эволюционные преобразования.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4701061" y="3957341"/>
            <a:ext cx="4024500" cy="2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теории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300" y="1847694"/>
            <a:ext cx="511200" cy="51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3300" y="3498408"/>
            <a:ext cx="511200" cy="408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0400" y="1876094"/>
            <a:ext cx="511200" cy="45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0400" y="3447288"/>
            <a:ext cx="511200" cy="511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1150" y="520850"/>
            <a:ext cx="78534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эволюционного учения для человека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5417450" y="1842765"/>
            <a:ext cx="3282900" cy="5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4813300" y="2428970"/>
            <a:ext cx="3886800" cy="7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механизмов наследственности и отбора используется в селекции растений и животных для получения более продуктивных сортов и пород с нужными признаками.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417450" y="3442358"/>
            <a:ext cx="3282900" cy="5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человека в природе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4813300" y="4028563"/>
            <a:ext cx="3886800" cy="7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об эволюции формирует научное представление о происхождении человека и его связи со всеми живыми организмами, подчеркивая единство органического мира.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1114550" y="1842765"/>
            <a:ext cx="3282900" cy="5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endParaRPr lang="en-US" sz="1600" dirty="0"/>
          </a:p>
        </p:txBody>
      </p:sp>
      <p:sp>
        <p:nvSpPr>
          <p:cNvPr id="16" name="Text 7"/>
          <p:cNvSpPr txBox="1"/>
          <p:nvPr/>
        </p:nvSpPr>
        <p:spPr>
          <a:xfrm>
            <a:off x="510400" y="2428970"/>
            <a:ext cx="3886800" cy="7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Эволюционное учение помогает понять, почему микроорганизмы быстро приобретают устойчивость к лекарствам, и подсказывает, почему антибиотики следует применять разумно и строго по показаниям.
</a:t>
            </a:r>
            <a:endParaRPr lang="en-US" sz="1248" dirty="0"/>
          </a:p>
        </p:txBody>
      </p:sp>
      <p:sp>
        <p:nvSpPr>
          <p:cNvPr id="17" name="Text 8"/>
          <p:cNvSpPr txBox="1"/>
          <p:nvPr/>
        </p:nvSpPr>
        <p:spPr>
          <a:xfrm>
            <a:off x="1114550" y="3442358"/>
            <a:ext cx="3282900" cy="5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
</a:t>
            </a:r>
            <a:endParaRPr lang="en-US" sz="1600" dirty="0"/>
          </a:p>
        </p:txBody>
      </p:sp>
      <p:sp>
        <p:nvSpPr>
          <p:cNvPr id="18" name="Text 9"/>
          <p:cNvSpPr txBox="1"/>
          <p:nvPr/>
        </p:nvSpPr>
        <p:spPr>
          <a:xfrm>
            <a:off x="510400" y="4028563"/>
            <a:ext cx="3886800" cy="7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подходы важны для сохранения биоразнообразия, защиты редких видов и оценки того, как человеческая деятельность меняет экосистемы и условия их существования.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5350" y="1794050"/>
            <a:ext cx="6885900" cy="108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 — ключ к пониманию жизни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802100" y="3631975"/>
            <a:ext cx="6123000" cy="8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Эволюционное учение связывает воедино данные разных наук и объясняет, как возникают разнообразие, приспособленность и новые виды. Оно остается основой современной биологии.
</a:t>
            </a:r>
            <a:endParaRPr lang="en-US" sz="1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2026-06-02T00:35:22Z</dcterms:created>
  <dcterms:modified xsi:type="dcterms:W3CDTF">2026-06-02T00:35:22Z</dcterms:modified>
</cp:coreProperties>
</file>