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image" Target="../media/image-4-8.png"/><Relationship Id="rId9" Type="http://schemas.openxmlformats.org/officeDocument/2006/relationships/image" Target="../media/image-4-9.jpeg"/><Relationship Id="rId10" Type="http://schemas.openxmlformats.org/officeDocument/2006/relationships/image" Target="../media/image-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image" Target="../media/image-10-7.jpeg"/><Relationship Id="rId8" Type="http://schemas.openxmlformats.org/officeDocument/2006/relationships/image" Target="../media/image-10-8.png"/><Relationship Id="rId9" Type="http://schemas.openxmlformats.org/officeDocument/2006/relationships/image" Target="../media/image-10-9.jpeg"/><Relationship Id="rId10" Type="http://schemas.openxmlformats.org/officeDocument/2006/relationships/image" Target="../media/image-10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image" Target="../media/image-19-7.jpe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26012" y="691675"/>
            <a:ext cx="2772326" cy="374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95925" y="717000"/>
            <a:ext cx="4341900" cy="368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темы: Посещение Великобритании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в Великобританию: города, традиции, язык и жизнь подростков
</a:t>
            </a:r>
            <a:endParaRPr lang="en-US" sz="4000" dirty="0"/>
          </a:p>
        </p:txBody>
      </p:sp>
      <p:sp>
        <p:nvSpPr>
          <p:cNvPr id="5" name="Text 1"/>
          <p:cNvSpPr txBox="1"/>
          <p:nvPr/>
        </p:nvSpPr>
        <p:spPr>
          <a:xfrm>
            <a:off x="795925" y="239150"/>
            <a:ext cx="65892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3707" y="150"/>
            <a:ext cx="419918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1326275"/>
            <a:ext cx="3914100" cy="34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Великобритания объединяет Англию, Шотландию, Уэльс и Северную Ирландию. Её богатая история включает римские завоевания, эпоху Британской империи и мировые войны. Королевская семья остаётся символом национальной идентичности и хранителем культурных традиций.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37600" y="370650"/>
            <a:ext cx="6730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 культура Великобритании
</a:t>
            </a:r>
            <a:endParaRPr lang="en-US" sz="3191" dirty="0"/>
          </a:p>
        </p:txBody>
      </p:sp>
      <p:sp>
        <p:nvSpPr>
          <p:cNvPr id="7" name="Text 2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9767" y="1258598"/>
            <a:ext cx="1710236" cy="217821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12037" y="1258598"/>
            <a:ext cx="1710236" cy="21782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71885" y="1258598"/>
            <a:ext cx="1710236" cy="217821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01164" y="1258598"/>
            <a:ext cx="1710236" cy="2178211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99425" y="370650"/>
            <a:ext cx="75123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города Великобритании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754500" y="4821325"/>
            <a:ext cx="3288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79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079" dirty="0"/>
          </a:p>
        </p:txBody>
      </p:sp>
      <p:sp>
        <p:nvSpPr>
          <p:cNvPr id="9" name="Text 2"/>
          <p:cNvSpPr txBox="1"/>
          <p:nvPr/>
        </p:nvSpPr>
        <p:spPr>
          <a:xfrm>
            <a:off x="799449" y="3662955"/>
            <a:ext cx="1710872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Лондон — финансовый и культурный центр
</a:t>
            </a:r>
            <a:pPr algn="ctr" indent="0" marL="0">
              <a:lnSpc>
                <a:spcPct val="100000"/>
              </a:lnSpc>
              <a:buNone/>
            </a:pPr>
            <a:r>
              <a:rPr lang="en-US" sz="5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Лондон — столица страны и мировой мегаполис, известный такими достопримечательностями, как Биг-Бен и Тауэр. Здесь расположены музеи, театры и бизнес-центры, привлекающие туристов и деловых людей со всего мира.
</a:t>
            </a:r>
            <a:endParaRPr lang="en-US" sz="928" dirty="0"/>
          </a:p>
        </p:txBody>
      </p:sp>
      <p:sp>
        <p:nvSpPr>
          <p:cNvPr id="10" name="Text 3"/>
          <p:cNvSpPr txBox="1"/>
          <p:nvPr/>
        </p:nvSpPr>
        <p:spPr>
          <a:xfrm>
            <a:off x="2711719" y="3662955"/>
            <a:ext cx="1710872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Манчестер — город футбола и музыки
</a:t>
            </a:r>
            <a:pPr algn="ctr" indent="0" marL="0">
              <a:lnSpc>
                <a:spcPct val="100000"/>
              </a:lnSpc>
              <a:buNone/>
            </a:pPr>
            <a:r>
              <a:rPr lang="en-US" sz="5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Манчестер славится своими футбольными клубами и музыкальной сценой, где зародились известные группы. Этот город сочетает промышленную историю с современными культурными мероприятиями.
</a:t>
            </a:r>
            <a:endParaRPr lang="en-US" sz="942" dirty="0"/>
          </a:p>
        </p:txBody>
      </p:sp>
      <p:sp>
        <p:nvSpPr>
          <p:cNvPr id="11" name="Text 4"/>
          <p:cNvSpPr txBox="1"/>
          <p:nvPr/>
        </p:nvSpPr>
        <p:spPr>
          <a:xfrm>
            <a:off x="4671567" y="3662955"/>
            <a:ext cx="1710872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Эдинбург — столица Шотландии с богатой историей
</a:t>
            </a:r>
            <a:pPr algn="ctr" indent="0" marL="0">
              <a:lnSpc>
                <a:spcPct val="100000"/>
              </a:lnSpc>
              <a:buNone/>
            </a:pPr>
            <a:r>
              <a:rPr lang="en-US" sz="5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Эдинбург известен своими средневековыми замками, фестивалями искусств и уникальной атмосферой. Город сохраняет древние традиции и привлекает туристов со всего мира.
</a:t>
            </a:r>
            <a:endParaRPr lang="en-US" sz="932" dirty="0"/>
          </a:p>
        </p:txBody>
      </p:sp>
      <p:sp>
        <p:nvSpPr>
          <p:cNvPr id="12" name="Text 5"/>
          <p:cNvSpPr txBox="1"/>
          <p:nvPr/>
        </p:nvSpPr>
        <p:spPr>
          <a:xfrm>
            <a:off x="6600846" y="3662955"/>
            <a:ext cx="1710872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Бирмингем и Глазго — индустриальные и культурные центры
</a:t>
            </a:r>
            <a:pPr algn="ctr" indent="0" marL="0">
              <a:lnSpc>
                <a:spcPct val="100000"/>
              </a:lnSpc>
              <a:buNone/>
            </a:pPr>
            <a:r>
              <a:rPr lang="en-US" sz="5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Бирмингем и Глазго — крупные города с развитой промышленностью и оживлённой культурной жизнью. Здесь проходят разнообразные фестивали и концерты, а инфраструктура удобна для жителей и гостей.
</a:t>
            </a:r>
            <a:endParaRPr lang="en-US" sz="90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4300" y="1805829"/>
            <a:ext cx="2002800" cy="194999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84050" y="1172154"/>
            <a:ext cx="2002800" cy="194999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93350" y="1805654"/>
            <a:ext cx="2002800" cy="194999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03100" y="1157579"/>
            <a:ext cx="2002800" cy="1949992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13" name="Text 1"/>
          <p:cNvSpPr txBox="1"/>
          <p:nvPr/>
        </p:nvSpPr>
        <p:spPr>
          <a:xfrm>
            <a:off x="214275" y="370650"/>
            <a:ext cx="86952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Знаменитые достопримечательности Великобритании
</a:t>
            </a:r>
            <a:endParaRPr lang="en-US" sz="2500" dirty="0"/>
          </a:p>
        </p:txBody>
      </p:sp>
      <p:sp>
        <p:nvSpPr>
          <p:cNvPr id="14" name="Text 2"/>
          <p:cNvSpPr txBox="1"/>
          <p:nvPr/>
        </p:nvSpPr>
        <p:spPr>
          <a:xfrm>
            <a:off x="735999" y="3842425"/>
            <a:ext cx="16131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Букингемский дворец — резиденция монарха
</a:t>
            </a:r>
            <a:pPr algn="l" indent="0" marL="0">
              <a:lnSpc>
                <a:spcPct val="100000"/>
              </a:lnSpc>
              <a:buNone/>
            </a:pPr>
            <a:r>
              <a:rPr lang="en-US" sz="54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Букингемский дворец в Лондоне является официальным домом британской королевской семьи. Здесь проходят смены караула и множество официальных церемоний.
</a:t>
            </a:r>
            <a:endParaRPr lang="en-US" sz="1088" dirty="0"/>
          </a:p>
        </p:txBody>
      </p:sp>
      <p:sp>
        <p:nvSpPr>
          <p:cNvPr id="15" name="Text 3"/>
          <p:cNvSpPr txBox="1"/>
          <p:nvPr/>
        </p:nvSpPr>
        <p:spPr>
          <a:xfrm>
            <a:off x="2839099" y="3208175"/>
            <a:ext cx="16131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Стоунхендж — загадочный каменный комплекс
</a:t>
            </a:r>
            <a:pPr algn="l" indent="0" marL="0">
              <a:lnSpc>
                <a:spcPct val="100000"/>
              </a:lnSpc>
              <a:buNone/>
            </a:pPr>
            <a:r>
              <a:rPr lang="en-US" sz="48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Стоунхендж представляет собой доисторический памятник, признанный объектом Всемирного наследия. Его происхождение и назначение до сих пор вызывают интерес учёных и туристов.
</a:t>
            </a:r>
            <a:endParaRPr lang="en-US" sz="973" dirty="0"/>
          </a:p>
        </p:txBody>
      </p:sp>
      <p:sp>
        <p:nvSpPr>
          <p:cNvPr id="16" name="Text 4"/>
          <p:cNvSpPr txBox="1"/>
          <p:nvPr/>
        </p:nvSpPr>
        <p:spPr>
          <a:xfrm>
            <a:off x="4950087" y="3842425"/>
            <a:ext cx="16131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Вестминстерское аббатство — сердце коронаций
</a:t>
            </a:r>
            <a:pPr algn="l" indent="0" marL="0">
              <a:lnSpc>
                <a:spcPct val="100000"/>
              </a:lnSpc>
              <a:buNone/>
            </a:pPr>
            <a:r>
              <a:rPr lang="en-US" sz="54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Вестминстерское аббатство — историческое место, где проходят коронации британских монархов и захоронения выдающихся личностей нации.
</a:t>
            </a:r>
            <a:endParaRPr lang="en-US" sz="1090" dirty="0"/>
          </a:p>
        </p:txBody>
      </p:sp>
      <p:sp>
        <p:nvSpPr>
          <p:cNvPr id="17" name="Text 5"/>
          <p:cNvSpPr txBox="1"/>
          <p:nvPr/>
        </p:nvSpPr>
        <p:spPr>
          <a:xfrm>
            <a:off x="7063037" y="3199238"/>
            <a:ext cx="16131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Традиционные символы Великобритании
</a:t>
            </a:r>
            <a:pPr algn="l" indent="0" marL="0">
              <a:lnSpc>
                <a:spcPct val="100000"/>
              </a:lnSpc>
              <a:buNone/>
            </a:pPr>
            <a:r>
              <a:rPr lang="en-US" sz="51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Красные телефонные будки и двухэтажные автобусы считаются узнаваемыми символами страны, часто используемыми в туристических буклетах и сувенирах.
</a:t>
            </a:r>
            <a:endParaRPr lang="en-US" sz="1029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96350" y="13357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Термин «Альбион» возник в древнеримские времена, связанный с белоснежными скалами Дувра на южном побережье Англии.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5054600" y="1335700"/>
            <a:ext cx="36279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влияния Атлантического океана климат Британии характеризуется частыми туманами и облачностью, что создаёт особую атмосферу страны.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796350" y="3339125"/>
            <a:ext cx="73977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Умеренный морской климат приносит мягкие зимы, высокую влажность и регулярные дожди, влияя на природу и традиционный образ жизни.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Британию называют «Туманным Альбионом»
</a:t>
            </a:r>
            <a:endParaRPr lang="en-US" sz="2625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9767" y="1258598"/>
            <a:ext cx="1710236" cy="217821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12037" y="1258598"/>
            <a:ext cx="1710236" cy="21782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71885" y="1258598"/>
            <a:ext cx="1710236" cy="217821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01164" y="1258598"/>
            <a:ext cx="1710236" cy="2178211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99425" y="370650"/>
            <a:ext cx="75123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Традиционная британская еда и напитки
</a:t>
            </a:r>
            <a:endParaRPr lang="en-US" sz="2909" dirty="0"/>
          </a:p>
        </p:txBody>
      </p:sp>
      <p:sp>
        <p:nvSpPr>
          <p:cNvPr id="8" name="Text 1"/>
          <p:cNvSpPr txBox="1"/>
          <p:nvPr/>
        </p:nvSpPr>
        <p:spPr>
          <a:xfrm>
            <a:off x="8754500" y="4821325"/>
            <a:ext cx="3288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79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079" dirty="0"/>
          </a:p>
        </p:txBody>
      </p:sp>
      <p:sp>
        <p:nvSpPr>
          <p:cNvPr id="9" name="Text 2"/>
          <p:cNvSpPr txBox="1"/>
          <p:nvPr/>
        </p:nvSpPr>
        <p:spPr>
          <a:xfrm>
            <a:off x="799449" y="3662955"/>
            <a:ext cx="1710872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Фиш-энд-чипс — национальное блюдо
</a:t>
            </a:r>
            <a:pPr algn="ctr" indent="0" marL="0">
              <a:lnSpc>
                <a:spcPct val="100000"/>
              </a:lnSpc>
              <a:buNone/>
            </a:pPr>
            <a:r>
              <a:rPr lang="en-US" sz="6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Хрустящая рыба в кляре с картофелем фри занимает особое место в британской кухне и популярна как среди местных жителей, так и у туристов.
</a:t>
            </a:r>
            <a:endParaRPr lang="en-US" sz="1155" dirty="0"/>
          </a:p>
        </p:txBody>
      </p:sp>
      <p:sp>
        <p:nvSpPr>
          <p:cNvPr id="10" name="Text 3"/>
          <p:cNvSpPr txBox="1"/>
          <p:nvPr/>
        </p:nvSpPr>
        <p:spPr>
          <a:xfrm>
            <a:off x="2711719" y="3662955"/>
            <a:ext cx="1710872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завтрак — сытное начало дня
</a:t>
            </a:r>
            <a:pPr algn="ctr" indent="0" marL="0">
              <a:lnSpc>
                <a:spcPct val="100000"/>
              </a:lnSpc>
              <a:buNone/>
            </a:pPr>
            <a:r>
              <a:rPr lang="en-US" sz="6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Традиционный завтрак включает яичницу, бекон, сосиски, фасоль и тосты, обеспечивая энергию и заряжая на весь день.
</a:t>
            </a:r>
            <a:endParaRPr lang="en-US" sz="1241" dirty="0"/>
          </a:p>
        </p:txBody>
      </p:sp>
      <p:sp>
        <p:nvSpPr>
          <p:cNvPr id="11" name="Text 4"/>
          <p:cNvSpPr txBox="1"/>
          <p:nvPr/>
        </p:nvSpPr>
        <p:spPr>
          <a:xfrm>
            <a:off x="4671567" y="3662955"/>
            <a:ext cx="1710872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Ростбиф и пастуший пирог
</a:t>
            </a:r>
            <a:pPr algn="ctr" indent="0" marL="0">
              <a:lnSpc>
                <a:spcPct val="100000"/>
              </a:lnSpc>
              <a:buNone/>
            </a:pPr>
            <a:r>
              <a:rPr lang="en-US" sz="5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Ростбиф — классическое жаркое из говядины, а пастуший пирог («shepherd's pie») — запеканка из мяса с картофельным пюре, широко распространённые блюда Британии.
</a:t>
            </a:r>
            <a:endParaRPr lang="en-US" sz="1039" dirty="0"/>
          </a:p>
        </p:txBody>
      </p:sp>
      <p:sp>
        <p:nvSpPr>
          <p:cNvPr id="12" name="Text 5"/>
          <p:cNvSpPr txBox="1"/>
          <p:nvPr/>
        </p:nvSpPr>
        <p:spPr>
          <a:xfrm>
            <a:off x="6600846" y="3662955"/>
            <a:ext cx="1710872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Чай с молоком — важная традиция
</a:t>
            </a:r>
            <a:pPr algn="ctr" indent="0" marL="0">
              <a:lnSpc>
                <a:spcPct val="100000"/>
              </a:lnSpc>
              <a:buNone/>
            </a:pPr>
            <a:r>
              <a:rPr lang="en-US" sz="6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Питьё чая с добавлением молока — неотъемлемая часть британского образа жизни, сопровождающаяся чаепитием и беседами.
</a:t>
            </a:r>
            <a:endParaRPr lang="en-US" sz="1195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73564" y="1479875"/>
            <a:ext cx="3990973" cy="235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регионов Великобритании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37600" y="1479875"/>
            <a:ext cx="2149500" cy="235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Краткий обзор символов и культурных особенностей каждого региона и столицы.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регион Великобритании обладает уникальными символами и ярко выраженными культурными традициями.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37600" y="4700225"/>
            <a:ext cx="78570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данные по культуре регионов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37600" y="1456275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Королевская семья занимает пост главы государства с ограниченными конституционными полномочиями и играет символическую роль в обществе.
</a:t>
            </a:r>
            <a:endParaRPr lang="en-US" sz="1600" dirty="0"/>
          </a:p>
        </p:txBody>
      </p:sp>
      <p:sp>
        <p:nvSpPr>
          <p:cNvPr id="4" name="Text 1"/>
          <p:cNvSpPr txBox="1"/>
          <p:nvPr/>
        </p:nvSpPr>
        <p:spPr>
          <a:xfrm>
            <a:off x="8673193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Королевская семья и её роль в стране
</a:t>
            </a:r>
            <a:endParaRPr lang="en-US" sz="3200" dirty="0"/>
          </a:p>
        </p:txBody>
      </p:sp>
      <p:sp>
        <p:nvSpPr>
          <p:cNvPr id="6" name="Text 3"/>
          <p:cNvSpPr txBox="1"/>
          <p:nvPr/>
        </p:nvSpPr>
        <p:spPr>
          <a:xfrm>
            <a:off x="337600" y="3547397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Королева Елизавета II была самым долгоправящим монархом в истории Британии до своей кончины в 2022 году.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5089300" y="1456275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Члены семьи активно участвуют в благотворительности и поддерживают разнообразные культурные проекты и национальные праздники.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5089300" y="3547400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Коронационные церемонии и семейные торжества собирают внимание миллионов и укрепляют патриотический дух страны.
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37600" y="1456275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Чаепитие в пять часов вечера — классическая британская традиция, отражающая любовь к непринуждённому общению и отдыхе.
</a:t>
            </a:r>
            <a:endParaRPr lang="en-US" sz="1600" dirty="0"/>
          </a:p>
        </p:txBody>
      </p:sp>
      <p:sp>
        <p:nvSpPr>
          <p:cNvPr id="4" name="Text 1"/>
          <p:cNvSpPr txBox="1"/>
          <p:nvPr/>
        </p:nvSpPr>
        <p:spPr>
          <a:xfrm>
            <a:off x="8673193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британские традиции
</a:t>
            </a:r>
            <a:endParaRPr lang="en-US" sz="3200" dirty="0"/>
          </a:p>
        </p:txBody>
      </p:sp>
      <p:sp>
        <p:nvSpPr>
          <p:cNvPr id="6" name="Text 3"/>
          <p:cNvSpPr txBox="1"/>
          <p:nvPr/>
        </p:nvSpPr>
        <p:spPr>
          <a:xfrm>
            <a:off x="337600" y="3547397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Boxing Day, отмечаемый на следующий день после Рождества, посвящён обмену подарками и благотворительности.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5089300" y="1456275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рождения монарха сопровождается яркими парадами и торжественными церемониями по всей стране.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5089300" y="3547400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британских школах принято соблюдать строгий дресс-код и поддерживать многовековые образовательные традиции.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4300" y="1805829"/>
            <a:ext cx="2002800" cy="194999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84050" y="1172154"/>
            <a:ext cx="2002800" cy="194999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93350" y="1805654"/>
            <a:ext cx="2002800" cy="194999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03100" y="1157579"/>
            <a:ext cx="2002800" cy="1949992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400" dirty="0"/>
          </a:p>
        </p:txBody>
      </p:sp>
      <p:sp>
        <p:nvSpPr>
          <p:cNvPr id="13" name="Text 1"/>
          <p:cNvSpPr txBox="1"/>
          <p:nvPr/>
        </p:nvSpPr>
        <p:spPr>
          <a:xfrm>
            <a:off x="214275" y="370650"/>
            <a:ext cx="86952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жизнь британских подростков
</a:t>
            </a:r>
            <a:endParaRPr lang="en-US" sz="3200" dirty="0"/>
          </a:p>
        </p:txBody>
      </p:sp>
      <p:sp>
        <p:nvSpPr>
          <p:cNvPr id="14" name="Text 2"/>
          <p:cNvSpPr txBox="1"/>
          <p:nvPr/>
        </p:nvSpPr>
        <p:spPr>
          <a:xfrm>
            <a:off x="735999" y="3842425"/>
            <a:ext cx="16131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Организация учебного года
</a:t>
            </a:r>
            <a:pPr algn="l" indent="0" marL="0">
              <a:lnSpc>
                <a:spcPct val="100000"/>
              </a:lnSpc>
              <a:buNone/>
            </a:pPr>
            <a:r>
              <a:rPr lang="en-US" sz="55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год в большинстве британских школ разделён на три триместра, каждый из которых включает периоды занятий и каникул, структурируя образовательный процесс.
</a:t>
            </a:r>
            <a:endParaRPr lang="en-US" sz="1109" dirty="0"/>
          </a:p>
        </p:txBody>
      </p:sp>
      <p:sp>
        <p:nvSpPr>
          <p:cNvPr id="15" name="Text 3"/>
          <p:cNvSpPr txBox="1"/>
          <p:nvPr/>
        </p:nvSpPr>
        <p:spPr>
          <a:xfrm>
            <a:off x="2839099" y="3208175"/>
            <a:ext cx="16131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форма как обязательный элемент
</a:t>
            </a:r>
            <a:pPr algn="l" indent="0" marL="0">
              <a:lnSpc>
                <a:spcPct val="100000"/>
              </a:lnSpc>
              <a:buNone/>
            </a:pPr>
            <a:r>
              <a:rPr lang="en-US" sz="54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 во всех учебных заведениях подростки обязаны носить школьную форму, что способствует дисциплине и чувству принадлежности к коллективу.
</a:t>
            </a:r>
            <a:endParaRPr lang="en-US" sz="1095" dirty="0"/>
          </a:p>
        </p:txBody>
      </p:sp>
      <p:sp>
        <p:nvSpPr>
          <p:cNvPr id="16" name="Text 4"/>
          <p:cNvSpPr txBox="1"/>
          <p:nvPr/>
        </p:nvSpPr>
        <p:spPr>
          <a:xfrm>
            <a:off x="4950087" y="3842425"/>
            <a:ext cx="16131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Клубы по интересам и внеклассные занятия
</a:t>
            </a:r>
            <a:pPr algn="l" indent="0" marL="0">
              <a:lnSpc>
                <a:spcPct val="100000"/>
              </a:lnSpc>
              <a:buNone/>
            </a:pPr>
            <a:r>
              <a:rPr lang="en-US" sz="55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Школьники активно участвуют в спортивных секциях, музыкальных ансамблях и художественных кружках, развивая свои таланты и социализируясь.
</a:t>
            </a:r>
            <a:endParaRPr lang="en-US" sz="1109" dirty="0"/>
          </a:p>
        </p:txBody>
      </p:sp>
      <p:sp>
        <p:nvSpPr>
          <p:cNvPr id="17" name="Text 5"/>
          <p:cNvSpPr txBox="1"/>
          <p:nvPr/>
        </p:nvSpPr>
        <p:spPr>
          <a:xfrm>
            <a:off x="7063037" y="3199238"/>
            <a:ext cx="16131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Ценностные ориентиры в обучении
</a:t>
            </a:r>
            <a:pPr algn="l" indent="0" marL="0">
              <a:lnSpc>
                <a:spcPct val="100000"/>
              </a:lnSpc>
              <a:buNone/>
            </a:pPr>
            <a:r>
              <a:rPr lang="en-US" sz="55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Пунктуальность, дисциплина и уважение к педагогам считаются основой школьной культуры, укрепляя атмосферу взаимного уважения и ответственности.
</a:t>
            </a:r>
            <a:endParaRPr lang="en-US" sz="1105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Популярные места для посещения подростками в Британии
</a:t>
            </a:r>
            <a:endParaRPr lang="en-US" sz="2625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Музеи и парки остаются центрами образовательных и развлекательных программ, активно развиваются творческие мастерские и интерактивные выставки.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подростков предпочитают культурно-познавательные и природные объекты для отдыха, что отражает стремление к развитию и активному времяпрепровождению.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Опрос британских школьников, 2023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0825" y="1357515"/>
            <a:ext cx="8091600" cy="31414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0825" y="370650"/>
            <a:ext cx="80916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подготовки к путешествию в Великобританию
</a:t>
            </a:r>
            <a:pPr algn="l" indent="0" marL="0">
              <a:lnSpc>
                <a:spcPct val="100000"/>
              </a:lnSpc>
              <a:buNone/>
            </a:pPr>
            <a:r>
              <a:rPr lang="en-US" sz="13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организации поездки для школьников и их родителей
</a:t>
            </a:r>
            <a:endParaRPr lang="en-US" sz="2725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4844" y="2531473"/>
            <a:ext cx="337500" cy="337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41656" y="2530628"/>
            <a:ext cx="337500" cy="337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403250" y="3152978"/>
            <a:ext cx="337500" cy="270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403250" y="1936582"/>
            <a:ext cx="337500" cy="337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29025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252450" y="370650"/>
            <a:ext cx="80592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интересы и хобби британских подростков
</a:t>
            </a:r>
            <a:endParaRPr lang="en-US" sz="2234" dirty="0"/>
          </a:p>
        </p:txBody>
      </p:sp>
      <p:sp>
        <p:nvSpPr>
          <p:cNvPr id="13" name="Text 2"/>
          <p:cNvSpPr txBox="1"/>
          <p:nvPr/>
        </p:nvSpPr>
        <p:spPr>
          <a:xfrm>
            <a:off x="5799150" y="1895525"/>
            <a:ext cx="2505300" cy="16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Музыкальные увлечения
</a:t>
            </a:r>
            <a:pPr algn="l" indent="0" marL="0">
              <a:lnSpc>
                <a:spcPct val="100000"/>
              </a:lnSpc>
              <a:buNone/>
            </a:pPr>
            <a:r>
              <a:rPr lang="en-US" sz="6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 следят за британскими и мировыми музыкальными исполнителями, посещают концерты и самостоятельно учатся играть на музыкальных инструментах.
</a:t>
            </a:r>
            <a:endParaRPr lang="en-US" sz="1566" dirty="0"/>
          </a:p>
        </p:txBody>
      </p:sp>
      <p:sp>
        <p:nvSpPr>
          <p:cNvPr id="14" name="Text 3"/>
          <p:cNvSpPr txBox="1"/>
          <p:nvPr/>
        </p:nvSpPr>
        <p:spPr>
          <a:xfrm>
            <a:off x="839550" y="1895525"/>
            <a:ext cx="2505300" cy="16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Футбол
</a:t>
            </a:r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Футбол остаётся одним из самых популярных видов спорта, объединяя подростков в клубах и поддерживая школьные команды по всей стране.
</a:t>
            </a:r>
            <a:endParaRPr lang="en-US" sz="1600" dirty="0"/>
          </a:p>
        </p:txBody>
      </p:sp>
      <p:sp>
        <p:nvSpPr>
          <p:cNvPr id="15" name="Text 4"/>
          <p:cNvSpPr txBox="1"/>
          <p:nvPr/>
        </p:nvSpPr>
        <p:spPr>
          <a:xfrm>
            <a:off x="2259150" y="3966599"/>
            <a:ext cx="46257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Видеоигры и киберспорт
</a:t>
            </a:r>
            <a:pPr algn="ctr" indent="0" marL="0">
              <a:lnSpc>
                <a:spcPct val="100000"/>
              </a:lnSpc>
              <a:buNone/>
            </a:pPr>
            <a:r>
              <a:rPr lang="en-US" sz="6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Активное увлечение компьютерными играми и соревнованиями в киберспорте привлекает молодёжь, развивая стратегическое мышление и командную работу.
</a:t>
            </a:r>
            <a:endParaRPr lang="en-US" sz="1572" dirty="0"/>
          </a:p>
        </p:txBody>
      </p:sp>
      <p:sp>
        <p:nvSpPr>
          <p:cNvPr id="16" name="Text 5"/>
          <p:cNvSpPr txBox="1"/>
          <p:nvPr/>
        </p:nvSpPr>
        <p:spPr>
          <a:xfrm>
            <a:off x="1882650" y="909125"/>
            <a:ext cx="53787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Молодёжь всё больше вовлекается в экологические проекты и волонтёрство, проявляя заботу о природе и социальной ответственности.
</a:t>
            </a:r>
            <a:pPr algn="ctr" indent="0" marL="0">
              <a:lnSpc>
                <a:spcPct val="100000"/>
              </a:lnSpc>
              <a:buNone/>
            </a:pPr>
            <a:r>
              <a:rPr lang="en-US" sz="5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инициативы
</a:t>
            </a:r>
            <a:endParaRPr lang="en-US" sz="115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Иностранные туристы по городам Великобритании
</a:t>
            </a:r>
            <a:endParaRPr lang="en-US" sz="2625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Лондон остаётся бесспорным центром притяжения туристов благодаря богатству исторических и культурных объектов.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Столицы и крупнейшие города привлекают наибольшее число посетителей, что подчёркивает их значение для туризма в стране.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VisitBritain, 2022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5551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Архитектурное наследие и музыкальное творчество разных народов Британии создают богатую и разнообразную культурную палитру страны.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Великобритании широко распространены различные диалекты и акценты английского языка, отражающие исторические и региональные особенности каждого региона.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357075" y="2209000"/>
            <a:ext cx="2406600" cy="26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Многообразие культур проявляется в праздниках, национальной кухне и обычаях, которые сохраняют уникальный облик каждой страны и вовлекают в традиции.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Языковые и культурные различия внутри Британии
</a:t>
            </a:r>
            <a:endParaRPr lang="en-US" sz="2625" dirty="0"/>
          </a:p>
        </p:txBody>
      </p:sp>
      <p:sp>
        <p:nvSpPr>
          <p:cNvPr id="11" name="Text 4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9767" y="1258598"/>
            <a:ext cx="1710236" cy="217821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12037" y="1258598"/>
            <a:ext cx="1710236" cy="21782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71885" y="1258598"/>
            <a:ext cx="1710236" cy="217821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01164" y="1258598"/>
            <a:ext cx="1710236" cy="2178211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99425" y="370650"/>
            <a:ext cx="75123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Значимые музеи и галереи Британии
</a:t>
            </a:r>
            <a:endParaRPr lang="en-US" sz="3194" dirty="0"/>
          </a:p>
        </p:txBody>
      </p:sp>
      <p:sp>
        <p:nvSpPr>
          <p:cNvPr id="8" name="Text 1"/>
          <p:cNvSpPr txBox="1"/>
          <p:nvPr/>
        </p:nvSpPr>
        <p:spPr>
          <a:xfrm>
            <a:off x="8754500" y="4821325"/>
            <a:ext cx="3288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79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079" dirty="0"/>
          </a:p>
        </p:txBody>
      </p:sp>
      <p:sp>
        <p:nvSpPr>
          <p:cNvPr id="9" name="Text 2"/>
          <p:cNvSpPr txBox="1"/>
          <p:nvPr/>
        </p:nvSpPr>
        <p:spPr>
          <a:xfrm>
            <a:off x="799449" y="3662955"/>
            <a:ext cx="1710872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Британский музей — одно из крупнейших хранилищ мировых артефактов
</a:t>
            </a:r>
            <a:pPr algn="ctr" indent="0" marL="0">
              <a:lnSpc>
                <a:spcPct val="100000"/>
              </a:lnSpc>
              <a:buNone/>
            </a:pPr>
            <a:r>
              <a:rPr lang="en-US" sz="5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Экспозиции охватывают древние цивилизации и историю человечества. Многие выставки сопровождаются образовательными программами, полезными для школьников.
</a:t>
            </a:r>
            <a:endParaRPr lang="en-US" sz="960" dirty="0"/>
          </a:p>
        </p:txBody>
      </p:sp>
      <p:sp>
        <p:nvSpPr>
          <p:cNvPr id="10" name="Text 3"/>
          <p:cNvSpPr txBox="1"/>
          <p:nvPr/>
        </p:nvSpPr>
        <p:spPr>
          <a:xfrm>
            <a:off x="2711719" y="3662955"/>
            <a:ext cx="1710872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Национальная галерея — шедевры западноевропейской живописи
</a:t>
            </a:r>
            <a:pPr algn="ctr" indent="0" marL="0">
              <a:lnSpc>
                <a:spcPct val="100000"/>
              </a:lnSpc>
              <a:buNone/>
            </a:pPr>
            <a:r>
              <a:rPr lang="en-US" sz="5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коллекции собраны работы известных мастеров, от художников эпохи Возрождения до импрессионистов, что делает её местом вдохновения.
</a:t>
            </a:r>
            <a:endParaRPr lang="en-US" sz="1013" dirty="0"/>
          </a:p>
        </p:txBody>
      </p:sp>
      <p:sp>
        <p:nvSpPr>
          <p:cNvPr id="11" name="Text 4"/>
          <p:cNvSpPr txBox="1"/>
          <p:nvPr/>
        </p:nvSpPr>
        <p:spPr>
          <a:xfrm>
            <a:off x="4671567" y="3662955"/>
            <a:ext cx="1710872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Музей мадам Тюссо — восковые фигуры знаменитостей
</a:t>
            </a:r>
            <a:pPr algn="ctr" indent="0" marL="0">
              <a:lnSpc>
                <a:spcPct val="100000"/>
              </a:lnSpc>
              <a:buNone/>
            </a:pPr>
            <a:r>
              <a:rPr lang="en-US" sz="5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Интерактивные выставки позволяют буквально прикоснуться к истории и современной культуре, что интересно и школьникам, и взрослым.
</a:t>
            </a:r>
            <a:endParaRPr lang="en-US" sz="1025" dirty="0"/>
          </a:p>
        </p:txBody>
      </p:sp>
      <p:sp>
        <p:nvSpPr>
          <p:cNvPr id="12" name="Text 5"/>
          <p:cNvSpPr txBox="1"/>
          <p:nvPr/>
        </p:nvSpPr>
        <p:spPr>
          <a:xfrm>
            <a:off x="6600846" y="3662955"/>
            <a:ext cx="1710872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Научный музей в Лондоне — инновационные экспозиции для молодежи
</a:t>
            </a:r>
            <a:pPr algn="ctr" indent="0" marL="0">
              <a:lnSpc>
                <a:spcPct val="100000"/>
              </a:lnSpc>
              <a:buNone/>
            </a:pPr>
            <a:r>
              <a:rPr lang="en-US" sz="5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Экспонаты посвящены науке и технологиям, предлагая интерактивные зоны, где можно экспериментировать и узнавать новое в увлекательной форме.
</a:t>
            </a:r>
            <a:endParaRPr lang="en-US" sz="101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358900"/>
            <a:ext cx="25644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Лондонское метро — старейшая и одна из самых разветвлённых систем в мире, обеспечивающая удобное перемещение по столице.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70650"/>
            <a:ext cx="8041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Транспортная инфраструктура Британии
</a:t>
            </a:r>
            <a:endParaRPr lang="en-US" sz="3084" dirty="0"/>
          </a:p>
        </p:txBody>
      </p:sp>
      <p:sp>
        <p:nvSpPr>
          <p:cNvPr id="7" name="Text 2"/>
          <p:cNvSpPr txBox="1"/>
          <p:nvPr/>
        </p:nvSpPr>
        <p:spPr>
          <a:xfrm>
            <a:off x="137850" y="4596000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3045403" y="1358900"/>
            <a:ext cx="25644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Двухэтажные автобусы и современные поезда связывают как городские, так и междугородние направления, облегчая путешествия внутри страны.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5784057" y="1358900"/>
            <a:ext cx="25644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Оплата проезда осуществляется с помощью бесконтактных карт Oyster и мобильных приложений, что упрощает пользование транспортом.
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37600" y="1456275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Всегда соблюдайте местные правила дорожного движения и законодательство, чтобы избегать штрафов и неприятных ситуаций во время поездки.
</a:t>
            </a:r>
            <a:endParaRPr lang="en-US" sz="1600" dirty="0"/>
          </a:p>
        </p:txBody>
      </p:sp>
      <p:sp>
        <p:nvSpPr>
          <p:cNvPr id="4" name="Text 1"/>
          <p:cNvSpPr txBox="1"/>
          <p:nvPr/>
        </p:nvSpPr>
        <p:spPr>
          <a:xfrm>
            <a:off x="8673193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Советы путешественникам-подросткам
</a:t>
            </a:r>
            <a:endParaRPr lang="en-US" sz="3200" dirty="0"/>
          </a:p>
        </p:txBody>
      </p:sp>
      <p:sp>
        <p:nvSpPr>
          <p:cNvPr id="6" name="Text 3"/>
          <p:cNvSpPr txBox="1"/>
          <p:nvPr/>
        </p:nvSpPr>
        <p:spPr>
          <a:xfrm>
            <a:off x="337600" y="3547397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Иметь при себе карту города в бумажном или электронном формате поможет ориентироваться и быстро находить нужные места.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5089300" y="1456275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Обязательно берите с собой зонт и удобную обувь — британская погода часто переменчива, а прогулки могут быть длительными.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5089300" y="3547400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посещении музеев и религиозных объектов придерживайтесь тишины и уважительного поведения, чтобы не нарушать правила и традиции.
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1171834"/>
            <a:ext cx="2466300" cy="195088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84775" y="1171959"/>
            <a:ext cx="2466300" cy="195088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62800" y="1171959"/>
            <a:ext cx="2466300" cy="195088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29225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214275" y="370650"/>
            <a:ext cx="86952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фестивали и праздники Великобритании
</a:t>
            </a:r>
            <a:endParaRPr lang="en-US" sz="2875" dirty="0"/>
          </a:p>
        </p:txBody>
      </p:sp>
      <p:sp>
        <p:nvSpPr>
          <p:cNvPr id="12" name="Text 2"/>
          <p:cNvSpPr txBox="1"/>
          <p:nvPr/>
        </p:nvSpPr>
        <p:spPr>
          <a:xfrm>
            <a:off x="507800" y="3289925"/>
            <a:ext cx="22659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Notting Hill Carnival — крупнейшее уличное карнавальное событие Европы
</a:t>
            </a:r>
            <a:pPr algn="l" indent="0" marL="0">
              <a:lnSpc>
                <a:spcPct val="100000"/>
              </a:lnSpc>
              <a:buNone/>
            </a:pPr>
            <a:r>
              <a:rPr lang="en-US" sz="64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августе улицы Лондона оживают в ритмах карибской музыки и красочных костюмах, привлекая сотни тысяч участников и гостей.
</a:t>
            </a:r>
            <a:endParaRPr lang="en-US" sz="1125" dirty="0"/>
          </a:p>
        </p:txBody>
      </p:sp>
      <p:sp>
        <p:nvSpPr>
          <p:cNvPr id="13" name="Text 3"/>
          <p:cNvSpPr txBox="1"/>
          <p:nvPr/>
        </p:nvSpPr>
        <p:spPr>
          <a:xfrm>
            <a:off x="3585800" y="3290025"/>
            <a:ext cx="22659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Эдинбургский фестиваль — международный праздник искусств
</a:t>
            </a:r>
            <a:pPr algn="l" indent="0" marL="0">
              <a:lnSpc>
                <a:spcPct val="100000"/>
              </a:lnSpc>
              <a:buNone/>
            </a:pPr>
            <a:r>
              <a:rPr lang="en-US" sz="63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Ежегодно в августе проходит масштабное событие с театральными, музыкальными и танцевальными постановками, собирая любителей культуры со всего мира.
</a:t>
            </a:r>
            <a:endParaRPr lang="en-US" sz="1118" dirty="0"/>
          </a:p>
        </p:txBody>
      </p:sp>
      <p:sp>
        <p:nvSpPr>
          <p:cNvPr id="14" name="Text 4"/>
          <p:cNvSpPr txBox="1"/>
          <p:nvPr/>
        </p:nvSpPr>
        <p:spPr>
          <a:xfrm>
            <a:off x="6663825" y="3290025"/>
            <a:ext cx="22659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Bonfire Night — ночь Гая Фокса с яркими фейерверками
</a:t>
            </a:r>
            <a:pPr algn="l" indent="0" marL="0">
              <a:lnSpc>
                <a:spcPct val="100000"/>
              </a:lnSpc>
              <a:buNone/>
            </a:pPr>
            <a:r>
              <a:rPr lang="en-US" sz="65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Традиционные костры и праздничные салюты в ноябре символизируют исторические события и объединяют людей всех возрастов в атмосфере веселья.
</a:t>
            </a:r>
            <a:endParaRPr lang="en-US" sz="114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18568" y="986125"/>
            <a:ext cx="2258613" cy="3854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65925" y="986125"/>
            <a:ext cx="3459000" cy="385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стоит посетить Великобританию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Великобритания предлагает уникальное сочетание истории, культуры и современных развлечений, расширяя знания и оставляя яркие впечатления для подростков и взрослых.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2026-05-07T04:00:09Z</dcterms:created>
  <dcterms:modified xsi:type="dcterms:W3CDTF">2026-05-07T04:00:09Z</dcterms:modified>
</cp:coreProperties>
</file>