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375" y="878965"/>
            <a:ext cx="3661200" cy="361472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6925" y="729250"/>
            <a:ext cx="3750300" cy="4077900"/>
          </a:xfrm>
          <a:prstGeom prst="rect">
            <a:avLst/>
          </a:prstGeom>
          <a:noFill/>
          <a:ln/>
        </p:spPr>
        <p:txBody>
          <a:bodyPr wrap="square" lIns="0" tIns="0" rIns="0" bIns="0" rtlCol="0" anchor="ctr"/>
          <a:lstStyle/>
          <a:p>
            <a:pPr algn="l" indent="0" marL="0">
              <a:lnSpc>
                <a:spcPct val="100000"/>
              </a:lnSpc>
              <a:buNone/>
            </a:pPr>
            <a:r>
              <a:rPr lang="en-US" sz="3800" dirty="0">
                <a:solidFill>
                  <a:srgbClr val="FFFFFF"/>
                </a:solidFill>
                <a:latin typeface="Arial" pitchFamily="34" charset="0"/>
                <a:ea typeface="Arial" pitchFamily="34" charset="-122"/>
                <a:cs typeface="Arial" pitchFamily="34" charset="-120"/>
              </a:rPr>
              <a:t>Запросы к базе данных: как находить нужные сведения
</a:t>
            </a:r>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База хранит данные в таблицах, а запросы помогают быстро искать нужные записи и сравнивать результаты.
</a:t>
            </a:r>
            <a:endParaRPr lang="en-US" sz="3800" dirty="0"/>
          </a:p>
        </p:txBody>
      </p:sp>
      <p:sp>
        <p:nvSpPr>
          <p:cNvPr id="5" name="Text 1"/>
          <p:cNvSpPr txBox="1"/>
          <p:nvPr/>
        </p:nvSpPr>
        <p:spPr>
          <a:xfrm>
            <a:off x="416925" y="256225"/>
            <a:ext cx="3750300" cy="2838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545" y="0"/>
            <a:ext cx="4872261"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06750" y="1631075"/>
            <a:ext cx="3877500" cy="2789100"/>
          </a:xfrm>
          <a:prstGeom prst="rect">
            <a:avLst/>
          </a:prstGeom>
          <a:noFill/>
          <a:ln/>
        </p:spPr>
        <p:txBody>
          <a:bodyPr wrap="square" lIns="0" tIns="0" rIns="0" bIns="0" rtlCol="0" anchor="t"/>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Запросы на выборку работают в интернет-магазинах, дневниках, библиотеках, банках и службах доставки. Они отвечают на практичные вопросы: какие книги взяли домой, какие оценки получил ученик, что есть в наличии, сколько заказов оформили за день.
</a:t>
            </a:r>
            <a:endParaRPr lang="en-US" sz="1600" dirty="0"/>
          </a:p>
        </p:txBody>
      </p:sp>
      <p:sp>
        <p:nvSpPr>
          <p:cNvPr id="5" name="Text 1"/>
          <p:cNvSpPr txBox="1"/>
          <p:nvPr/>
        </p:nvSpPr>
        <p:spPr>
          <a:xfrm>
            <a:off x="306750" y="311075"/>
            <a:ext cx="3877500" cy="1228800"/>
          </a:xfrm>
          <a:prstGeom prst="rect">
            <a:avLst/>
          </a:prstGeom>
          <a:noFill/>
          <a:ln/>
        </p:spPr>
        <p:txBody>
          <a:bodyPr wrap="square" lIns="0" tIns="0" rIns="0" bIns="0" rtlCol="0" anchor="t"/>
          <a:lstStyle/>
          <a:p>
            <a:pPr algn="l" indent="0" marL="0">
              <a:lnSpc>
                <a:spcPct val="100000"/>
              </a:lnSpc>
              <a:buNone/>
            </a:pPr>
            <a:r>
              <a:rPr lang="en-US" sz="2600" dirty="0">
                <a:solidFill>
                  <a:srgbClr val="FFFFFF"/>
                </a:solidFill>
                <a:latin typeface="Arial" pitchFamily="34" charset="0"/>
                <a:ea typeface="Arial" pitchFamily="34" charset="-122"/>
                <a:cs typeface="Arial" pitchFamily="34" charset="-120"/>
              </a:rPr>
              <a:t>Где пригодятся запросы на выборку
</a:t>
            </a:r>
            <a:endParaRPr lang="en-US" sz="26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8200" y="1091200"/>
            <a:ext cx="31263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Таблица состоит из столбцов и строк. Столбцы — это признаки объекта, например имя, класс, возраст, цена или дата. Каждый столбец помогает понять, что именно хранится в данных.
</a:t>
            </a:r>
            <a:endParaRPr lang="en-US" sz="1400" dirty="0"/>
          </a:p>
        </p:txBody>
      </p:sp>
      <p:sp>
        <p:nvSpPr>
          <p:cNvPr id="5"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Что такое таблица и запись
</a:t>
            </a:r>
            <a:endParaRPr lang="en-US" sz="2800" dirty="0"/>
          </a:p>
        </p:txBody>
      </p:sp>
      <p:sp>
        <p:nvSpPr>
          <p:cNvPr id="6" name="Text 2"/>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3</a:t>
            </a:r>
            <a:endParaRPr lang="en-US" sz="1800" dirty="0"/>
          </a:p>
        </p:txBody>
      </p:sp>
      <p:sp>
        <p:nvSpPr>
          <p:cNvPr id="7" name="Text 3"/>
          <p:cNvSpPr txBox="1"/>
          <p:nvPr/>
        </p:nvSpPr>
        <p:spPr>
          <a:xfrm>
            <a:off x="318200" y="2443546"/>
            <a:ext cx="42537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Строка, или запись, описывает один объект целиком. Например, одна запись — про одного ученика, а другая — про один товар. Так база данных хранит много отдельных объектов в одном месте.
</a:t>
            </a:r>
            <a:endParaRPr lang="en-US" sz="1400" dirty="0"/>
          </a:p>
        </p:txBody>
      </p:sp>
      <p:sp>
        <p:nvSpPr>
          <p:cNvPr id="8" name="Text 4"/>
          <p:cNvSpPr txBox="1"/>
          <p:nvPr/>
        </p:nvSpPr>
        <p:spPr>
          <a:xfrm>
            <a:off x="318200" y="3795900"/>
            <a:ext cx="57294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одном столбце значения обычно имеют один тип данных: текст, число или дата. Поэтому при составлении запросов важно понимать, что лежит в каждом столбце и как с этим работать.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123" y="0"/>
            <a:ext cx="513345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24425" y="1945851"/>
            <a:ext cx="3586200" cy="1162200"/>
          </a:xfrm>
          <a:prstGeom prst="rect">
            <a:avLst/>
          </a:prstGeom>
          <a:noFill/>
          <a:ln/>
        </p:spPr>
        <p:txBody>
          <a:bodyPr wrap="square" lIns="0" tIns="0" rIns="0" bIns="0" rtlCol="0" anchor="b"/>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Что делает SELECT
</a:t>
            </a:r>
            <a:pPr algn="l" indent="0" marL="0">
              <a:lnSpc>
                <a:spcPct val="100000"/>
              </a:lnSpc>
              <a:buNone/>
            </a:pPr>
            <a:r>
              <a:rPr lang="en-US" sz="467"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14" dirty="0">
                <a:solidFill>
                  <a:srgbClr val="FFFFFF"/>
                </a:solidFill>
                <a:latin typeface="Arial" pitchFamily="34" charset="0"/>
                <a:ea typeface="Arial" pitchFamily="34" charset="-122"/>
                <a:cs typeface="Arial" pitchFamily="34" charset="-120"/>
              </a:rPr>
              <a:t>Команда SELECT выбирает данные из одной или нескольких таблиц. В запросе указываются нужные столбцы и источник данных, а затем добавляются правила отбора. Результат — таблица, которую вы видите после выполнения запроса.
</a:t>
            </a:r>
            <a:endParaRPr lang="en-US" sz="1400" dirty="0"/>
          </a:p>
        </p:txBody>
      </p:sp>
      <p:sp>
        <p:nvSpPr>
          <p:cNvPr id="6" name="Text 1"/>
          <p:cNvSpPr txBox="1"/>
          <p:nvPr/>
        </p:nvSpPr>
        <p:spPr>
          <a:xfrm>
            <a:off x="5213000" y="311075"/>
            <a:ext cx="3597900" cy="1456500"/>
          </a:xfrm>
          <a:prstGeom prst="rect">
            <a:avLst/>
          </a:prstGeom>
          <a:noFill/>
          <a:ln/>
        </p:spPr>
        <p:txBody>
          <a:bodyPr wrap="square" lIns="0" tIns="0" rIns="0" bIns="0" rtlCol="0" anchor="t"/>
          <a:lstStyle/>
          <a:p>
            <a:pPr algn="l" indent="0" marL="0">
              <a:lnSpc>
                <a:spcPct val="100000"/>
              </a:lnSpc>
              <a:buNone/>
            </a:pPr>
            <a:r>
              <a:rPr lang="en-US" sz="2600" dirty="0">
                <a:solidFill>
                  <a:srgbClr val="FFFFFF"/>
                </a:solidFill>
                <a:latin typeface="Arial" pitchFamily="34" charset="0"/>
                <a:ea typeface="Arial" pitchFamily="34" charset="-122"/>
                <a:cs typeface="Arial" pitchFamily="34" charset="-120"/>
              </a:rPr>
              <a:t>Запрос SELECT как главный инструмент выборки
</a:t>
            </a:r>
            <a:endParaRPr lang="en-US" sz="2600" dirty="0"/>
          </a:p>
        </p:txBody>
      </p:sp>
      <p:sp>
        <p:nvSpPr>
          <p:cNvPr id="7" name="Text 2"/>
          <p:cNvSpPr txBox="1"/>
          <p:nvPr/>
        </p:nvSpPr>
        <p:spPr>
          <a:xfrm>
            <a:off x="8460225" y="468530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4</a:t>
            </a:r>
            <a:endParaRPr lang="en-US" sz="1800" dirty="0"/>
          </a:p>
        </p:txBody>
      </p:sp>
      <p:sp>
        <p:nvSpPr>
          <p:cNvPr id="8" name="Text 3"/>
          <p:cNvSpPr txBox="1"/>
          <p:nvPr/>
        </p:nvSpPr>
        <p:spPr>
          <a:xfrm>
            <a:off x="5224425" y="3445835"/>
            <a:ext cx="3586200" cy="1162200"/>
          </a:xfrm>
          <a:prstGeom prst="rect">
            <a:avLst/>
          </a:prstGeom>
          <a:noFill/>
          <a:ln/>
        </p:spPr>
        <p:txBody>
          <a:bodyPr wrap="square" lIns="0" tIns="0" rIns="0" bIns="0" rtlCol="0" anchor="t"/>
          <a:lstStyle/>
          <a:p>
            <a:pPr algn="l" indent="0" marL="0">
              <a:lnSpc>
                <a:spcPct val="100000"/>
              </a:lnSpc>
              <a:buNone/>
            </a:pPr>
            <a:r>
              <a:rPr lang="en-US" sz="1424" b="1" dirty="0">
                <a:solidFill>
                  <a:srgbClr val="FFFFFF"/>
                </a:solidFill>
                <a:latin typeface="Arial" pitchFamily="34" charset="0"/>
                <a:ea typeface="Arial" pitchFamily="34" charset="-122"/>
                <a:cs typeface="Arial" pitchFamily="34" charset="-120"/>
              </a:rPr>
              <a:t>Из чего складывается выборка
</a:t>
            </a:r>
            <a:pPr algn="l" indent="0" marL="0">
              <a:lnSpc>
                <a:spcPct val="100000"/>
              </a:lnSpc>
              <a:buNone/>
            </a:pPr>
            <a:r>
              <a:rPr lang="en-US" sz="47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34" dirty="0">
                <a:solidFill>
                  <a:srgbClr val="FFFFFF"/>
                </a:solidFill>
                <a:latin typeface="Arial" pitchFamily="34" charset="0"/>
                <a:ea typeface="Arial" pitchFamily="34" charset="-122"/>
                <a:cs typeface="Arial" pitchFamily="34" charset="-120"/>
              </a:rPr>
              <a:t>Например, в таблице учеников можно оставить только фамилию, класс и оценку по предмету. Тогда вместо длинного набора полей получается понятный список. Это удобно, потому что не приходится просматривать лишние колонки.
</a:t>
            </a:r>
            <a:endParaRPr lang="en-US" sz="1424"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6750" y="1552956"/>
            <a:ext cx="8503800" cy="2990138"/>
          </a:xfrm>
          <a:prstGeom prst="rect">
            <a:avLst/>
          </a:prstGeom>
        </p:spPr>
      </p:pic>
      <p:sp>
        <p:nvSpPr>
          <p:cNvPr id="4" name="Text 0"/>
          <p:cNvSpPr txBox="1"/>
          <p:nvPr/>
        </p:nvSpPr>
        <p:spPr>
          <a:xfrm>
            <a:off x="306750" y="311075"/>
            <a:ext cx="8503800" cy="1029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из вопроса получается запрос на выборку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Базовая схема: какие столбцы взять, откуда, как отфильтровать и как представить результат
</a:t>
            </a:r>
            <a:endParaRPr lang="en-US" sz="2800" dirty="0"/>
          </a:p>
        </p:txBody>
      </p:sp>
      <p:sp>
        <p:nvSpPr>
          <p:cNvPr id="5" name="Text 1"/>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501" y="1319944"/>
            <a:ext cx="205896" cy="20589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73320" y="1319944"/>
            <a:ext cx="180159" cy="20589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18945" y="3124033"/>
            <a:ext cx="213008" cy="17040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773320" y="3106289"/>
            <a:ext cx="180159" cy="205896"/>
          </a:xfrm>
          <a:prstGeom prst="rect">
            <a:avLst/>
          </a:prstGeom>
        </p:spPr>
      </p:pic>
      <p:sp>
        <p:nvSpPr>
          <p:cNvPr id="10" name="Text 0"/>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WHERE отбирает нужные строки
</a:t>
            </a:r>
            <a:endParaRPr lang="en-US" sz="2800" dirty="0"/>
          </a:p>
        </p:txBody>
      </p:sp>
      <p:sp>
        <p:nvSpPr>
          <p:cNvPr id="11" name="Text 1"/>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6</a:t>
            </a:r>
            <a:endParaRPr lang="en-US" sz="1800" dirty="0"/>
          </a:p>
        </p:txBody>
      </p:sp>
      <p:sp>
        <p:nvSpPr>
          <p:cNvPr id="12" name="Text 2"/>
          <p:cNvSpPr txBox="1"/>
          <p:nvPr/>
        </p:nvSpPr>
        <p:spPr>
          <a:xfrm>
            <a:off x="740400" y="1319950"/>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Условия отбора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WHERE оставляет только те записи, которые подходят под заданное правило. Остальные строки не попадают в результат запроса и не мешают анализу данных.
</a:t>
            </a:r>
            <a:endParaRPr lang="en-US" sz="1423" dirty="0"/>
          </a:p>
        </p:txBody>
      </p:sp>
      <p:sp>
        <p:nvSpPr>
          <p:cNvPr id="13" name="Text 3"/>
          <p:cNvSpPr txBox="1"/>
          <p:nvPr/>
        </p:nvSpPr>
        <p:spPr>
          <a:xfrm>
            <a:off x="5078353" y="1319950"/>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Сравнения в правилах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В условиях используют сравнения: =, &lt;, &gt;, &lt;=, &gt;=. Например, возраст &gt; 12 или оценка &gt;= 4. Эти записи проверяются для каждой строки таблицы.
</a:t>
            </a:r>
            <a:endParaRPr lang="en-US" sz="1423" dirty="0"/>
          </a:p>
        </p:txBody>
      </p:sp>
      <p:sp>
        <p:nvSpPr>
          <p:cNvPr id="14" name="Text 4"/>
          <p:cNvSpPr txBox="1"/>
          <p:nvPr/>
        </p:nvSpPr>
        <p:spPr>
          <a:xfrm>
            <a:off x="740400" y="3106295"/>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Указание конкретного значения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Можно искать по точному значению, например город = 'Казань'. Тогда в вывод попадут только те строки, где в нужном столбце записано именно это значение.
</a:t>
            </a:r>
            <a:endParaRPr lang="en-US" sz="1423" dirty="0"/>
          </a:p>
        </p:txBody>
      </p:sp>
      <p:sp>
        <p:nvSpPr>
          <p:cNvPr id="15" name="Text 5"/>
          <p:cNvSpPr txBox="1"/>
          <p:nvPr/>
        </p:nvSpPr>
        <p:spPr>
          <a:xfrm>
            <a:off x="5078353" y="3106295"/>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AND и OR для уточнения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Логические связки AND и OR помогают комбинировать условия. AND требует выполнения всех правил, а OR — хотя бы одного. Так отбор становится точнее.
</a:t>
            </a:r>
            <a:endParaRPr lang="en-US" sz="1423"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4998" y="1073875"/>
            <a:ext cx="4974404" cy="3406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073875"/>
            <a:ext cx="3060900" cy="34068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ORDER BY позволяет выбрать направление: по возрастанию или по убыванию. Для чисел и дат удобно быстро видеть минимальные и максимальные значения.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Когда строки упорядочены, данные проще читать: не нужно искать вручную, легче сравнить значения и проверить, как распределены результаты.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Учебная логическая диаграмма (пример для оценок)
</a:t>
            </a:r>
            <a:endParaRPr lang="en-US" sz="1400" dirty="0"/>
          </a:p>
        </p:txBody>
      </p:sp>
      <p:sp>
        <p:nvSpPr>
          <p:cNvPr id="6" name="Text 1"/>
          <p:cNvSpPr txBox="1"/>
          <p:nvPr/>
        </p:nvSpPr>
        <p:spPr>
          <a:xfrm>
            <a:off x="306750" y="311075"/>
            <a:ext cx="8283000" cy="565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Сортировка данных по значениям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06750" y="1822113"/>
            <a:ext cx="4037700" cy="225042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058150" y="1366025"/>
            <a:ext cx="3752400" cy="316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Один запрос часто объединяет несколько операторов: вы выбираете поля, откуда берёте данные, как фильтруете и как оформляете вывод.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При грамотном сочетании операторов запрос возвращает только нужные данные: меньше лишнего, легче найти закономерность и быстрее проверить результат.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Учебный SQL
</a:t>
            </a:r>
            <a:endParaRPr lang="en-US" sz="1400" dirty="0"/>
          </a:p>
        </p:txBody>
      </p:sp>
      <p:sp>
        <p:nvSpPr>
          <p:cNvPr id="6" name="Text 1"/>
          <p:cNvSpPr txBox="1"/>
          <p:nvPr/>
        </p:nvSpPr>
        <p:spPr>
          <a:xfrm>
            <a:off x="306750" y="311075"/>
            <a:ext cx="8503800" cy="7896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Основные операторы SQL для выборки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8</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8200"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Звёздочка в SELECT означает «все столбцы», но чаще в запросах указывают только нужные поля. Например: SELECT имя, класс. Тогда результат становится компактным и читаемым.
</a:t>
            </a:r>
            <a:endParaRPr lang="en-US" sz="1500" dirty="0"/>
          </a:p>
        </p:txBody>
      </p:sp>
      <p:sp>
        <p:nvSpPr>
          <p:cNvPr id="6"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Выбор конкретных столбцов
</a:t>
            </a:r>
            <a:endParaRPr lang="en-US" sz="2800" dirty="0"/>
          </a:p>
        </p:txBody>
      </p:sp>
      <p:sp>
        <p:nvSpPr>
          <p:cNvPr id="7" name="Text 2"/>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9</a:t>
            </a:r>
            <a:endParaRPr lang="en-US" sz="1800" dirty="0"/>
          </a:p>
        </p:txBody>
      </p:sp>
      <p:sp>
        <p:nvSpPr>
          <p:cNvPr id="8" name="Text 3"/>
          <p:cNvSpPr txBox="1"/>
          <p:nvPr/>
        </p:nvSpPr>
        <p:spPr>
          <a:xfrm>
            <a:off x="3310825"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Когда таблица большая, лишние столбцы увеличивают объём вывода. Это усложняет проверку и поиск ответа на вопрос, особенно если важны всего два-три признака.
</a:t>
            </a:r>
            <a:endParaRPr lang="en-US" sz="1500" dirty="0"/>
          </a:p>
        </p:txBody>
      </p:sp>
      <p:sp>
        <p:nvSpPr>
          <p:cNvPr id="9" name="Text 4"/>
          <p:cNvSpPr txBox="1"/>
          <p:nvPr/>
        </p:nvSpPr>
        <p:spPr>
          <a:xfrm>
            <a:off x="6303450"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Выбирая конкретные столбцы, вы заранее задаёте, какая информация нужна. Такой подход помогает не тратить время на просмотр данных, которые не относятся к задаче.
</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375" y="878965"/>
            <a:ext cx="3661200" cy="361472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9337" y="1391321"/>
            <a:ext cx="3887400" cy="1526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Оператор AND требует выполнения всех условий сразу, а OR — хотя бы одного из них. Это помогает отбирать записи точнее: например, ученики нужного класса и с высокой оценкой по предмету.
</a:t>
            </a:r>
            <a:endParaRPr lang="en-US" sz="1400" dirty="0"/>
          </a:p>
        </p:txBody>
      </p:sp>
      <p:sp>
        <p:nvSpPr>
          <p:cNvPr id="6" name="Text 1"/>
          <p:cNvSpPr txBox="1"/>
          <p:nvPr/>
        </p:nvSpPr>
        <p:spPr>
          <a:xfrm>
            <a:off x="306750" y="311075"/>
            <a:ext cx="8503800" cy="567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Фильтрация по нескольким условиям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10</a:t>
            </a:r>
            <a:endParaRPr lang="en-US" sz="1800" dirty="0"/>
          </a:p>
        </p:txBody>
      </p:sp>
      <p:sp>
        <p:nvSpPr>
          <p:cNvPr id="8" name="Text 3"/>
          <p:cNvSpPr txBox="1"/>
          <p:nvPr/>
        </p:nvSpPr>
        <p:spPr>
          <a:xfrm>
            <a:off x="306750" y="3067970"/>
            <a:ext cx="3887400" cy="1526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Когда данных много, комбинирование условий особенно полезно. Например, товары можно выбрать по категории и по цене одновременно, чтобы получить именно те позиции, которые нужны для решения задачи.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4998" y="1073875"/>
            <a:ext cx="4974404" cy="3406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073875"/>
            <a:ext cx="3060900" cy="34068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Фильтр WHERE убирает все строки, которые не соответствуют условию, поэтому итоговая таблица становится заметно меньше и легче для чтения.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Когда вы точно формулируете условие, результат уменьшается без потери нужной информации: остаются только подходящие записи.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Иллюстративные значения для наглядности (100 → 18 строк), учебная модель
</a:t>
            </a:r>
            <a:endParaRPr lang="en-US" sz="1400" dirty="0"/>
          </a:p>
        </p:txBody>
      </p:sp>
      <p:sp>
        <p:nvSpPr>
          <p:cNvPr id="6" name="Text 1"/>
          <p:cNvSpPr txBox="1"/>
          <p:nvPr/>
        </p:nvSpPr>
        <p:spPr>
          <a:xfrm>
            <a:off x="306750" y="311075"/>
            <a:ext cx="8283000" cy="565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Сколько строк остаётся после фильтра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11</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12</a:t>
            </a:r>
            <a:endParaRPr lang="en-US" sz="1800" dirty="0"/>
          </a:p>
        </p:txBody>
      </p:sp>
      <p:sp>
        <p:nvSpPr>
          <p:cNvPr id="4" name="Text 1"/>
          <p:cNvSpPr txBox="1"/>
          <p:nvPr/>
        </p:nvSpPr>
        <p:spPr>
          <a:xfrm>
            <a:off x="1705950" y="1512988"/>
            <a:ext cx="3056700" cy="1848000"/>
          </a:xfrm>
          <a:prstGeom prst="rect">
            <a:avLst/>
          </a:prstGeom>
          <a:noFill/>
          <a:ln/>
        </p:spPr>
        <p:txBody>
          <a:bodyPr wrap="square" lIns="0" tIns="0" rIns="0" bIns="0" rtlCol="0" anchor="ctr"/>
          <a:lstStyle/>
          <a:p>
            <a:pPr algn="ctr" indent="0" marL="0">
              <a:lnSpc>
                <a:spcPct val="100000"/>
              </a:lnSpc>
              <a:buNone/>
            </a:pPr>
            <a:r>
              <a:rPr lang="en-US" sz="3793" dirty="0">
                <a:solidFill>
                  <a:srgbClr val="FFFFFF"/>
                </a:solidFill>
                <a:latin typeface="Arial" pitchFamily="34" charset="0"/>
                <a:ea typeface="Arial" pitchFamily="34" charset="-122"/>
                <a:cs typeface="Arial" pitchFamily="34" charset="-120"/>
              </a:rPr>
              <a:t>18
</a:t>
            </a:r>
            <a:pPr algn="ctr" indent="0" marL="0">
              <a:lnSpc>
                <a:spcPct val="100000"/>
              </a:lnSpc>
              <a:buNone/>
            </a:pPr>
            <a:r>
              <a:rPr lang="en-US" sz="759"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896" dirty="0">
                <a:solidFill>
                  <a:srgbClr val="FFFFFF"/>
                </a:solidFill>
                <a:latin typeface="Arial" pitchFamily="34" charset="0"/>
                <a:ea typeface="Arial" pitchFamily="34" charset="-122"/>
                <a:cs typeface="Arial" pitchFamily="34" charset="-120"/>
              </a:rPr>
              <a:t>После применения DISTINCT остаются только уникальные значения, которые можно сравнивать и анализировать
</a:t>
            </a:r>
            <a:endParaRPr lang="en-US" sz="3793" dirty="0"/>
          </a:p>
        </p:txBody>
      </p:sp>
      <p:sp>
        <p:nvSpPr>
          <p:cNvPr id="5" name="Text 2"/>
          <p:cNvSpPr txBox="1"/>
          <p:nvPr/>
        </p:nvSpPr>
        <p:spPr>
          <a:xfrm>
            <a:off x="6212575" y="557625"/>
            <a:ext cx="2615700" cy="41085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Например, если в списке несколько одинаковых городов, DISTINCT покажет каждый город один раз — как перечень вариантов, а не как количество строк.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FFFFFF"/>
                </a:solidFill>
                <a:latin typeface="Arial" pitchFamily="34" charset="0"/>
                <a:ea typeface="Arial" pitchFamily="34" charset="-122"/>
                <a:cs typeface="Arial" pitchFamily="34" charset="-120"/>
              </a:rPr>
              <a:t>Учебный принцип SQL: DISTINCT убирает дубликаты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6750" y="1552956"/>
            <a:ext cx="8503800" cy="2990138"/>
          </a:xfrm>
          <a:prstGeom prst="rect">
            <a:avLst/>
          </a:prstGeom>
        </p:spPr>
      </p:pic>
      <p:sp>
        <p:nvSpPr>
          <p:cNvPr id="4" name="Text 0"/>
          <p:cNvSpPr txBox="1"/>
          <p:nvPr/>
        </p:nvSpPr>
        <p:spPr>
          <a:xfrm>
            <a:off x="306750" y="311075"/>
            <a:ext cx="8503800" cy="1029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Пошаговая проверка правильности запроса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Логика уточнения запроса на выборку: таблица → столбцы → условия → сортировка → запуск → проверка результата
</a:t>
            </a:r>
            <a:endParaRPr lang="en-US" sz="2800" dirty="0"/>
          </a:p>
        </p:txBody>
      </p:sp>
      <p:sp>
        <p:nvSpPr>
          <p:cNvPr id="5" name="Text 1"/>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13</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99297" y="1279475"/>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Частая причина сбоя — опечатки в названиях столбцов и таблиц. Тогда SQL не находит нужные поля, выдаёт ошибку или возвращает неверные данные — и это сразу видно по результату.
</a:t>
            </a:r>
            <a:endParaRPr lang="en-US" sz="1400" dirty="0"/>
          </a:p>
        </p:txBody>
      </p:sp>
      <p:sp>
        <p:nvSpPr>
          <p:cNvPr id="5"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Ошибки в запросах на выборку
</a:t>
            </a:r>
            <a:endParaRPr lang="en-US" sz="28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14</a:t>
            </a:r>
            <a:endParaRPr lang="en-US" sz="1800" dirty="0"/>
          </a:p>
        </p:txBody>
      </p:sp>
      <p:sp>
        <p:nvSpPr>
          <p:cNvPr id="7" name="Text 3"/>
          <p:cNvSpPr txBox="1"/>
          <p:nvPr/>
        </p:nvSpPr>
        <p:spPr>
          <a:xfrm>
            <a:off x="1394950" y="2889051"/>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Лишние запятые, неверные скобки и неправильное написание условий тоже меняют смысл. Даже маленькая неточность в WHERE может превратить «меньше» в «больше» или сломать логику AND/OR.
</a:t>
            </a:r>
            <a:endParaRPr lang="en-US" sz="1400" dirty="0"/>
          </a:p>
        </p:txBody>
      </p:sp>
      <p:sp>
        <p:nvSpPr>
          <p:cNvPr id="8" name="Text 4"/>
          <p:cNvSpPr txBox="1"/>
          <p:nvPr/>
        </p:nvSpPr>
        <p:spPr>
          <a:xfrm>
            <a:off x="4382395" y="1279475"/>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Иногда допускают ошибку в знаках сравнения: =, &lt;, &gt;, &lt;=, &gt;=. Из-за этого фильтр пропускает лишние строки или, наоборот, убирает нужные записи, и результат становится неполным.
</a:t>
            </a:r>
            <a:endParaRPr lang="en-US" sz="1400" dirty="0"/>
          </a:p>
        </p:txBody>
      </p:sp>
      <p:sp>
        <p:nvSpPr>
          <p:cNvPr id="9" name="Text 5"/>
          <p:cNvSpPr txBox="1"/>
          <p:nvPr/>
        </p:nvSpPr>
        <p:spPr>
          <a:xfrm>
            <a:off x="5278048" y="2889051"/>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Ещё одна типичная проблема — слишком широкий отбор: запрос возвращает слишком много строк. В таких случаях сначала уточняют WHERE, а затем применяют сортировку и при необходимости ограничение LIMIT.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4998" y="1073875"/>
            <a:ext cx="4974404" cy="3406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073875"/>
            <a:ext cx="3060900" cy="34068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LIMIT помогает показать только начало результата, например первые 5, 10 или 20 строк, когда таблица большая и читать всё сразу неудобно.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Ограничение не меняет набор подходящих записей, а лишь уменьшает выдачу: быстрее просмотр и меньше «лишней» работы с таблицей.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FFFFFF"/>
                </a:solidFill>
                <a:latin typeface="Arial" pitchFamily="34" charset="0"/>
                <a:ea typeface="Arial" pitchFamily="34" charset="-122"/>
                <a:cs typeface="Arial" pitchFamily="34" charset="-120"/>
              </a:rPr>
              <a:t>Учебная иллюстрация: сравнение выдачи до и после LIMIT (100 → 10 строк)
</a:t>
            </a:r>
            <a:endParaRPr lang="en-US" sz="1400" dirty="0"/>
          </a:p>
        </p:txBody>
      </p:sp>
      <p:sp>
        <p:nvSpPr>
          <p:cNvPr id="6" name="Text 1"/>
          <p:cNvSpPr txBox="1"/>
          <p:nvPr/>
        </p:nvSpPr>
        <p:spPr>
          <a:xfrm>
            <a:off x="306750" y="311075"/>
            <a:ext cx="8283000" cy="565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Результат до и после ограничения LIMIT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15</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191925" y="1126406"/>
            <a:ext cx="2130000" cy="1520537"/>
          </a:xfrm>
          <a:prstGeom prst="rect">
            <a:avLst/>
          </a:prstGeom>
        </p:spPr>
      </p:pic>
      <p:pic>
        <p:nvPicPr>
          <p:cNvPr id="3" name="Image 1" descr="preencoded.png">    </p:cNvPr>
          <p:cNvPicPr>
            <a:picLocks noChangeAspect="1"/>
          </p:cNvPicPr>
          <p:nvPr/>
        </p:nvPicPr>
        <p:blipFill>
          <a:blip r:embed="rId2"/>
          <a:stretch>
            <a:fillRect/>
          </a:stretch>
        </p:blipFill>
        <p:spPr>
          <a:xfrm>
            <a:off x="3507000" y="1126406"/>
            <a:ext cx="2130000" cy="1520537"/>
          </a:xfrm>
          <a:prstGeom prst="rect">
            <a:avLst/>
          </a:prstGeom>
        </p:spPr>
      </p:pic>
      <p:pic>
        <p:nvPicPr>
          <p:cNvPr id="4" name="Image 2" descr="preencoded.png">    </p:cNvPr>
          <p:cNvPicPr>
            <a:picLocks noChangeAspect="1"/>
          </p:cNvPicPr>
          <p:nvPr/>
        </p:nvPicPr>
        <p:blipFill>
          <a:blip r:embed="rId3"/>
          <a:stretch>
            <a:fillRect/>
          </a:stretch>
        </p:blipFill>
        <p:spPr>
          <a:xfrm>
            <a:off x="5822075" y="1126406"/>
            <a:ext cx="2130000" cy="152053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16</a:t>
            </a:r>
            <a:endParaRPr lang="en-US" sz="1800" dirty="0"/>
          </a:p>
        </p:txBody>
      </p:sp>
      <p:sp>
        <p:nvSpPr>
          <p:cNvPr id="7" name="Text 1"/>
          <p:cNvSpPr txBox="1"/>
          <p:nvPr/>
        </p:nvSpPr>
        <p:spPr>
          <a:xfrm>
            <a:off x="1191925" y="2787577"/>
            <a:ext cx="2130000" cy="1720200"/>
          </a:xfrm>
          <a:prstGeom prst="rect">
            <a:avLst/>
          </a:prstGeom>
          <a:noFill/>
          <a:ln/>
        </p:spPr>
        <p:txBody>
          <a:bodyPr wrap="square" lIns="0" tIns="0" rIns="0" bIns="0" rtlCol="0" anchor="t"/>
          <a:lstStyle/>
          <a:p>
            <a:pPr algn="ctr" indent="0" marL="0">
              <a:lnSpc>
                <a:spcPct val="100000"/>
              </a:lnSpc>
              <a:buNone/>
            </a:pPr>
            <a:r>
              <a:rPr lang="en-US" sz="1262" b="1" dirty="0">
                <a:solidFill>
                  <a:srgbClr val="FFFFFF"/>
                </a:solidFill>
                <a:latin typeface="Arial" pitchFamily="34" charset="0"/>
                <a:ea typeface="Arial" pitchFamily="34" charset="-122"/>
                <a:cs typeface="Arial" pitchFamily="34" charset="-120"/>
              </a:rPr>
              <a:t>Поиск товара по цене и наличию
</a:t>
            </a:r>
            <a:pPr algn="ctr" indent="0" marL="0">
              <a:lnSpc>
                <a:spcPct val="100000"/>
              </a:lnSpc>
              <a:buNone/>
            </a:pPr>
            <a:r>
              <a:rPr lang="en-US" sz="679"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068" dirty="0">
                <a:solidFill>
                  <a:srgbClr val="FFFFFF"/>
                </a:solidFill>
                <a:latin typeface="Arial" pitchFamily="34" charset="0"/>
                <a:ea typeface="Arial" pitchFamily="34" charset="-122"/>
                <a:cs typeface="Arial" pitchFamily="34" charset="-120"/>
              </a:rPr>
              <a:t>В магазине нужно быстро понять, какие товары подходят под бюджет и есть ли они в наличии. Пользователь выбирает условия, и система выводит только подходящие строки. Это похоже на фильтрацию таблицы: нашёл нужное — просмотр стал коротким и точным.
</a:t>
            </a:r>
            <a:endParaRPr lang="en-US" sz="1262" dirty="0"/>
          </a:p>
        </p:txBody>
      </p:sp>
      <p:sp>
        <p:nvSpPr>
          <p:cNvPr id="8" name="Text 2"/>
          <p:cNvSpPr txBox="1"/>
          <p:nvPr/>
        </p:nvSpPr>
        <p:spPr>
          <a:xfrm>
            <a:off x="3507000" y="2787577"/>
            <a:ext cx="2130000" cy="1720200"/>
          </a:xfrm>
          <a:prstGeom prst="rect">
            <a:avLst/>
          </a:prstGeom>
          <a:noFill/>
          <a:ln/>
        </p:spPr>
        <p:txBody>
          <a:bodyPr wrap="square" lIns="0" tIns="0" rIns="0" bIns="0" rtlCol="0" anchor="t"/>
          <a:lstStyle/>
          <a:p>
            <a:pPr algn="ctr" indent="0" marL="0">
              <a:lnSpc>
                <a:spcPct val="100000"/>
              </a:lnSpc>
              <a:buNone/>
            </a:pPr>
            <a:r>
              <a:rPr lang="en-US" sz="1300" b="1" dirty="0">
                <a:solidFill>
                  <a:srgbClr val="FFFFFF"/>
                </a:solidFill>
                <a:latin typeface="Arial" pitchFamily="34" charset="0"/>
                <a:ea typeface="Arial" pitchFamily="34" charset="-122"/>
                <a:cs typeface="Arial" pitchFamily="34" charset="-120"/>
              </a:rPr>
              <a:t>Фильтр книг по жанру в библиотеке
</a:t>
            </a:r>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Читатель хочет выбрать книги определённого жанра и увидеть их список. Запрос на выборку берёт нужные столбцы, а WHERE отбирает только соответствующие записи. В результате остаётся аккуратная подборка, удобная для дальнейшего выбора.
</a:t>
            </a:r>
            <a:endParaRPr lang="en-US" sz="1300" dirty="0"/>
          </a:p>
        </p:txBody>
      </p:sp>
      <p:sp>
        <p:nvSpPr>
          <p:cNvPr id="9" name="Text 3"/>
          <p:cNvSpPr txBox="1"/>
          <p:nvPr/>
        </p:nvSpPr>
        <p:spPr>
          <a:xfrm>
            <a:off x="5822075" y="2787577"/>
            <a:ext cx="2130000" cy="1720200"/>
          </a:xfrm>
          <a:prstGeom prst="rect">
            <a:avLst/>
          </a:prstGeom>
          <a:noFill/>
          <a:ln/>
        </p:spPr>
        <p:txBody>
          <a:bodyPr wrap="square" lIns="0" tIns="0" rIns="0" bIns="0" rtlCol="0" anchor="t"/>
          <a:lstStyle/>
          <a:p>
            <a:pPr algn="ctr" indent="0" marL="0">
              <a:lnSpc>
                <a:spcPct val="100000"/>
              </a:lnSpc>
              <a:buNone/>
            </a:pPr>
            <a:r>
              <a:rPr lang="en-US" sz="1300" b="1" dirty="0">
                <a:solidFill>
                  <a:srgbClr val="FFFFFF"/>
                </a:solidFill>
                <a:latin typeface="Arial" pitchFamily="34" charset="0"/>
                <a:ea typeface="Arial" pitchFamily="34" charset="-122"/>
                <a:cs typeface="Arial" pitchFamily="34" charset="-120"/>
              </a:rPr>
              <a:t>Заказы за конкретную дату в сервисе доставки
</a:t>
            </a:r>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Чтобы узнать, сколько заказов оформили за день, достаточно задать условие по дате. Затем запрос формирует список или подсчёт по нужным строкам. Так база помогает отвечать на практический вопрос без ручного просмотра огромного журнала.
</a:t>
            </a:r>
            <a:endParaRPr lang="en-US" sz="1300" dirty="0"/>
          </a:p>
        </p:txBody>
      </p:sp>
      <p:sp>
        <p:nvSpPr>
          <p:cNvPr id="10" name="Text 4"/>
          <p:cNvSpPr txBox="1"/>
          <p:nvPr/>
        </p:nvSpPr>
        <p:spPr>
          <a:xfrm>
            <a:off x="306750" y="311075"/>
            <a:ext cx="8509500" cy="674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Запросы в повседневной жизни
</a:t>
            </a:r>
            <a:endParaRPr 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111085" y="1124025"/>
            <a:ext cx="3174330" cy="2124000"/>
          </a:xfrm>
          <a:prstGeom prst="rect">
            <a:avLst/>
          </a:prstGeom>
        </p:spPr>
      </p:pic>
      <p:sp>
        <p:nvSpPr>
          <p:cNvPr id="4" name="Text 0"/>
          <p:cNvSpPr txBox="1"/>
          <p:nvPr/>
        </p:nvSpPr>
        <p:spPr>
          <a:xfrm>
            <a:off x="306750" y="3344575"/>
            <a:ext cx="5208900" cy="1184100"/>
          </a:xfrm>
          <a:prstGeom prst="rect">
            <a:avLst/>
          </a:prstGeom>
          <a:noFill/>
          <a:ln/>
        </p:spPr>
        <p:txBody>
          <a:bodyPr wrap="square" lIns="0" tIns="0" rIns="0" bIns="0" rtlCol="0" anchor="ctr"/>
          <a:lstStyle/>
          <a:p>
            <a:pPr algn="l" indent="0" marL="0">
              <a:lnSpc>
                <a:spcPct val="100000"/>
              </a:lnSpc>
              <a:buNone/>
            </a:pPr>
            <a:r>
              <a:rPr lang="en-US" sz="1165" dirty="0">
                <a:solidFill>
                  <a:srgbClr val="FFFFFF"/>
                </a:solidFill>
                <a:latin typeface="Arial" pitchFamily="34" charset="0"/>
                <a:ea typeface="Arial" pitchFamily="34" charset="-122"/>
                <a:cs typeface="Arial" pitchFamily="34" charset="-120"/>
              </a:rPr>
              <a:t>Операторы по-разному влияют на результат: одни выбирают все строки, другие оставляют только подходящие, третьи удаляют повторы, а сортировка и LIMIT управляют порядком и объёмом вывода.
</a:t>
            </a:r>
            <a:pPr algn="l" indent="0" marL="0">
              <a:lnSpc>
                <a:spcPct val="100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65" dirty="0">
                <a:solidFill>
                  <a:srgbClr val="FFFFFF"/>
                </a:solidFill>
                <a:latin typeface="Arial" pitchFamily="34" charset="0"/>
                <a:ea typeface="Arial" pitchFamily="34" charset="-122"/>
                <a:cs typeface="Arial" pitchFamily="34" charset="-120"/>
              </a:rPr>
              <a:t>Один запрос часто комбинирует несколько приёмов: фильтрацию (WHERE), порядок (ORDER BY) и ограничение объёма (LIMIT), а повторы убирают через DISTINCT.
</a:t>
            </a:r>
            <a:pPr algn="l" indent="0" marL="0">
              <a:lnSpc>
                <a:spcPct val="100000"/>
              </a:lnSpc>
              <a:buNone/>
            </a:pPr>
            <a:r>
              <a:rPr lang="en-US" sz="58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65" i="1" dirty="0">
                <a:solidFill>
                  <a:srgbClr val="FFFFFF"/>
                </a:solidFill>
                <a:latin typeface="Arial" pitchFamily="34" charset="0"/>
                <a:ea typeface="Arial" pitchFamily="34" charset="-122"/>
                <a:cs typeface="Arial" pitchFamily="34" charset="-120"/>
              </a:rPr>
              <a:t>Учебный SQL (обобщённые правила операторов выборки)
</a:t>
            </a:r>
            <a:endParaRPr lang="en-US" sz="1165" dirty="0"/>
          </a:p>
        </p:txBody>
      </p:sp>
      <p:sp>
        <p:nvSpPr>
          <p:cNvPr id="5" name="Text 1"/>
          <p:cNvSpPr txBox="1"/>
          <p:nvPr/>
        </p:nvSpPr>
        <p:spPr>
          <a:xfrm>
            <a:off x="306750" y="311075"/>
            <a:ext cx="8503800" cy="6846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Сравнение популярных способов отбора
</a:t>
            </a:r>
            <a:endParaRPr lang="en-US" sz="28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2928" y="2077821"/>
            <a:ext cx="218597" cy="2185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593803" y="2077821"/>
            <a:ext cx="218597" cy="21859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762003" y="2077821"/>
            <a:ext cx="163948" cy="21859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889215" y="2077821"/>
            <a:ext cx="191272" cy="218597"/>
          </a:xfrm>
          <a:prstGeom prst="rect">
            <a:avLst/>
          </a:prstGeom>
        </p:spPr>
      </p:pic>
      <p:sp>
        <p:nvSpPr>
          <p:cNvPr id="10" name="Text 0"/>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Почему важна точность при выборке
</a:t>
            </a:r>
            <a:endParaRPr lang="en-US" sz="2800" dirty="0"/>
          </a:p>
        </p:txBody>
      </p:sp>
      <p:sp>
        <p:nvSpPr>
          <p:cNvPr id="11" name="Text 1"/>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18</a:t>
            </a:r>
            <a:endParaRPr lang="en-US" sz="1800" dirty="0"/>
          </a:p>
        </p:txBody>
      </p:sp>
      <p:sp>
        <p:nvSpPr>
          <p:cNvPr id="12" name="Text 2"/>
          <p:cNvSpPr txBox="1"/>
          <p:nvPr/>
        </p:nvSpPr>
        <p:spPr>
          <a:xfrm>
            <a:off x="1014250" y="1964785"/>
            <a:ext cx="1433369" cy="2879710"/>
          </a:xfrm>
          <a:prstGeom prst="rect">
            <a:avLst/>
          </a:prstGeom>
          <a:noFill/>
          <a:ln/>
        </p:spPr>
        <p:txBody>
          <a:bodyPr wrap="square" lIns="0" tIns="0" rIns="0" bIns="0" rtlCol="0" anchor="t"/>
          <a:lstStyle/>
          <a:p>
            <a:pPr algn="l" indent="0" marL="0">
              <a:lnSpc>
                <a:spcPct val="100000"/>
              </a:lnSpc>
              <a:buNone/>
            </a:pPr>
            <a:r>
              <a:rPr lang="en-US" sz="1204" b="1" dirty="0">
                <a:solidFill>
                  <a:srgbClr val="FFFFFF"/>
                </a:solidFill>
                <a:latin typeface="Arial" pitchFamily="34" charset="0"/>
                <a:ea typeface="Arial" pitchFamily="34" charset="-122"/>
                <a:cs typeface="Arial" pitchFamily="34" charset="-120"/>
              </a:rPr>
              <a:t>Точные условия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Когда WHERE описан правильно, запрос возвращает ровно нужные строки. Это снижает шанс пропустить важные записи и делает результат пригодным для дальнейших действий.
</a:t>
            </a:r>
            <a:endParaRPr lang="en-US" sz="1204" dirty="0"/>
          </a:p>
        </p:txBody>
      </p:sp>
      <p:sp>
        <p:nvSpPr>
          <p:cNvPr id="13" name="Text 3"/>
          <p:cNvSpPr txBox="1"/>
          <p:nvPr/>
        </p:nvSpPr>
        <p:spPr>
          <a:xfrm>
            <a:off x="3155127"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Экономия времени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Сокращённый результат удобнее проверять и обсуждать. Вместо долгого просмотра лишних строк вы быстро находите нужные сведения и переходите к следующему шагу.
</a:t>
            </a:r>
            <a:endParaRPr lang="en-US" sz="1200" dirty="0"/>
          </a:p>
        </p:txBody>
      </p:sp>
      <p:sp>
        <p:nvSpPr>
          <p:cNvPr id="14" name="Text 4"/>
          <p:cNvSpPr txBox="1"/>
          <p:nvPr/>
        </p:nvSpPr>
        <p:spPr>
          <a:xfrm>
            <a:off x="5296004"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Меньше ошибок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Чем точнее фильтр, тем меньше риск сделать вывод по неправильным данным. Точный запрос помогает перепроверять логику и исправлять её до использования результата.
</a:t>
            </a:r>
            <a:endParaRPr lang="en-US" sz="1200" dirty="0"/>
          </a:p>
        </p:txBody>
      </p:sp>
      <p:sp>
        <p:nvSpPr>
          <p:cNvPr id="15" name="Text 5"/>
          <p:cNvSpPr txBox="1"/>
          <p:nvPr/>
        </p:nvSpPr>
        <p:spPr>
          <a:xfrm>
            <a:off x="7436881"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Понятная картина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Выборка помогает увидеть закономерности: например, по расписанию или оценкам. Когда данные отобраны правильно, их легче сравнить и объяснить другим.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6750" y="1552956"/>
            <a:ext cx="8503800" cy="2990138"/>
          </a:xfrm>
          <a:prstGeom prst="rect">
            <a:avLst/>
          </a:prstGeom>
        </p:spPr>
      </p:pic>
      <p:sp>
        <p:nvSpPr>
          <p:cNvPr id="4" name="Text 0"/>
          <p:cNvSpPr txBox="1"/>
          <p:nvPr/>
        </p:nvSpPr>
        <p:spPr>
          <a:xfrm>
            <a:off x="306750" y="311075"/>
            <a:ext cx="8503800" cy="1029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От вопроса к готовому запросу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Путь от идеи к SQL: определить вопрос, задать таблицу и поля, затем уточнить отбор, порядок и размер результата
</a:t>
            </a:r>
            <a:endParaRPr lang="en-US" sz="2800" dirty="0"/>
          </a:p>
        </p:txBody>
      </p:sp>
      <p:sp>
        <p:nvSpPr>
          <p:cNvPr id="5" name="Text 1"/>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19</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34700" y="570000"/>
            <a:ext cx="6307200" cy="3284700"/>
          </a:xfrm>
          <a:prstGeom prst="rect">
            <a:avLst/>
          </a:prstGeom>
          <a:noFill/>
          <a:ln/>
        </p:spPr>
        <p:txBody>
          <a:bodyPr wrap="square" lIns="0" tIns="0" rIns="0" bIns="0" rtlCol="0" anchor="t"/>
          <a:lstStyle/>
          <a:p>
            <a:pPr algn="l" indent="0" marL="0">
              <a:lnSpc>
                <a:spcPct val="100000"/>
              </a:lnSpc>
              <a:buNone/>
            </a:pPr>
            <a:r>
              <a:rPr lang="en-US" sz="3800" dirty="0">
                <a:solidFill>
                  <a:srgbClr val="FFFFFF"/>
                </a:solidFill>
                <a:latin typeface="Arial" pitchFamily="34" charset="0"/>
                <a:ea typeface="Arial" pitchFamily="34" charset="-122"/>
                <a:cs typeface="Arial" pitchFamily="34" charset="-120"/>
              </a:rPr>
              <a:t>Запросы на выборку: быстрый путь к нужным данным
</a:t>
            </a:r>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SELECT выбирает данные из таблиц, WHERE отбирает нужные строки, ORDER BY упорядочивает результат, DISTINCT убирает повторы, LIMIT ограничивает количество строк. Так запросы быстро находят сведения в больших базах, а один удачно составленный запрос заменяет долгий просмотр множества записей.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2026-05-12T14:34:08Z</dcterms:created>
  <dcterms:modified xsi:type="dcterms:W3CDTF">2026-05-12T14:34:08Z</dcterms:modified>
</cp:coreProperties>
</file>