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сфера услуг в географии: роль в жизни общества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транспорт и услуги организуют пространство и повседневную жизнь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услуги в хозяйстве территории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связывает районы, а услуги следуют за спросом, плотностью населения и доступностью. Вместе они формируют территориальную структуру хозяйства, влияют на расселение, специализацию местности и развитие городских связей.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343" y="1588127"/>
            <a:ext cx="180862" cy="206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650" y="1594726"/>
            <a:ext cx="193800" cy="193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875" y="3109717"/>
            <a:ext cx="193800" cy="172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7926" y="3092351"/>
            <a:ext cx="155250" cy="20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88426" y="1605494"/>
            <a:ext cx="193800" cy="1722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3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транспорта и их географические функции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765849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Железнодорожный транспорт удобен для массовых перевозок на средние и большие расстояния. Он обеспечивает устойчивую связь между промышленными районами, городами и пригородами, где важны вместимость и регулярность движения.
</a:t>
            </a:r>
            <a:endParaRPr lang="en-US" sz="863" dirty="0"/>
          </a:p>
        </p:txBody>
      </p:sp>
      <p:sp>
        <p:nvSpPr>
          <p:cNvPr id="15" name="Text 3"/>
          <p:cNvSpPr txBox="1"/>
          <p:nvPr/>
        </p:nvSpPr>
        <p:spPr>
          <a:xfrm>
            <a:off x="3655628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Автомобильные перевозки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Автомобильный транспорт отличается гибкостью маршрутов и доступностью для повседневных поездок. Он особенно важен для связи небольших населённых пунктов, доставки товаров «последней мили» и обслуживания местных потребностей.
</a:t>
            </a:r>
            <a:endParaRPr lang="en-US" sz="863" dirty="0"/>
          </a:p>
        </p:txBody>
      </p:sp>
      <p:sp>
        <p:nvSpPr>
          <p:cNvPr id="16" name="Text 4"/>
          <p:cNvSpPr txBox="1"/>
          <p:nvPr/>
        </p:nvSpPr>
        <p:spPr>
          <a:xfrm>
            <a:off x="765859" y="3092351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перевозки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Воздушный транспорт незаменим, когда решающими становятся скорость и дальность. Он обслуживает деловые поездки, туризм и срочные грузы, сокращая время перемещения между удалёнными центрами.
</a:t>
            </a:r>
            <a:endParaRPr lang="en-US" sz="863" dirty="0"/>
          </a:p>
        </p:txBody>
      </p:sp>
      <p:sp>
        <p:nvSpPr>
          <p:cNvPr id="17" name="Text 5"/>
          <p:cNvSpPr txBox="1"/>
          <p:nvPr/>
        </p:nvSpPr>
        <p:spPr>
          <a:xfrm>
            <a:off x="3655628" y="3092353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 предназначены для непрерывного перемещения нефти, нефтепродуктов и газа. Они связывают районы добычи, переработки и потребления, снижая зависимость от сезонности и перегрузки наземных путей.
</a:t>
            </a:r>
            <a:endParaRPr lang="en-US" sz="863" dirty="0"/>
          </a:p>
        </p:txBody>
      </p:sp>
      <p:sp>
        <p:nvSpPr>
          <p:cNvPr id="18" name="Text 6"/>
          <p:cNvSpPr txBox="1"/>
          <p:nvPr/>
        </p:nvSpPr>
        <p:spPr>
          <a:xfrm>
            <a:off x="6545405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и речной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транспорт играет крупную роль в международной торговле и перевозке массовых грузов. Он особенно эффективен там, где нужны большие объёмы, низкая стоимость доставки и связь через порты.
</a:t>
            </a:r>
            <a:endParaRPr lang="en-US" sz="86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транспортная доступность влияет на развитие услуг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затраты времени и усилий на дорогу, тем чаще жители выбирают более качественные и разнообразные услуги.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фактор — удобство добирания: транспортная доступность напрямую повышает плотность и разнообразие обслуживания.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факторов транспортной доступности
</a:t>
            </a:r>
            <a:endParaRPr lang="en-US" sz="7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Транспортный узел как центр притяжения услуг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6125" y="106367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Вокзалы, станции метро и автостанции ежедневно концентрируют большие пассажиропотоки. Именно этот поток создаёт устойчивый спрос на питание, покупки, ожидание и кратковременные бытовые услуги.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3668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Кафе, аптеки, магазины и банки размещаются поблизости, потому что выигрывают от высокой проходимости. Для бизнеса транспортный узел становится выгодной точкой постоянного контакта с клиентами.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1121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Пешеходные переходы, парковки и пересадочные маршруты делают узел доступным для разных групп населения. Чем лучше организовано пространство, тем больше функций он выполняет в городе.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876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Деловая активность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пересекаются транспортные линии, чаще возникают офисы, гостиницы и сервисные мастерские. Узел превращается не только в место пересадки, но и в локальный центр городской экономики.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004434"/>
            <a:ext cx="4794300" cy="13043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пассажирского транспорта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показывает, что каждый вид транспорта силён в своей задаче: от массовых перевозок до индивидуальных поездок.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транспорта зависит от расстояния, времени, цены и характера поездки; универсального варианта не существует.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по теме пассажирского транспорта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Логистика как современная часть сферы услуг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 поступает на склад, где его принимают, проверяют и размещают. Здесь начинается организация дальнейшего движения продукции к покупателю.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3608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и упаковка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Заказы распределяют по направлениям, упаковывают и готовят к перевозке. Этот этап особенно важен для электронной торговли и быстрой доставки.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44516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Перевозка и отслеживание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 движется через транспортные компании и распределительные центры, а цифровые системы позволяют контролировать маршрут, сроки и состояние отправления.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65424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потребителю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этап соединяет логистику с повседневной жизнью людей. Он показывает, как услуги связывают производителей, города и потребительские рынки.
</a:t>
            </a:r>
            <a:endParaRPr lang="en-US" sz="9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пассажира и транспортно-сервисная цепочка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формируется услуга: от запроса до оценки качества поездки.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 транспорта и сферы услуг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25423" y="1118300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билет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проезда через приложение или терминал сокращает очереди и делает поездку более предсказуемой. Пассажир сразу видит маршрут, тариф и время отправления.
</a:t>
            </a:r>
            <a:endParaRPr lang="en-US" sz="1101" dirty="0"/>
          </a:p>
        </p:txBody>
      </p:sp>
      <p:sp>
        <p:nvSpPr>
          <p:cNvPr id="11" name="Text 3"/>
          <p:cNvSpPr txBox="1"/>
          <p:nvPr/>
        </p:nvSpPr>
        <p:spPr>
          <a:xfrm>
            <a:off x="4773498" y="1118225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 расписания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Онлайн-карты, пробки и уведомления о прибытии транспорта уменьшают неопределённость. Это помогает планировать пересадки, экономить время и точнее выбирать маршрут.
</a:t>
            </a:r>
            <a:endParaRPr lang="en-US" sz="1101" dirty="0"/>
          </a:p>
        </p:txBody>
      </p:sp>
      <p:sp>
        <p:nvSpPr>
          <p:cNvPr id="12" name="Text 4"/>
          <p:cNvSpPr txBox="1"/>
          <p:nvPr/>
        </p:nvSpPr>
        <p:spPr>
          <a:xfrm>
            <a:off x="4773498" y="2477050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Трекинг заказов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отслеживания грузов и доставок повышают прозрачность логистики. Клиент и компания могут контролировать путь товара и быстрее реагировать на задержки.
</a:t>
            </a:r>
            <a:endParaRPr lang="en-US" sz="1101" dirty="0"/>
          </a:p>
        </p:txBody>
      </p:sp>
      <p:sp>
        <p:nvSpPr>
          <p:cNvPr id="13" name="Text 5"/>
          <p:cNvSpPr txBox="1"/>
          <p:nvPr/>
        </p:nvSpPr>
        <p:spPr>
          <a:xfrm>
            <a:off x="424948" y="2477050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Безналичная оплата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карты и бесконтактные платежи ускоряют обслуживание и делают его удобнее для жителей разных возрастов. Для города это означает меньшее время на посадку и пересадку.
</a:t>
            </a:r>
            <a:endParaRPr lang="en-US" sz="1101" dirty="0"/>
          </a:p>
        </p:txBody>
      </p:sp>
      <p:sp>
        <p:nvSpPr>
          <p:cNvPr id="14" name="Text 6"/>
          <p:cNvSpPr txBox="1"/>
          <p:nvPr/>
        </p:nvSpPr>
        <p:spPr>
          <a:xfrm>
            <a:off x="424948" y="3785488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среда сервисов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связывают транспорт, торговлю и бытовые услуги в одну информационную систему. В результате растёт скорость обмена данными и качество обслуживания населения.
</a:t>
            </a:r>
            <a:endParaRPr lang="en-US" sz="110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спроса на транспортные и сервисные услуги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растёт там, где услуги можно получить быстро, без лишних поездок и с понятной стоимостью.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сервисы усиливают роль крупных городов и транспортных узлов как центров концентрации услуг.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динамики спроса, 2020=100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705025"/>
            <a:ext cx="324000" cy="28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453" y="1705025"/>
            <a:ext cx="324000" cy="28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4506" y="1687025"/>
            <a:ext cx="324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8494" y="1675625"/>
            <a:ext cx="260100" cy="34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8606" y="1705025"/>
            <a:ext cx="324000" cy="28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как отрасль занятости населения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Водители и машинисты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они ежедневно обеспечивают движение пассажиров и грузов, поэтому спрос на них высок в городах, агломерациях и на магистральных направлениях, где перевозки идут непрерывно.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002462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Диспетчеры и логисты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специалисты координируют маршруты, графики и потоки товаров, чтобы транспорт работал без простоев. Их роль возрастает по мере усложнения сети и роста объёмов перевозок.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3734500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 и обслуживание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требует постоянного технического ухода: ремонта подвижного состава, проверки оборудования, обслуживания дорог и связи. Поэтому отрасль создаёт устойчивую занятость для механиков и сервисных работников.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5466559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сервисы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билеты, приложения, колл-центры и системы отслеживания заказов расширили состав транспортных профессий. Теперь вместе с перевозкой развивается работа с данными и информационной поддержкой.
</a:t>
            </a:r>
            <a:endParaRPr lang="en-US" sz="957" dirty="0"/>
          </a:p>
        </p:txBody>
      </p:sp>
      <p:sp>
        <p:nvSpPr>
          <p:cNvPr id="13" name="Text 6"/>
          <p:cNvSpPr txBox="1"/>
          <p:nvPr/>
        </p:nvSpPr>
        <p:spPr>
          <a:xfrm>
            <a:off x="7198621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рабочие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Развитый транспорт повышает спрос на торговлю, питание, ремонт и бытовые услуги вокруг вокзалов, станций и остановок. Так транспорт становится источником занятости и в соседних отраслях.
</a:t>
            </a:r>
            <a:endParaRPr lang="en-US" sz="9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70" y="919100"/>
            <a:ext cx="7490659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качества транспортного обслуживания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какими критериями оценивают транспортную услугу и что именно влияет на восприятие поездки пассажирами.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перевозки определяется не только скоростью: для пассажиров одинаково важны надёжность расписания, безопасность, доступность и понятная информация.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4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географии по теме транспорта и сферы услуг.
</a:t>
            </a:r>
            <a:endParaRPr lang="en-US" sz="75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начинается с дороги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Вокзал как первое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путешественника вокзал или аэропорт часто становятся первым знакомством с городом. Удобные пересадки, понятная навигация и доступный транспорт делают прибытие спокойным, а территорию — более привлекательной для гостей.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Маршрут, который формирует интерес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 выбирает не только место назначения, но и способ до него добраться. Если транспортная сеть позволяет быстро попасть к музеям, природным объектам и центрам отдыха, поток посетителей заметно растёт.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региона и сервис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развивает гостиницы, питание, экскурсии и транспортное обслуживание. Чем лучше организовано сообщение, тем легче территории привлекать гостей и превращать их поездку в источник устойчивого дохода.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выбора вида транспорта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доля поездок на личных авто, тем сильнее нагрузка на улицы, воздух и парковочное пространство.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экологичны велосипед и метро; массовый общественный транспорт снижает нагрузку на город при большем числе пассажиров.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по материалам школьной географии; условные баллы для наглядности.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7479" y="0"/>
            <a:ext cx="473664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76200" y="270000"/>
            <a:ext cx="38475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 транспорте и в сфере обслуживания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2138365"/>
            <a:ext cx="3481500" cy="6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4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Видеонаблюдение, персонал на маршруте и информирование пассажиров помогают предотвращать конфликтные и опасные ситуации. На загруженных направлениях это особенно важно для сохранения управляемости потока.
</a:t>
            </a:r>
            <a:endParaRPr lang="en-US" sz="838" dirty="0"/>
          </a:p>
        </p:txBody>
      </p:sp>
      <p:sp>
        <p:nvSpPr>
          <p:cNvPr id="12" name="Text 3"/>
          <p:cNvSpPr txBox="1"/>
          <p:nvPr/>
        </p:nvSpPr>
        <p:spPr>
          <a:xfrm>
            <a:off x="450575" y="2840443"/>
            <a:ext cx="3481500" cy="6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зависит не только от техники, но и от дисциплины участников движения. Соблюдение скоростного режима, разметки и сигналов уменьшает число происшествий.
</a:t>
            </a:r>
            <a:endParaRPr lang="en-US" sz="1019" dirty="0"/>
          </a:p>
        </p:txBody>
      </p:sp>
      <p:sp>
        <p:nvSpPr>
          <p:cNvPr id="13" name="Text 4"/>
          <p:cNvSpPr txBox="1"/>
          <p:nvPr/>
        </p:nvSpPr>
        <p:spPr>
          <a:xfrm>
            <a:off x="450575" y="1436274"/>
            <a:ext cx="3481500" cy="6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Техническое состояние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4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Исправные тормоза, двери, сигнализация и освещение напрямую снижают риск аварий и неисправностей. Регулярное обслуживание транспорта и проверка оборудования — основа безопасной поездки.
</a:t>
            </a:r>
            <a:endParaRPr lang="en-US" sz="932" dirty="0"/>
          </a:p>
        </p:txBody>
      </p:sp>
      <p:sp>
        <p:nvSpPr>
          <p:cNvPr id="14" name="Text 5"/>
          <p:cNvSpPr txBox="1"/>
          <p:nvPr/>
        </p:nvSpPr>
        <p:spPr>
          <a:xfrm>
            <a:off x="450575" y="3542521"/>
            <a:ext cx="3481500" cy="6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Санитарные нормы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сфере услуг важны чистота помещений, вентиляция, противопожарные требования и соблюдение гигиены. Эти условия влияют на здоровье клиентов и работников не меньше, чем комфорт.
</a:t>
            </a:r>
            <a:endParaRPr lang="en-US" sz="923" dirty="0"/>
          </a:p>
        </p:txBody>
      </p:sp>
      <p:sp>
        <p:nvSpPr>
          <p:cNvPr id="15" name="Text 6"/>
          <p:cNvSpPr txBox="1"/>
          <p:nvPr/>
        </p:nvSpPr>
        <p:spPr>
          <a:xfrm>
            <a:off x="450575" y="4244599"/>
            <a:ext cx="3481500" cy="6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электронных платежах и онлайн-сервисах необходимо сохранять персональные данные и защищать доступ к аккаунтам. Надёжность цифровой среды стала частью общей безопасности обслуживания.
</a:t>
            </a:r>
            <a:endParaRPr lang="en-US" sz="91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и развивается транспортная услуга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отражают логику планирования перевозок: от изучения спроса до корректировки маршрута по результатам работы.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6040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транспортной системы современных территорий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19100" y="1439463"/>
            <a:ext cx="5046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Пробки и задержки
</a:t>
            </a:r>
            <a:pPr algn="l" indent="0" marL="0">
              <a:lnSpc>
                <a:spcPct val="115000"/>
              </a:lnSpc>
              <a:buNone/>
            </a:pPr>
            <a:r>
              <a:rPr lang="en-US" sz="41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перегруженность улиц в часы пик увеличивает время поездки и снижает предсказуемость расписания. Из-за этого теряется рабочее и учебное время, а поездка становится менее удобной.
</a:t>
            </a:r>
            <a:endParaRPr lang="en-US" sz="1004" dirty="0"/>
          </a:p>
        </p:txBody>
      </p:sp>
      <p:sp>
        <p:nvSpPr>
          <p:cNvPr id="11" name="Text 3"/>
          <p:cNvSpPr txBox="1"/>
          <p:nvPr/>
        </p:nvSpPr>
        <p:spPr>
          <a:xfrm>
            <a:off x="619100" y="2093922"/>
            <a:ext cx="5046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Износ инфраструктуры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41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мосты, вагоны и автобусы требуют постоянного ремонта и обновления. Когда этого не происходит, растут аварийность, расходы на содержание и число внеплановых простоев.
</a:t>
            </a:r>
            <a:endParaRPr lang="en-US" sz="1004" dirty="0"/>
          </a:p>
        </p:txBody>
      </p:sp>
      <p:sp>
        <p:nvSpPr>
          <p:cNvPr id="12" name="Text 4"/>
          <p:cNvSpPr txBox="1"/>
          <p:nvPr/>
        </p:nvSpPr>
        <p:spPr>
          <a:xfrm>
            <a:off x="619100" y="2748383"/>
            <a:ext cx="5046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сети
</a:t>
            </a:r>
            <a:pPr algn="l" indent="0" marL="0">
              <a:lnSpc>
                <a:spcPct val="115000"/>
              </a:lnSpc>
              <a:buNone/>
            </a:pPr>
            <a:r>
              <a:rPr lang="en-US" sz="41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районы обеспечены транспортом лучше, чем другие, поэтому доступ к услугам оказывается неодинаковым. Особенно заметно это между центром города и периферией, а также в сельской местности.
</a:t>
            </a:r>
            <a:endParaRPr lang="en-US" sz="1004" dirty="0"/>
          </a:p>
        </p:txBody>
      </p:sp>
      <p:sp>
        <p:nvSpPr>
          <p:cNvPr id="13" name="Text 5"/>
          <p:cNvSpPr txBox="1"/>
          <p:nvPr/>
        </p:nvSpPr>
        <p:spPr>
          <a:xfrm>
            <a:off x="619100" y="3402831"/>
            <a:ext cx="5046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нагрузка
</a:t>
            </a:r>
            <a:pPr algn="l" indent="0" marL="0">
              <a:lnSpc>
                <a:spcPct val="115000"/>
              </a:lnSpc>
              <a:buNone/>
            </a:pPr>
            <a:r>
              <a:rPr lang="en-US" sz="41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личных автомобилей и пробок, тем выше выбросы и шум. В результате ухудшается качество воздуха, а транспорт начинает влиять не только на мобильность, но и на здоровье жителей.
</a:t>
            </a:r>
            <a:endParaRPr lang="en-US" sz="1004" dirty="0"/>
          </a:p>
        </p:txBody>
      </p:sp>
      <p:sp>
        <p:nvSpPr>
          <p:cNvPr id="14" name="Text 6"/>
          <p:cNvSpPr txBox="1"/>
          <p:nvPr/>
        </p:nvSpPr>
        <p:spPr>
          <a:xfrm>
            <a:off x="619100" y="4057279"/>
            <a:ext cx="5046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стоимость содержания
</a:t>
            </a:r>
            <a:pPr algn="l" indent="0" marL="0">
              <a:lnSpc>
                <a:spcPct val="115000"/>
              </a:lnSpc>
              <a:buNone/>
            </a:pPr>
            <a:r>
              <a:rPr lang="en-US" sz="41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маршрутов, топлива, ремонта и персонала требует значительных затрат. Для удалённых территорий это часто означает редкое сообщение и зависимость от ограниченного числа рейсов.
</a:t>
            </a:r>
            <a:endParaRPr lang="en-US" sz="100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2274"/>
            <a:ext cx="4794300" cy="1628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услуги зависят от транспорта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транспорт влияет на доступность повседневных и социальных услуг в городе и за его пределами.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обеспечивает не только поездки, но и работу многих сервисов; при сбоях снижается доступность медицины, торговли, связи и туризма.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географии и логики межотраслевых связей.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развития транспорта и сферы услуг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25423" y="1118300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Электробусы, городские электрички и велосипеды уменьшают шум и загрязнение. Для городов это означает более комфортную среду и меньшую зависимость от личного автомобиля.
</a:t>
            </a:r>
            <a:endParaRPr lang="en-US" sz="1101" dirty="0"/>
          </a:p>
        </p:txBody>
      </p:sp>
      <p:sp>
        <p:nvSpPr>
          <p:cNvPr id="11" name="Text 3"/>
          <p:cNvSpPr txBox="1"/>
          <p:nvPr/>
        </p:nvSpPr>
        <p:spPr>
          <a:xfrm>
            <a:off x="4773498" y="1118225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маршрутов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Мультимодальные схемы объединяют автобус, метро, поезд и пешие переходы в единую поездку. Такой подход сокращает потери времени и делает перемещение по городу понятнее.
</a:t>
            </a:r>
            <a:endParaRPr lang="en-US" sz="1101" dirty="0"/>
          </a:p>
        </p:txBody>
      </p:sp>
      <p:sp>
        <p:nvSpPr>
          <p:cNvPr id="12" name="Text 4"/>
          <p:cNvSpPr txBox="1"/>
          <p:nvPr/>
        </p:nvSpPr>
        <p:spPr>
          <a:xfrm>
            <a:off x="4773498" y="2477050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Умное 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Интеллектуальные светофоры и анализ данных помогают регулировать движение и уменьшать заторы. Это особенно важно в крупных городах, где транспортная система работает на пределе.
</a:t>
            </a:r>
            <a:endParaRPr lang="en-US" sz="1101" dirty="0"/>
          </a:p>
        </p:txBody>
      </p:sp>
      <p:sp>
        <p:nvSpPr>
          <p:cNvPr id="13" name="Text 5"/>
          <p:cNvSpPr txBox="1"/>
          <p:nvPr/>
        </p:nvSpPr>
        <p:spPr>
          <a:xfrm>
            <a:off x="424948" y="2477050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платформы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приложения соединяют оплату, расписание, навигацию и дополнительные сервисы. Пассажир получает больше информации, а перевозчик — возможность точнее управлять потоками.
</a:t>
            </a:r>
            <a:endParaRPr lang="en-US" sz="1101" dirty="0"/>
          </a:p>
        </p:txBody>
      </p:sp>
      <p:sp>
        <p:nvSpPr>
          <p:cNvPr id="14" name="Text 6"/>
          <p:cNvSpPr txBox="1"/>
          <p:nvPr/>
        </p:nvSpPr>
        <p:spPr>
          <a:xfrm>
            <a:off x="424948" y="3785488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транспорта всё чаще опирается на статистику, а не только на интуицию. Это позволяет лучше учитывать спрос населения, сезонность и потребности разных районов.
</a:t>
            </a:r>
            <a:endParaRPr lang="en-US" sz="110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услуги формируют пространство жизни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соединяет территории, а сфера услуг наполняет их повседневной жизнью. Вместе они определяют доступность школ, магазинов, медицины и работы, а значит — качество и устойчивость развития территории.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2026-06-02T23:10:13Z</dcterms:created>
  <dcterms:modified xsi:type="dcterms:W3CDTF">2026-06-02T23:10:13Z</dcterms:modified>
</cp:coreProperties>
</file>