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image" Target="../media/image-13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11875" y="980"/>
            <a:ext cx="7532100" cy="514154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576175"/>
            <a:ext cx="4419300" cy="115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М.А. Светлов и стихотворение «Гренада»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273800" y="276600"/>
            <a:ext cx="31320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3800" y="1888650"/>
            <a:ext cx="3632700" cy="73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Песня о мечте, выборе и юношеском подвиге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01350" y="1452995"/>
            <a:ext cx="5079900" cy="277310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49893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и время его появления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273800" y="1787875"/>
            <a:ext cx="3454800" cy="156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«Гренада» родилась в 1920-е годы, когда поэзия особенно остро говорила о революции, вере в будущее и готовности к действию. Светлов сумел соединить ясный сюжет, песенную интонацию и сильный эмоциональный отклик.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3538" y="1898603"/>
            <a:ext cx="197325" cy="263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93100" y="1901753"/>
            <a:ext cx="256800" cy="2568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42400" y="1901753"/>
            <a:ext cx="256800" cy="2568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791700" y="1901740"/>
            <a:ext cx="256800" cy="2568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2" name="Text 1"/>
          <p:cNvSpPr txBox="1"/>
          <p:nvPr/>
        </p:nvSpPr>
        <p:spPr>
          <a:xfrm>
            <a:off x="273800" y="276600"/>
            <a:ext cx="61293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Михаил Светлов: основные факты биографии
</a:t>
            </a:r>
            <a:endParaRPr lang="en-US" sz="2200" dirty="0"/>
          </a:p>
        </p:txBody>
      </p:sp>
      <p:sp>
        <p:nvSpPr>
          <p:cNvPr id="13" name="Text 2"/>
          <p:cNvSpPr txBox="1"/>
          <p:nvPr/>
        </p:nvSpPr>
        <p:spPr>
          <a:xfrm>
            <a:off x="273800" y="2342650"/>
            <a:ext cx="1807200" cy="147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Родом из Екатеринослава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Михаил Светлов родился в 1903 году в Екатеринославе. Ранние впечатления от города и времени позже помогли ему создать живые и запоминающиеся образы.
</a:t>
            </a:r>
            <a:endParaRPr lang="en-US" sz="1222" dirty="0"/>
          </a:p>
        </p:txBody>
      </p:sp>
      <p:sp>
        <p:nvSpPr>
          <p:cNvPr id="14" name="Text 3"/>
          <p:cNvSpPr txBox="1"/>
          <p:nvPr/>
        </p:nvSpPr>
        <p:spPr>
          <a:xfrm>
            <a:off x="2323100" y="2342763"/>
            <a:ext cx="1807200" cy="147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Журналист и литератор
</a:t>
            </a:r>
            <a:pPr algn="l" indent="0" marL="0">
              <a:lnSpc>
                <a:spcPct val="115000"/>
              </a:lnSpc>
              <a:buNone/>
            </a:pPr>
            <a:r>
              <a:rPr lang="en-US" sz="9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рано вошёл в культурную среду после революции, работал в журналистике и литературе. Это дало ему опыт наблюдения за людьми и умение точно передавать настроение эпохи.
</a:t>
            </a:r>
            <a:endParaRPr lang="en-US" sz="1199" dirty="0"/>
          </a:p>
        </p:txBody>
      </p:sp>
      <p:sp>
        <p:nvSpPr>
          <p:cNvPr id="15" name="Text 4"/>
          <p:cNvSpPr txBox="1"/>
          <p:nvPr/>
        </p:nvSpPr>
        <p:spPr>
          <a:xfrm>
            <a:off x="4372400" y="2342763"/>
            <a:ext cx="1807200" cy="147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Лиризм и ирония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Светлова характерны мягкая ирония, разговорная интонация и интерес к судьбе простого человека. Его стихи звучат легко, но при этом несут серьёзный смысл.
</a:t>
            </a:r>
            <a:endParaRPr lang="en-US" sz="1222" dirty="0"/>
          </a:p>
        </p:txBody>
      </p:sp>
      <p:sp>
        <p:nvSpPr>
          <p:cNvPr id="16" name="Text 5"/>
          <p:cNvSpPr txBox="1"/>
          <p:nvPr/>
        </p:nvSpPr>
        <p:spPr>
          <a:xfrm>
            <a:off x="6421700" y="2342763"/>
            <a:ext cx="1807200" cy="147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Стихи, похожие на песню
</a:t>
            </a:r>
            <a:pPr algn="l" indent="0" marL="0">
              <a:lnSpc>
                <a:spcPct val="115000"/>
              </a:lnSpc>
              <a:buNone/>
            </a:pPr>
            <a:r>
              <a:rPr lang="en-US" sz="92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Опыт времени и личные наблюдения помогли поэту создавать тексты с чётким ритмом и особой напевностью. Поэтому многие его произведения легко запоминаются и воспринимаются как песня.
</a:t>
            </a:r>
            <a:endParaRPr lang="en-US" sz="1125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3501" y="1240569"/>
            <a:ext cx="2388478" cy="191031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77764" y="1240569"/>
            <a:ext cx="2388478" cy="191031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22039" y="1240569"/>
            <a:ext cx="2388478" cy="191031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273800" y="276600"/>
            <a:ext cx="67788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и атмосфера 1920-х годов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1014877" y="3317777"/>
            <a:ext cx="2225726" cy="124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Молодёжь, которая верит в перемены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1920-е годы многие юноши и девушки воспринимали жизнь как время больших испытаний и новых возможностей. Их привлекали дорога, движение вперёд и идея служения общему делу. Эта энергия хорошо чувствуется в поэзии Светлова.
</a:t>
            </a:r>
            <a:endParaRPr lang="en-US" sz="1072" dirty="0"/>
          </a:p>
        </p:txBody>
      </p:sp>
      <p:sp>
        <p:nvSpPr>
          <p:cNvPr id="10" name="Text 3"/>
          <p:cNvSpPr txBox="1"/>
          <p:nvPr/>
        </p:nvSpPr>
        <p:spPr>
          <a:xfrm>
            <a:off x="3459140" y="3317777"/>
            <a:ext cx="2225726" cy="124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ясного действия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Поэты этого времени часто выбирали понятный сюжет и живую интонацию, чтобы их стихи были ближе к читателю. Важно было не украшение, а сила чувства, поэтому произведения звучали просто и убедительно.
</a:t>
            </a:r>
            <a:endParaRPr lang="en-US" sz="1072" dirty="0"/>
          </a:p>
        </p:txBody>
      </p:sp>
      <p:sp>
        <p:nvSpPr>
          <p:cNvPr id="11" name="Text 4"/>
          <p:cNvSpPr txBox="1"/>
          <p:nvPr/>
        </p:nvSpPr>
        <p:spPr>
          <a:xfrm>
            <a:off x="5903415" y="3317777"/>
            <a:ext cx="2225726" cy="124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Романтика эпохи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героя-энтузиаста стал одним из самых узнаваемых в литературе 1920-х годов. Он не наблюдает со стороны, а сам делает выбор и готов отвечать за него. Именно такой настрой формирует атмосферу «Гренады».
</a:t>
            </a:r>
            <a:endParaRPr lang="en-US" sz="107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273800" y="276600"/>
            <a:ext cx="57942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создавалась «Гренада»
</a:t>
            </a:r>
            <a:endParaRPr lang="en-US" sz="2200" dirty="0"/>
          </a:p>
        </p:txBody>
      </p:sp>
      <p:sp>
        <p:nvSpPr>
          <p:cNvPr id="8" name="Text 2"/>
          <p:cNvSpPr txBox="1"/>
          <p:nvPr/>
        </p:nvSpPr>
        <p:spPr>
          <a:xfrm>
            <a:off x="460175" y="1509716"/>
            <a:ext cx="2469600" cy="120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1926 год
</a:t>
            </a:r>
            <a:pPr algn="l" indent="0" marL="0">
              <a:lnSpc>
                <a:spcPct val="115000"/>
              </a:lnSpc>
              <a:buNone/>
            </a:pPr>
            <a:r>
              <a:rPr lang="en-US" sz="9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было написано в 1926 году, когда в литературе особенно ценились ясность речи, эмоциональная сила и песенный ритм.
</a:t>
            </a:r>
            <a:endParaRPr lang="en-US" sz="1177" dirty="0"/>
          </a:p>
        </p:txBody>
      </p:sp>
      <p:sp>
        <p:nvSpPr>
          <p:cNvPr id="9" name="Text 3"/>
          <p:cNvSpPr txBox="1"/>
          <p:nvPr/>
        </p:nvSpPr>
        <p:spPr>
          <a:xfrm>
            <a:off x="3305776" y="1509716"/>
            <a:ext cx="2469600" cy="120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далёкой Испании
</a:t>
            </a:r>
            <a:pPr algn="l" indent="0" marL="0">
              <a:lnSpc>
                <a:spcPct val="115000"/>
              </a:lnSpc>
              <a:buNone/>
            </a:pPr>
            <a:r>
              <a:rPr lang="en-US" sz="9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Название связано с Гранадой — городом на юге Испании. В тексте это уже не просто географическое имя, а знак мечты и далёкой цели.
</a:t>
            </a:r>
            <a:endParaRPr lang="en-US" sz="1177" dirty="0"/>
          </a:p>
        </p:txBody>
      </p:sp>
      <p:sp>
        <p:nvSpPr>
          <p:cNvPr id="10" name="Text 4"/>
          <p:cNvSpPr txBox="1"/>
          <p:nvPr/>
        </p:nvSpPr>
        <p:spPr>
          <a:xfrm>
            <a:off x="6151201" y="1507243"/>
            <a:ext cx="2469600" cy="120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Личное и общее
</a:t>
            </a:r>
            <a:pPr algn="l" indent="0" marL="0">
              <a:lnSpc>
                <a:spcPct val="115000"/>
              </a:lnSpc>
              <a:buNone/>
            </a:pPr>
            <a:r>
              <a:rPr lang="en-US" sz="9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Светлов соединил переживания героя с темой борьбы за свободу в другой стране. Благодаря этому стихотворение стало ярким, запоминающимся и близким читателям.
</a:t>
            </a:r>
            <a:endParaRPr lang="en-US" sz="1177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80650" y="1780251"/>
            <a:ext cx="4389600" cy="140079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5109600" cy="6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элементы стихотворения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3800" y="1571450"/>
            <a:ext cx="3431700" cy="784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Ниже показано, как разные элементы помогают раскрыть смысл «Гренады».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273800" y="2605649"/>
            <a:ext cx="3431700" cy="7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элементы работают на образ искреннего и сильного юношеского решения.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133275" y="3649575"/>
            <a:ext cx="3736800" cy="2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М.А. Светлова «Гренада»
</a:t>
            </a:r>
            <a:endParaRPr lang="en-US" sz="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3350" y="1860050"/>
            <a:ext cx="2802600" cy="140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перед читателем возникает мечта о далёкой Гренаде. Она кажется не просто названием, а образом страны, куда тянется мысленный и душевный путь героя.
</a:t>
            </a:r>
            <a:endParaRPr lang="en-US" sz="1100" dirty="0"/>
          </a:p>
        </p:txBody>
      </p:sp>
      <p:sp>
        <p:nvSpPr>
          <p:cNvPr id="4" name="Text 1"/>
          <p:cNvSpPr txBox="1"/>
          <p:nvPr/>
        </p:nvSpPr>
        <p:spPr>
          <a:xfrm>
            <a:off x="3170704" y="1860050"/>
            <a:ext cx="2802600" cy="140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личное чувство связывается с чужой борьбой и несправедливостью. Герой понимает, что далёкие события могут стать для него собственным нравственным делом.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6068057" y="1860050"/>
            <a:ext cx="2802600" cy="140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финале мечта превращается в действие: герой готов идти навстречу опасности. Главное в сюжете — не событие само по себе, а внутреннее решение человека.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7" name="Text 4"/>
          <p:cNvSpPr txBox="1"/>
          <p:nvPr/>
        </p:nvSpPr>
        <p:spPr>
          <a:xfrm>
            <a:off x="273800" y="276600"/>
            <a:ext cx="57942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 стихотворения
</a:t>
            </a:r>
            <a:endParaRPr lang="en-US" sz="2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5032" y="1225025"/>
            <a:ext cx="8594035" cy="2655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6223200" cy="4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развивается мысль в стихотворении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3800" y="779675"/>
            <a:ext cx="6223200" cy="2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 переход от мечты к гражданскому поступку.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3800" y="1039350"/>
            <a:ext cx="4491300" cy="73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Светлова молод и горячо откликается на события вокруг. Он не ждёт, пока кто-то другой решит проблему, а сам стремится понять, где его место в мире.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5" name="Text 2"/>
          <p:cNvSpPr txBox="1"/>
          <p:nvPr/>
        </p:nvSpPr>
        <p:spPr>
          <a:xfrm>
            <a:off x="273800" y="276600"/>
            <a:ext cx="57471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лирического героя
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273800" y="1895982"/>
            <a:ext cx="4491300" cy="73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его характере сочетаются мечтательность и чувство долга. Он умеет думать о далёком, но при этом принимает ответственность за чужую беду как собственную.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273800" y="2752614"/>
            <a:ext cx="4491300" cy="73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образ особенно понятен школьникам: он показывает, как человек взрослеет, когда мечта соединяется с честностью и готовностью действовать.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30100" y="1446856"/>
            <a:ext cx="4957800" cy="277423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3800" y="276600"/>
            <a:ext cx="49893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Испания и Гренада как художественный образ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803150" y="1731300"/>
            <a:ext cx="2929500" cy="88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Испания в стихотворении становится не просто страной на карте, а пространством далёкой борьбы и испытаний. Через этот образ читатель видит, что герой тянется к большому и важному делу.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803150" y="2747275"/>
            <a:ext cx="2929500" cy="88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Гренада превращается в символ мечты, цели и движения вперёд. Географическое название приобретает обобщённый смысл: оно обозначает то, к чему человек стремится всей душой.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6350" y="1520697"/>
            <a:ext cx="3777000" cy="230525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5018400" cy="5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Настроение стихотворения по частям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52525" y="4656025"/>
            <a:ext cx="37368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текста стихотворения М. А. Светлова «Гренада»
</a:t>
            </a:r>
            <a:endParaRPr lang="en-US" sz="700" dirty="0"/>
          </a:p>
        </p:txBody>
      </p:sp>
      <p:sp>
        <p:nvSpPr>
          <p:cNvPr id="7" name="Text 3"/>
          <p:cNvSpPr txBox="1"/>
          <p:nvPr/>
        </p:nvSpPr>
        <p:spPr>
          <a:xfrm>
            <a:off x="273800" y="1168050"/>
            <a:ext cx="29583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помогает увидеть, как эмоциональный тон постепенно меняется от мечты к действию и внутренней готовности к выбору.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73800" y="2226251"/>
            <a:ext cx="29583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вершины текста — воодушевление и решимость; именно они переводят мечту героя в поступок.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3800" y="1250978"/>
            <a:ext cx="3273600" cy="10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«Гренады» — путь молодого человека к добровольному участию в борьбе. Светлов показывает не внешнее приключение, а внутреннее взросление героя, который сам делает ответственный выбор.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5" name="Text 2"/>
          <p:cNvSpPr txBox="1"/>
          <p:nvPr/>
        </p:nvSpPr>
        <p:spPr>
          <a:xfrm>
            <a:off x="273800" y="276600"/>
            <a:ext cx="57471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и идея стихотворения
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273800" y="2505856"/>
            <a:ext cx="3273600" cy="10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подчёркивает: смелость рождается не из громких слов, а из честности, веры и готовности действовать. Именно поэтому герой кажется искренним, а не выдуманно-героическим.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4399709" y="1250978"/>
            <a:ext cx="3273600" cy="10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Идея стихотворения в том, что личная мечта приобретает настоящую ценность, когда она связана с общим делом. Тогда желание становится не только личным, но и нравственным.
</a:t>
            </a:r>
            <a:endParaRPr lang="en-US" sz="1000" dirty="0"/>
          </a:p>
        </p:txBody>
      </p:sp>
      <p:sp>
        <p:nvSpPr>
          <p:cNvPr id="8" name="Text 5"/>
          <p:cNvSpPr txBox="1"/>
          <p:nvPr/>
        </p:nvSpPr>
        <p:spPr>
          <a:xfrm>
            <a:off x="4399709" y="2505856"/>
            <a:ext cx="3273600" cy="10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произведения раскрывается через соединение романтики и ответственности. Светлов убеждает: высокая цель делает человека сильнее, если он выбирает её осознанно и добровольно.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89529" y="982938"/>
            <a:ext cx="277500" cy="277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86547" y="1929250"/>
            <a:ext cx="277500" cy="277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445441" y="2875588"/>
            <a:ext cx="277500" cy="277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14640" y="3821900"/>
            <a:ext cx="277500" cy="277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12" name="Text 1"/>
          <p:cNvSpPr txBox="1"/>
          <p:nvPr/>
        </p:nvSpPr>
        <p:spPr>
          <a:xfrm>
            <a:off x="273800" y="276600"/>
            <a:ext cx="67788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Художественные средства в «Гренаде»
</a:t>
            </a:r>
            <a:endParaRPr lang="en-US" sz="2200" dirty="0"/>
          </a:p>
        </p:txBody>
      </p:sp>
      <p:sp>
        <p:nvSpPr>
          <p:cNvPr id="13" name="Text 2"/>
          <p:cNvSpPr txBox="1"/>
          <p:nvPr/>
        </p:nvSpPr>
        <p:spPr>
          <a:xfrm>
            <a:off x="3780892" y="933650"/>
            <a:ext cx="3014100" cy="7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Повторы
</a:t>
            </a:r>
            <a:pPr algn="l" indent="0" marL="0">
              <a:lnSpc>
                <a:spcPct val="115000"/>
              </a:lnSpc>
              <a:buNone/>
            </a:pPr>
            <a:r>
              <a:rPr lang="en-US" sz="8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Повторяющиеся слова и обороты создают ощущение движения и настойчивого внутреннего ритма. Благодаря этому стихотворение легко запоминается и звучит почти как песня.
</a:t>
            </a:r>
            <a:endParaRPr lang="en-US" sz="1005" dirty="0"/>
          </a:p>
        </p:txBody>
      </p:sp>
      <p:sp>
        <p:nvSpPr>
          <p:cNvPr id="14" name="Text 3"/>
          <p:cNvSpPr txBox="1"/>
          <p:nvPr/>
        </p:nvSpPr>
        <p:spPr>
          <a:xfrm>
            <a:off x="2968036" y="1879980"/>
            <a:ext cx="3014100" cy="7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Песенная ритмика
</a:t>
            </a:r>
            <a:pPr algn="l" indent="0" marL="0">
              <a:lnSpc>
                <a:spcPct val="115000"/>
              </a:lnSpc>
              <a:buNone/>
            </a:pPr>
            <a:r>
              <a:rPr lang="en-US" sz="8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Чёткий ритм и строфическая организация делают текст напевным. Эта музыкальность усиливает эмоциональный подъём и помогает передать молодую решимость героя.
</a:t>
            </a:r>
            <a:endParaRPr lang="en-US" sz="1090" dirty="0"/>
          </a:p>
        </p:txBody>
      </p:sp>
      <p:sp>
        <p:nvSpPr>
          <p:cNvPr id="15" name="Text 4"/>
          <p:cNvSpPr txBox="1"/>
          <p:nvPr/>
        </p:nvSpPr>
        <p:spPr>
          <a:xfrm>
            <a:off x="2132213" y="2826297"/>
            <a:ext cx="3014100" cy="7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Простая лексика
</a:t>
            </a:r>
            <a:pPr algn="l" indent="0" marL="0">
              <a:lnSpc>
                <a:spcPct val="115000"/>
              </a:lnSpc>
              <a:buNone/>
            </a:pPr>
            <a:r>
              <a:rPr lang="en-US" sz="8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Светлов использует ясные и понятные слова без сложных украшений. Простота речи делает чувства героя естественными и близкими читателю школьного возраста.
</a:t>
            </a:r>
            <a:endParaRPr lang="en-US" sz="1089" dirty="0"/>
          </a:p>
        </p:txBody>
      </p:sp>
      <p:sp>
        <p:nvSpPr>
          <p:cNvPr id="16" name="Text 5"/>
          <p:cNvSpPr txBox="1"/>
          <p:nvPr/>
        </p:nvSpPr>
        <p:spPr>
          <a:xfrm>
            <a:off x="1294731" y="3772626"/>
            <a:ext cx="3014100" cy="7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Романтические образы
</a:t>
            </a:r>
            <a:pPr algn="l" indent="0" marL="0">
              <a:lnSpc>
                <a:spcPct val="115000"/>
              </a:lnSpc>
              <a:buNone/>
            </a:pPr>
            <a:r>
              <a:rPr lang="en-US" sz="81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 далёкой страны, дороги и подвига придают стихотворению возвышенное звучание. Через них передаются мечта, надежда и стремление к высокому идеалу.
</a:t>
            </a:r>
            <a:endParaRPr lang="en-US" sz="1014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3800" y="1714739"/>
            <a:ext cx="4389600" cy="149117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5988600" cy="6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 стихотворения и их значение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5031850" y="1551125"/>
            <a:ext cx="3431700" cy="784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показано, как буквальные образы в тексте получают более широкий символический смысл.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5031850" y="2585324"/>
            <a:ext cx="3431700" cy="7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образ работает на двойной смысл: он описывает событие и одновременно раскрывает внутренний мир героя.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73800" y="3706575"/>
            <a:ext cx="37368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текста стихотворения М. А. Светлова «Гренада»
</a:t>
            </a:r>
            <a:endParaRPr lang="en-US" sz="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36225" y="1572556"/>
            <a:ext cx="3499800" cy="196863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5898600" cy="6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стихотворение стало песней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273800" y="1318575"/>
            <a:ext cx="3358500" cy="9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Напевность и ритм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«Гренада» легко запоминается благодаря чёткому ритму и повторяющимся звуковым ходам. Строфы звучат цельно и естественно, поэтому текст воспринимается как уже готовая песня.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273800" y="2544272"/>
            <a:ext cx="3358500" cy="9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и эмоция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Песенный характер усиливает чувство близости к герою. Его мечта и решимость звучат не торжественно-официально, а живо и искренне, поэтому произведение быстро откликается у слушателя.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3800" y="1174950"/>
            <a:ext cx="2864700" cy="111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1920-е годы в литературе часто появлялись образы молодости, героизма и общего дела. «Гренада» точно передаёт эту атмосферу времени, когда от человека ждали активной позиции.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5" name="Text 2"/>
          <p:cNvSpPr txBox="1"/>
          <p:nvPr/>
        </p:nvSpPr>
        <p:spPr>
          <a:xfrm>
            <a:off x="273800" y="276600"/>
            <a:ext cx="57471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стихотворения с историей 1920-х годов
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273800" y="2560003"/>
            <a:ext cx="2864700" cy="111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отражает веру эпохи в то, что личный выбор может иметь историческое значение. Герой стремится не просто к мечте, а к участию в большой борьбе за справедливость.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4475175" y="1197176"/>
            <a:ext cx="2864700" cy="111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этом текст остаётся очень личным и доверительным. Он не звучит как лозунг, потому что Светлов показывает живое чувство, а не только общественную идею.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5032" y="1225025"/>
            <a:ext cx="8594035" cy="2655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6223200" cy="4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понять смысл стихотворения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3800" y="779675"/>
            <a:ext cx="6223200" cy="2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 мечта героя превращается в осознанный поступок.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3800" y="1164717"/>
            <a:ext cx="4530000" cy="7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«Гренады» прост и точен. Светлов не перегружает текст сложными образами, поэтому смысл воспринимается сразу и без лишних усилий.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5" name="Text 2"/>
          <p:cNvSpPr txBox="1"/>
          <p:nvPr/>
        </p:nvSpPr>
        <p:spPr>
          <a:xfrm>
            <a:off x="273800" y="276600"/>
            <a:ext cx="57471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и интонация стихотворения
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273800" y="2076294"/>
            <a:ext cx="4530000" cy="7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стихотворении слышны разговорные и песенные интонации. Они делают речь живой, естественной и очень близкой обычному читателю или слушателю.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273800" y="2987871"/>
            <a:ext cx="4530000" cy="7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Простота здесь не означает бедность. Наоборот, через ясные слова поэт передаёт силу чувства, искренность и энергию молодого героя.
</a:t>
            </a:r>
            <a:endParaRPr lang="en-US" sz="1000" dirty="0"/>
          </a:p>
        </p:txBody>
      </p:sp>
      <p:sp>
        <p:nvSpPr>
          <p:cNvPr id="8" name="Text 5"/>
          <p:cNvSpPr txBox="1"/>
          <p:nvPr/>
        </p:nvSpPr>
        <p:spPr>
          <a:xfrm>
            <a:off x="273800" y="3899467"/>
            <a:ext cx="4530000" cy="7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Интонация постепенно становится всё более уверенной и приподнятой. Благодаря этому читатель чувствует, как мечта превращается в твёрдое решение действовать.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80650" y="1502673"/>
            <a:ext cx="4389600" cy="195595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5109600" cy="6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запомнить о «Гренаде»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3800" y="1571450"/>
            <a:ext cx="3431700" cy="784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быстро повторить основные сведения о стихотворении и его художественном смысле.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273800" y="2605649"/>
            <a:ext cx="3431700" cy="7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соединяет песенность, ясный сюжет и высокий идеал, поэтому легко запоминается и важно для школьного изучения.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133275" y="3649575"/>
            <a:ext cx="3736800" cy="2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текста стихотворения М. А. Светлова «Гренада»
</a:t>
            </a:r>
            <a:endParaRPr lang="en-US" sz="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3800" y="276600"/>
            <a:ext cx="5577000" cy="14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6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«Гренада»: стихотворение о мечте и выборе
</a:t>
            </a:r>
            <a:endParaRPr lang="en-US" sz="3600" dirty="0"/>
          </a:p>
        </p:txBody>
      </p:sp>
      <p:sp>
        <p:nvSpPr>
          <p:cNvPr id="4" name="Text 1"/>
          <p:cNvSpPr txBox="1"/>
          <p:nvPr/>
        </p:nvSpPr>
        <p:spPr>
          <a:xfrm>
            <a:off x="273800" y="1848675"/>
            <a:ext cx="3632700" cy="12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«Гренада» показывает, как юношеская мечта становится осознанным гражданским поступком. В этом и сегодня чувствуется сила стихотворения: оно говорит о честности, смелости и вере в высокую цель.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2026-05-22T21:43:04Z</dcterms:created>
  <dcterms:modified xsi:type="dcterms:W3CDTF">2026-05-22T21:43:04Z</dcterms:modified>
</cp:coreProperties>
</file>