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организмы: центральное звено биосферы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поддерживают круговорот веществ, энергообмен и устойчивость экосистем.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как система жизни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это не просто оболочка жизни, а сложная система, где живые организмы, вода, воздух, горные породы и энергия Солнца постоянно взаимодействуют. Именно этот обмен делает Землю пригодной для жизни и формирует её природное разнообразие.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как разрушители и звенья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разлагают остатки, возвращая вещества в почву и воду. Животные, простейшие и другие группы связывают разные уровни экосистем и делают их более устойчивыми.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как производители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водоросли создают органические вещества из неорганических. Они запускают поток энергии, который затем передаётся по пищевым цепям и поддерживает жизнь других организмов в биосфере в целом.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роли живого мира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265" y="2256588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ходе фотосинтеза растения улавливают солнечную энергию и превращают её в органические вещества. При этом они выделяют кислород, необходимый для дыхания большинства живых существ на Земле.
</a:t>
            </a:r>
            <a:endParaRPr lang="en-US" sz="957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производители и основной источник биомассы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17265" y="3715325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Леса, луга и сельскохозяйственные культуры образуют основную биомассу суши. Злаки — пшеница, кукуруза и рис — особенно важны, потому что служат базой питания людей и животных.
</a:t>
            </a:r>
            <a:endParaRPr lang="en-US" sz="9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обеспечивают опыление многих растений и помогают распространять семена на большие расстояния. Благодаря этому сохраняется разнообразие флоры и появляются новые места для роста молодых растений.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Хищники, паразиты и сапрофаги регулируют численность организмов и ускоряют разложение органических остатков. Так поддерживается равновесие пищевых сетей и круговорот веществ в экосистемах суши и воды.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Животные: посредники энергии и регуляторы равновесия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0987" y="0"/>
            <a:ext cx="471152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851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как редуценты и создатели почвенного плодородия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8750" y="3559629"/>
            <a:ext cx="34812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и симбиоз с растениями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Подземная сеть мицелия укрепляет структуру почвы и удерживает в ней воду. Микориза помогает корням получать минералы и влагу, повышая устойчивость растений к засухе и другим стрессам.
</a:t>
            </a:r>
            <a:endParaRPr lang="en-US" sz="1057" dirty="0"/>
          </a:p>
        </p:txBody>
      </p:sp>
      <p:sp>
        <p:nvSpPr>
          <p:cNvPr id="7" name="Text 3"/>
          <p:cNvSpPr txBox="1"/>
          <p:nvPr/>
        </p:nvSpPr>
        <p:spPr>
          <a:xfrm>
            <a:off x="288750" y="2273275"/>
            <a:ext cx="34812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природного масштаба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разлагают листья, древесину и другие остатки, особенно богатые целлюлозой и лигнином. Благодаря этому органика превращается в перегной, а питательные вещества снова становятся доступными растениям.
</a:t>
            </a:r>
            <a:endParaRPr lang="en-US" sz="10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расщепляют сложные органические соединения и возвращают элементы в природный круговорот. Без них были бы невозможны превращения азота, серы и фосфора в доступные формы для живых организмов.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водоёмах и почвах бактерии участвуют в самоочищении и минерализации трудных для распада веществ. Особенно важны клубеньковые формы, связывающие атмосферный азот и обогащающие экосистемы почвы.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Бактерии: фундамент устойчивости биосферы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Водоросли: скрытая сила водной жизни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лес в толще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229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Фитопланктон дрейфует в верхнем слое океана и озаряет воду невидимой работой. Эти микроскопические клетки создают основу морских пищевых цепей, от которой зависят зоопланктон, рыбы и морские птицы. Именно так маленькие организмы поддерживают огромные океанские экосистемы. Даже не замечая их, человек зависит от этого хрупкого слоя жизни.
</a:t>
            </a:r>
            <a:endParaRPr lang="en-US" sz="852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на границе света и тени
</a:t>
            </a:r>
            <a:pPr algn="l" indent="0" marL="0">
              <a:lnSpc>
                <a:spcPct val="115000"/>
              </a:lnSpc>
              <a:buNone/>
            </a:pPr>
            <a:r>
              <a:rPr lang="en-US" sz="24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первыми освоили фотосинтез в водной среде и до сих пор остаются мощным источником кислорода. Их массовое развитие заметно меняет цвет воды, а также влияет на состав атмосферы и продуктивность морей и озёр. Это делает их ключевыми участниками планетарного баланса в долгосрочной перспективе.
</a:t>
            </a:r>
            <a:endParaRPr lang="en-US" sz="894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условия — не предел
</a:t>
            </a:r>
            <a:pPr algn="l" indent="0" marL="0">
              <a:lnSpc>
                <a:spcPct val="115000"/>
              </a:lnSpc>
              <a:buNone/>
            </a:pPr>
            <a:r>
              <a:rPr lang="en-US" sz="21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Микроводоросли выживают в солёных озёрах, горячих источниках и других трудных местах, где многим организмам не выстоять. Они осваивают новые экологические ниши и участвуют в образовании осадков, включая диатомитовые породы. Их приспособляемость показывает, насколько разнообразна жизнь в биосфере. Именно поэтому они интересны не только биологам, но и геологам.
</a:t>
            </a:r>
            <a:endParaRPr lang="en-US" sz="808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 физиология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корни, особенности листьев, плотные покровы и запас влаги помогают растениям переживать засуху, холод и нехватку света. У некоторых видов меняются даже способы фотосинтеза и обмена веществ.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зависит от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Водные, наземные, эпифитные, пустынные и горные растения по-разному приспособлены к условиям среды. Лотос, кактус или орхидея на дереве демонстрируют, насколько гибкой может быть растительная жизнь.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адаптации к среде обитания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4" y="1269969"/>
            <a:ext cx="5197200" cy="8222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4" y="2175111"/>
            <a:ext cx="5197200" cy="8222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4" y="3080248"/>
            <a:ext cx="5197200" cy="8222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6824" y="4007607"/>
            <a:ext cx="5197200" cy="8222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группы животных и их роль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9967" y="1269325"/>
            <a:ext cx="3099600" cy="7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Травоядные: пасущаяся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Олень, срывающий молодые побеги, превращает растительную биомассу в доступную пищу для следующего звена цепи. Травоядные связывают растения и хищников, а их передвижения влияют на распространение семян и обновление растительного покрова. Без них пищевые сети были бы значительно беднее. На пастбищах и в лесах они поддерживают равновесие между ростом растений и их поеданием.
</a:t>
            </a:r>
            <a:endParaRPr lang="en-US" sz="788" dirty="0"/>
          </a:p>
        </p:txBody>
      </p:sp>
      <p:sp>
        <p:nvSpPr>
          <p:cNvPr id="10" name="Text 3"/>
          <p:cNvSpPr txBox="1"/>
          <p:nvPr/>
        </p:nvSpPr>
        <p:spPr>
          <a:xfrm>
            <a:off x="259325" y="2174465"/>
            <a:ext cx="3099600" cy="7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Хищники: контроль численности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не просто охотится — он регулирует численность копытных и косвенно влияет на состояние леса и лугов. Хищники убирают из популяций ослабленных особей, поддерживая естественный отбор. Их присутствие стабилизирует сообщество и предотвращает перенаселение. Это особенно заметно там, где исчезновение хищников сразу меняет весь пищевой баланс.
</a:t>
            </a:r>
            <a:endParaRPr lang="en-US" sz="788" dirty="0"/>
          </a:p>
        </p:txBody>
      </p:sp>
      <p:sp>
        <p:nvSpPr>
          <p:cNvPr id="11" name="Text 4"/>
          <p:cNvSpPr txBox="1"/>
          <p:nvPr/>
        </p:nvSpPr>
        <p:spPr>
          <a:xfrm>
            <a:off x="259325" y="3079601"/>
            <a:ext cx="3099600" cy="7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Сапрофаги: тихие переработчики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Земляной червь и другие сапрофаги измельчают остатки растений и животных, ускоряя их разложение. В почве они создают ходы, которые улучшают доступ воздуха и воды. Благодаря такой работе питательные вещества быстрее возвращаются в круговорот и становятся доступными корням. Именно поэтому такие организмы незаметны, но крайне важны для плодородия.
</a:t>
            </a:r>
            <a:endParaRPr lang="en-US" sz="788" dirty="0"/>
          </a:p>
        </p:txBody>
      </p:sp>
      <p:sp>
        <p:nvSpPr>
          <p:cNvPr id="12" name="Text 5"/>
          <p:cNvSpPr txBox="1"/>
          <p:nvPr/>
        </p:nvSpPr>
        <p:spPr>
          <a:xfrm>
            <a:off x="259325" y="4006961"/>
            <a:ext cx="3099600" cy="7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Паразиты: скрытая сторона взаимодействий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Аскарида живёт за счёт организма хозяина и ослабляет его, уменьшая жизненные ресурсы. Паразиты редко заметны сразу, но сильно влияют на здоровье популяций и их устойчивость. Они напоминают, что связи между видами в природе бывают не только полезными, но и конфликтными. Понимание этого помогает лучше оценивать роль биологического контроля.
</a:t>
            </a:r>
            <a:endParaRPr lang="en-US" sz="78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Грибы: разрушители и симбионты в биосфере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460500" y="2524642"/>
            <a:ext cx="3679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разрушают опавшие листья, древесину и другие остатки, превращая их в перегной. Благодаря этому в почве возвращаются питательные вещества, а круговорот органики не прерывается эффективно.
</a:t>
            </a:r>
            <a:endParaRPr lang="en-US" sz="957" dirty="0"/>
          </a:p>
        </p:txBody>
      </p:sp>
      <p:sp>
        <p:nvSpPr>
          <p:cNvPr id="8" name="Text 3"/>
          <p:cNvSpPr txBox="1"/>
          <p:nvPr/>
        </p:nvSpPr>
        <p:spPr>
          <a:xfrm>
            <a:off x="460500" y="3715327"/>
            <a:ext cx="3679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симбиозе с корнями растений они образуют микоризу, которая помогает получать воду и минералы. Пример союза берёзы и подберёзовика показывает, как взаимная выгода повышает устойчивость экосистем.
</a:t>
            </a:r>
            <a:endParaRPr lang="en-US" sz="9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0987" y="0"/>
            <a:ext cx="471152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851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Бактерии: основа биохимических процессов биосферы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8750" y="3559629"/>
            <a:ext cx="34812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Азотный цикл и самоочищение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Клубеньковые бактерии фиксируют атмосферный азот и переводят его в доступные формы для растений. Другие виды участвуют в превращениях серы, углерода и помогают водоёмам очищаться естественно.
</a:t>
            </a:r>
            <a:endParaRPr lang="en-US" sz="1057" dirty="0"/>
          </a:p>
        </p:txBody>
      </p:sp>
      <p:sp>
        <p:nvSpPr>
          <p:cNvPr id="7" name="Text 3"/>
          <p:cNvSpPr txBox="1"/>
          <p:nvPr/>
        </p:nvSpPr>
        <p:spPr>
          <a:xfrm>
            <a:off x="288750" y="2273275"/>
            <a:ext cx="34812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органики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Сапротрофные бактерии разлагают отмершие остатки и высвобождают элементы, нужные другим организмам. Без их работы органическое вещество накапливалось бы, а почвы теряли бы плодородие со временем.
</a:t>
            </a:r>
            <a:endParaRPr lang="en-US" sz="10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в трёх масштабах: от капли воды до планеты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фон мирового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улавливают солнечную энергию там, где другие организмы не справляются, и создают органическое вещество прямо в воде. Их фотосинтез заметно влияет на состав атмосферы и поддерживает жизнь в океанах и озёрах.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стартовая площадка пищевых цепей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Фитопланктон кормит многочисленных потребителей: от мельчайших рачков до крупных морских животных. Именно поэтому продуктивность морей и пресных вод начинается с незаметного, но очень мощного слоя микроводорослей.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микроводорослей к камню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Диатомовые водоросли не только участвуют в пищевых сетях, но и оставляют после себя кремнистые оболочки. Со временем они входят в состав осадочных пород, связывая биологические процессы с геологической историей планеты.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повышает продукцию биомассы, когда развивает сельское хозяйство, но одновременно промышленность и транспорт выбрасывают загрязнители, меняя состав атмосферы и усиливая нагрузку на экосистемы повсюду.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сокращает площади естественных сообществ, поэтому особенно важны охраняемые территории, экологичные технологии и ответственное потребление ресурсов, снижающее антропогенный след в долгосрочной перспективе для общества и природы.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его воздействие на биосферу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антропогенного влияния на биосферу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— начало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заповедники закрепляют идею сохранения природных комплексов и редких видов. Охрана природы становится ответом на быстрое освоение территорий и сокращение дикой среды.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1950–1980-е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промышленности, энергетики и сельского хозяйства резко увеличивает добычу ресурсов и площади преобразованных земель. Загрязнение и утрата местообитаний становятся глобальной проблемой.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1992 год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Принята Конвенция об охране биоразнообразия, объединившая государства вокруг общих целей. Документ сделал сохранение видов и экосистем международным обязательством.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XXI век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Расширяются национальные парки и заповедники, в России под охраной находится более 10% территории. Это помогает сохранять местообитания и уменьшать фрагментацию ландшафтов.
</a:t>
            </a:r>
            <a:endParaRPr lang="en-US" sz="9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4828"/>
            <a:ext cx="202200" cy="20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4777"/>
            <a:ext cx="202200" cy="20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16011"/>
            <a:ext cx="202200" cy="1797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биогеохимических циклов живыми организмами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и кислород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связывают углекислый газ, создают органическое вещество и выделяют кислород. Так они поддерживают атмосферный состав и питают почти все наземные пищевые сети планеты в целом.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и минерализация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разлагают остатки и переводят азот в формы, доступные растениям. Благодаря этому почвы сохраняют плодородие, а вещества постоянно возвращаются в биохимический круговорот окружающей среды и жизни.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 пищевых цепях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передают энергию между звеньями экосистемы, поедая растения или других животных. Вместе с этим они расселяют семена, регулируют численность видов и поддерживают равновесие сообществ естественно.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рифы как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управляют влагой, защищают почвы и смягчают местный климат, а коралловые рифы создают сложные прибрежные экосистемы. Оба типа систем усиливают устойчивость биосферы к изменениям.
</a:t>
            </a:r>
            <a:endParaRPr lang="en-US" sz="104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Ресурсы, которые дают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природных сообществ человек получает пищу, древесину, лекарства и пространства для отдыха. По оценкам Р. Костансы и соавторов, суммарная ценность этих услуг превышает 100 триллионов долларов в год.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Поддерживающие и регулирующие услуги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формируют почву, а леса и водные экосистемы очищают воздух и воду. Эти процессы не видны напрямую, но именно они удерживают жизнь в устойчивом состоянии.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услуги: польза природы для общества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и восстановление живых организмов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94856" y="2021170"/>
            <a:ext cx="1820700" cy="13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— начало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заповедники закрепляют идею сохранения природных комплексов и редких видов. Охрана природы становится ответом на быстрое освоение территорий и сокращение дикой среды.
</a:t>
            </a:r>
            <a:endParaRPr lang="en-US" sz="927" dirty="0"/>
          </a:p>
        </p:txBody>
      </p:sp>
      <p:sp>
        <p:nvSpPr>
          <p:cNvPr id="9" name="Text 3"/>
          <p:cNvSpPr txBox="1"/>
          <p:nvPr/>
        </p:nvSpPr>
        <p:spPr>
          <a:xfrm>
            <a:off x="2566348" y="2021170"/>
            <a:ext cx="1820700" cy="13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1992 год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Принята Конвенция об охране биоразнообразия, объединившая государства вокруг общих целей. Документ сделал сохранение видов и экосистем международным обязательством.
</a:t>
            </a:r>
            <a:endParaRPr lang="en-US" sz="927" dirty="0"/>
          </a:p>
        </p:txBody>
      </p:sp>
      <p:sp>
        <p:nvSpPr>
          <p:cNvPr id="10" name="Text 4"/>
          <p:cNvSpPr txBox="1"/>
          <p:nvPr/>
        </p:nvSpPr>
        <p:spPr>
          <a:xfrm>
            <a:off x="4737841" y="2021170"/>
            <a:ext cx="1820700" cy="13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XXI век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Расширяются национальные парки и заповедники, в России под охраной находится более 10% территории. Это помогает сохранять местообитания и уменьшать фрагментацию ландшафтов.
</a:t>
            </a:r>
            <a:endParaRPr lang="en-US" sz="927" dirty="0"/>
          </a:p>
        </p:txBody>
      </p:sp>
      <p:sp>
        <p:nvSpPr>
          <p:cNvPr id="11" name="Text 5"/>
          <p:cNvSpPr txBox="1"/>
          <p:nvPr/>
        </p:nvSpPr>
        <p:spPr>
          <a:xfrm>
            <a:off x="6909333" y="2021170"/>
            <a:ext cx="1820700" cy="13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программы восстановления редких видов, научный мониторинг и экологическое образование. Устойчивое природопользование становится практической основой для долгосрочной защиты биосферы.
</a:t>
            </a:r>
            <a:endParaRPr lang="en-US" sz="92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86575"/>
            <a:ext cx="324900" cy="32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417" y="1686575"/>
            <a:ext cx="324900" cy="32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4858" y="1719065"/>
            <a:ext cx="324900" cy="2599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организмов для будущего биосферы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грибы и бактерии непрерывно возвращают элементы в оборот, обеспечивая плодородие почв и воспроизводство ресурсов. Без этого экосистемы быстро теряют способность к самоподдержанию на Земле.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957434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водоросли и почвенные организмы регулируют углеродный цикл, влажность и температуру. Их исчезновение усиливает эрозию, засухи и климатическую нестабильность, затрагивая целые регионы и сообщества.
</a:t>
            </a:r>
            <a:endParaRPr lang="en-US" sz="1157" dirty="0"/>
          </a:p>
        </p:txBody>
      </p:sp>
      <p:sp>
        <p:nvSpPr>
          <p:cNvPr id="9" name="Text 4"/>
          <p:cNvSpPr txBox="1"/>
          <p:nvPr/>
        </p:nvSpPr>
        <p:spPr>
          <a:xfrm>
            <a:off x="5644868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экосистемы дают пищу, чистую воду и устойчивую среду для жизни. Когда связи нарушаются, возрастает риск потери ресурсов, ухудшения здоровья и социальных конфликтов для всех.
</a:t>
            </a:r>
            <a:endParaRPr lang="en-US" sz="11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человека и перспективы биосферы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биосферы начинается с понимания: каждый вид участвует в поддержании жизни на Земле. Ответственные решения сегодня определят, останется ли планета устойчивой для будущих поколений.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2026-05-10T03:22:35Z</dcterms:created>
  <dcterms:modified xsi:type="dcterms:W3CDTF">2026-05-10T03:22:35Z</dcterms:modified>
</cp:coreProperties>
</file>