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8250" y="2437235"/>
            <a:ext cx="5239500" cy="21387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64050" y="1334818"/>
            <a:ext cx="7215900" cy="7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00" b="1" i="1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1729150" y="2102470"/>
            <a:ext cx="5685600" cy="33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DED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Полис, море и мысль изменили мир сильнее, чем мифы и храмы.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16475" y="4577825"/>
            <a:ext cx="2111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493" y="0"/>
            <a:ext cx="44352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6500" y="1471700"/>
            <a:ext cx="3417600" cy="20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выросла среди гор и морей, где полисы соперничали, торговали и обменивались идеями, а затем сформировали основы европейской политики, науки и культуры.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015200" y="428900"/>
            <a:ext cx="3718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 истоки Европы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формирования городов-государств и их распространения по Средиземноморью.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природных условий к полису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00950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VIII–VI вв. до н. э. — архаика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полисы, укрепляются гражданские общины, начинается морская колонизация и расширение греческого мира.
</a:t>
            </a:r>
            <a:endParaRPr lang="en-US" sz="1143" dirty="0"/>
          </a:p>
        </p:txBody>
      </p:sp>
      <p:sp>
        <p:nvSpPr>
          <p:cNvPr id="7" name="Text 1"/>
          <p:cNvSpPr txBox="1"/>
          <p:nvPr/>
        </p:nvSpPr>
        <p:spPr>
          <a:xfrm>
            <a:off x="3579925" y="1380125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V–IV вв. до н. э. — классика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Спарта, философия, театр и политические споры достигают наивысшего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101475" y="3162350"/>
            <a:ext cx="2439900" cy="9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IV–I вв. до н. э. — эллинизм
</a:t>
            </a:r>
            <a:pPr algn="l" indent="0" marL="0">
              <a:lnSpc>
                <a:spcPct val="100000"/>
              </a:lnSpc>
              <a:buNone/>
            </a:pPr>
            <a:r>
              <a:rPr lang="en-US" sz="580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создают огромный культурный мир, где греческие и восточные традиции смешиваются.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8819075" y="4822025"/>
            <a:ext cx="225600" cy="2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27800" y="356000"/>
            <a:ext cx="67968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полисов к эллинистическому миру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две разные политические логики: участие граждан в Афинах и военную организацию в Спарте.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делали ставку на обсуждение и участие, а Спарта — на порядок, подчинение и военную силу.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политические устройства: сравнительный обзор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3575" y="2237867"/>
            <a:ext cx="4022100" cy="1360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полиса была иерархичной: политические права принадлежали немногим, а большинство жителей было исключено из управления.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 полисе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объединял жителей экономически и культурно, но политическое участие оставалось привилегией меньшинства.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5175" y="3702725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древнегреческого полиса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повседневная жизнь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03350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греков обычно строился вокруг внутреннего двора; в нём проходила значительная часть семейной жизни, а пространство делилось по полу и возрасту.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392700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 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чаще управляли домом, а мужчины участвовали в собраниях и общественных делах; такое разделение определяло повседневные роли.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70362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богов, жертвоприношения и шествия задавали календарю общий ритм, связывая частную жизнь с религиозной традицией.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48025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мастерские и гимнасий делали город центром общения, торговли и обучения, где формировались связи между жителями полиса.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225687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была простой и сезонной: хлеб, оливки, вино, рыба и сыр составляли основу рациона, особенно в городах и прибрежных районах.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698" y="1433500"/>
            <a:ext cx="4218154" cy="2840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175" y="1591837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море компенсировало нехватку земли: именно оно связывало греческие центры и делало торговлю основой достатка.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25175" y="496925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море и деньги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525175" y="2607802"/>
            <a:ext cx="30261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товарами были масло и вино, а морские маршруты превращали полисы в часть единой торговой сети.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459850"/>
            <a:ext cx="30261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экономике Древней Греции; значения условные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8731" y="625375"/>
            <a:ext cx="3473638" cy="406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Гомер, театр и игры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мифа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происхождение мира, богов и героев, помогая грекам воспринимать историю как осмысленный порядок, а не случайную цепь событий.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2707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общность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временно объединяли соперничающие полисы и напоминали, что при всех различиях греки принадлежали к одной цивилизации.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7075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 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вырос из праздников Диониса и превратился в пространство общественного разговора о власти, судьбе, долге и человеческой ответственности.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7075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 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в «Илиаде» и «Одиссее» создал общий культурный код, через который разные полисы узнавали одни и те же идеалы, конфликты и ценности.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5175" y="1132601"/>
            <a:ext cx="3026100" cy="17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мыслителя — Сократ, Платон и Аристотель — задали базовые вопросы о знании, добродетели и устройстве мира.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25175" y="4139526"/>
            <a:ext cx="3026100" cy="50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философии Древней Греции, учебные обобщения по античной культуре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883350" y="162975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мыслителя стали главной опорой античной философии и европейской традиции
</a:t>
            </a:r>
            <a:endParaRPr lang="en-US" sz="4086" dirty="0"/>
          </a:p>
        </p:txBody>
      </p:sp>
      <p:sp>
        <p:nvSpPr>
          <p:cNvPr id="6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5" y="1277854"/>
            <a:ext cx="2737200" cy="2370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25" y="1277436"/>
            <a:ext cx="2836500" cy="2445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5800" y="1277911"/>
            <a:ext cx="2772600" cy="24449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9875" y="3763800"/>
            <a:ext cx="2695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образ гармонии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храм был не просто местом культа, а выражением представления о порядке и мере. Архитекторы тщательно соотносили пропорции, чтобы здание выглядело уравновешенным с любого ракурса и словно подчинялось математике.
</a:t>
            </a:r>
            <a:endParaRPr lang="en-US" sz="898" dirty="0"/>
          </a:p>
        </p:txBody>
      </p:sp>
      <p:sp>
        <p:nvSpPr>
          <p:cNvPr id="8" name="Text 1"/>
          <p:cNvSpPr txBox="1"/>
          <p:nvPr/>
        </p:nvSpPr>
        <p:spPr>
          <a:xfrm>
            <a:off x="3179963" y="3763800"/>
            <a:ext cx="27258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Тело, движение, идеал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стремились показать не случайную внешность, а идеальное человеческое тело в движении. Их статуи передавали напряжение мышц, равновесие позы и внутреннее достоинство, превращая камень в живой образ.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5996925" y="3763800"/>
            <a:ext cx="26676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как символ Афин
</a:t>
            </a:r>
            <a:pPr algn="l" indent="0" marL="0">
              <a:lnSpc>
                <a:spcPct val="100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Парфенон на афинском Акрополе стал высшим выражением этого искусства. Он сочетал политический символизм, архитектурную точность и богатое оформление, поэтому воспринимался как знак силы города и его культурного превосходства.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987350" y="35600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греческое искусство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конфликтов и их политические последствия в истории греческого мира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внешней угрозы к внутреннему кризису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ход и последствия Пелопоннесской войны как цепь взаимосвязанных событий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соперничества к истощению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7800" y="356000"/>
            <a:ext cx="7410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греческие полисы уступили место Македонии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727325" y="1699825"/>
            <a:ext cx="1995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век до н. э. — изнурение полисов
</a:t>
            </a:r>
            <a:pPr algn="l" indent="0" marL="0">
              <a:lnSpc>
                <a:spcPct val="100000"/>
              </a:lnSpc>
              <a:buNone/>
            </a:pPr>
            <a:r>
              <a:rPr lang="en-US" sz="518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длительных междоусобиц многие полисы ослабели: споры между союзами, нехватка ресурсов и зависимость от наёмников сделали их уязвимыми.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5421375" y="1699825"/>
            <a:ext cx="1995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Филиппа II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 II создал сильную армию и использовал разобщённость греков. Его Македония стала новым центром силы на севере Балкан.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3574350" y="3401900"/>
            <a:ext cx="1995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338 г. до н. э. — Херонея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Херонее в 338 г. до н. э. закрепила македонское превосходство и открыла дорогу к объединению греческого мира под новой властью.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673" y="1106450"/>
            <a:ext cx="2404904" cy="291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7119" y="1116300"/>
            <a:ext cx="2498712" cy="291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5969" y="1116300"/>
            <a:ext cx="2498712" cy="291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320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разошёлся на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Александра Македонского превратили греческий язык в средство общения для огромного пространства — от Нила до Индии. Вместе с воинами, чиновниками и учителями туда приходили новые города и привычки городской жизни.
</a:t>
            </a:r>
            <a:endParaRPr lang="en-US" sz="830" dirty="0"/>
          </a:p>
        </p:txBody>
      </p:sp>
      <p:sp>
        <p:nvSpPr>
          <p:cNvPr id="8" name="Text 1"/>
          <p:cNvSpPr txBox="1"/>
          <p:nvPr/>
        </p:nvSpPr>
        <p:spPr>
          <a:xfrm>
            <a:off x="350445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центрах не исчезали местные традиции: греческие боги, восточные обряды и знания существовали рядом и влияли друг на друга. Так эллинистический мир стал пространством культурного смешения, а не простого подчинения.
</a:t>
            </a:r>
            <a:endParaRPr lang="en-US" sz="799" dirty="0"/>
          </a:p>
        </p:txBody>
      </p:sp>
      <p:sp>
        <p:nvSpPr>
          <p:cNvPr id="9" name="Text 2"/>
          <p:cNvSpPr txBox="1"/>
          <p:nvPr/>
        </p:nvSpPr>
        <p:spPr>
          <a:xfrm>
            <a:off x="6076900" y="4063792"/>
            <a:ext cx="21351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как центр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5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особенно ярко показала этот новый мир. Здесь развивались наука, книжное дело и обмен знаниями, а библиотека и ученые круги сделали город символом интеллектуального единства эллинистической эпохи.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987350" y="251150"/>
            <a:ext cx="71694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Эллинизм как эпоха большого культурного обмена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54575" y="2800312"/>
            <a:ext cx="9253200" cy="23946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следы античности в современной культуре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03350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 гражданском участии выросли из греческого опыта обсуждения законов и обязанностей перед общиной. Именно там впервые укрепилась идея, что политическая жизнь требует ответственности и голоса гражданина.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7392700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красоты и 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традиция архитектуры, пропорций и изображения человека стала частью европейского художественного канона. Она влияет на музеи, памятники, городские площади и наше представление о красоте и порядке.
</a:t>
            </a:r>
            <a:endParaRPr lang="en-US" sz="959" dirty="0"/>
          </a:p>
        </p:txBody>
      </p:sp>
      <p:sp>
        <p:nvSpPr>
          <p:cNvPr id="13" name="Text 4"/>
          <p:cNvSpPr txBox="1"/>
          <p:nvPr/>
        </p:nvSpPr>
        <p:spPr>
          <a:xfrm>
            <a:off x="5670362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мы используем
</a:t>
            </a:r>
            <a:pPr algn="l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научные и общественные термины пришли из греческого языка: «политика», «демократия», «история», «театр», «гимнастика». Через них античность продолжает жить в повседневной речи и образовании.
</a:t>
            </a:r>
            <a:endParaRPr lang="en-US" sz="973" dirty="0"/>
          </a:p>
        </p:txBody>
      </p:sp>
      <p:sp>
        <p:nvSpPr>
          <p:cNvPr id="14" name="Text 5"/>
          <p:cNvSpPr txBox="1"/>
          <p:nvPr/>
        </p:nvSpPr>
        <p:spPr>
          <a:xfrm>
            <a:off x="3948025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спортивные состязания, знакомые нам сегодня в новых формах, восходят к греческим праздникам и играм. Они сохранили идею соревнования, зрелища и общего культурного опыта для общества.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225687" y="1430975"/>
            <a:ext cx="1391700" cy="12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мыслители заложили основы логического рассуждения, систематического доказательства и философского спора. Эти принципы до сих пор лежат в основе школьного образования, науки и публичной дискуссии.
</a:t>
            </a:r>
            <a:endParaRPr lang="en-US" sz="9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095" y="1678450"/>
            <a:ext cx="8114661" cy="3053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5175" y="1141575"/>
            <a:ext cx="6722100" cy="4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полисов через их цели, устройство и исторические задачи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25175" y="289100"/>
            <a:ext cx="7527900" cy="7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3232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и спартанская модели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600" y="428900"/>
            <a:ext cx="5848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мифы и сюжеты мы узнаём сегодня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7075" y="153000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обряда к сцене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театр возник из праздников в честь Диониса, поэтому сцена с самого начала была связана с ритуалом. Позднее он стал местом, где общество обсуждало страх, долг, власть и судьбу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98125" y="4097450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наблюдателя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назвать знакомый фильм, книгу или игру, где герой проходит испытание и возвращается изменённым. Такой пример покажет, насколько глубоко античный сюжет остался в современной культуре.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37900" y="3241633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Сюжеты, которые живут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сюжеты повторяют античные схемы: путь героя, трудное испытание, возвращение домой, выбор между личным счастьем и обязанностью. Именно поэтому греческие мифы до сих пор легко узнаются.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987300" y="2385817"/>
            <a:ext cx="42516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древних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отвечали на главные вопросы древних людей: откуда взялся мир, почему существуют боги и как ведёт себя герой. В них соединялись объяснение природы и нравственный урок для 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175" y="496925"/>
            <a:ext cx="72612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вывода о Древней Греции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49400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География создала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увидеть, что древнегреческий мир вырос из особых условий: моря, гор и разобщённых долин. География не только разделяла полисы, но и заставляла их искать связь через торговлю, колонии и море.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Соперничество дало развитие и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полисы выработали разные модели жизни — от афинского участия в управлении до спартанской военной дисциплины. Их соперничество породило как выдающиеся достижения, так и тяжёлые кризисы.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23409" y="2522725"/>
            <a:ext cx="2261700" cy="15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Наследие стало общим фундаментом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именно греки создали культурный язык Европы: философию, театр, архитектурные каноны и понятие гражданина. Поэтому античность остаётся не прошлым, а частью нашего интеллектуального наследия.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6525" y="4826450"/>
            <a:ext cx="225600" cy="2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031150" y="2482125"/>
            <a:ext cx="4893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показала, как рождаются гражданская жизнь, философская мысль и художественные стандарты, которые переживают века. Её опыт помогает понимать, почему античность до сих пор остаётся основой европейской культуры.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836800" y="1276300"/>
            <a:ext cx="52683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истоки, которые не исчезли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2026-07-26T06:17:56Z</dcterms:created>
  <dcterms:modified xsi:type="dcterms:W3CDTF">2026-07-26T06:17:56Z</dcterms:modified>
</cp:coreProperties>
</file>