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image" Target="../media/image-8-10.png"/><Relationship Id="rId11" Type="http://schemas.openxmlformats.org/officeDocument/2006/relationships/image" Target="../media/image-8-11.png"/><Relationship Id="rId12" Type="http://schemas.openxmlformats.org/officeDocument/2006/relationships/image" Target="../media/image-8-12.png"/><Relationship Id="rId13" Type="http://schemas.openxmlformats.org/officeDocument/2006/relationships/image" Target="../media/image-8-13.png"/><Relationship Id="rId14" Type="http://schemas.openxmlformats.org/officeDocument/2006/relationships/image" Target="../media/image-8-14.png"/><Relationship Id="rId15" Type="http://schemas.openxmlformats.org/officeDocument/2006/relationships/image" Target="../media/image-8-15.png"/><Relationship Id="rId16" Type="http://schemas.openxmlformats.org/officeDocument/2006/relationships/image" Target="../media/image-8-16.png"/><Relationship Id="rId17" Type="http://schemas.openxmlformats.org/officeDocument/2006/relationships/slideLayout" Target="../slideLayouts/slideLayout1.xml"/><Relationship Id="rId1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image" Target="../media/image-9-5.jpe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image" Target="../media/image-12-10.png"/><Relationship Id="rId11" Type="http://schemas.openxmlformats.org/officeDocument/2006/relationships/image" Target="../media/image-12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image" Target="../media/image-14-10.png"/><Relationship Id="rId11" Type="http://schemas.openxmlformats.org/officeDocument/2006/relationships/image" Target="../media/image-14-11.png"/><Relationship Id="rId12" Type="http://schemas.openxmlformats.org/officeDocument/2006/relationships/image" Target="../media/image-14-12.png"/><Relationship Id="rId13" Type="http://schemas.openxmlformats.org/officeDocument/2006/relationships/image" Target="../media/image-14-13.png"/><Relationship Id="rId14" Type="http://schemas.openxmlformats.org/officeDocument/2006/relationships/image" Target="../media/image-14-14.png"/><Relationship Id="rId15" Type="http://schemas.openxmlformats.org/officeDocument/2006/relationships/image" Target="../media/image-14-15.png"/><Relationship Id="rId16" Type="http://schemas.openxmlformats.org/officeDocument/2006/relationships/image" Target="../media/image-14-16.png"/><Relationship Id="rId17" Type="http://schemas.openxmlformats.org/officeDocument/2006/relationships/slideLayout" Target="../slideLayouts/slideLayout1.xml"/><Relationship Id="rId1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image" Target="../media/image-15-5.jpe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483200" y="887748"/>
            <a:ext cx="6177600" cy="30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Приборы и инструменты вокруг нас
</a:t>
            </a:r>
            <a:endParaRPr lang="en-US" sz="3800" dirty="0"/>
          </a:p>
        </p:txBody>
      </p:sp>
      <p:sp>
        <p:nvSpPr>
          <p:cNvPr id="6" name="Text 1"/>
          <p:cNvSpPr txBox="1"/>
          <p:nvPr/>
        </p:nvSpPr>
        <p:spPr>
          <a:xfrm>
            <a:off x="4892325" y="256250"/>
            <a:ext cx="40086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1696200" y="4141213"/>
            <a:ext cx="5751600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Понятные помощники для дома, школы и любого важного дела.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9500" y="941547"/>
            <a:ext cx="4312500" cy="39461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люди учились делать дела точнее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4829175" y="1241650"/>
            <a:ext cx="3778800" cy="335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человеку помогали палка, камень и кость. Потом появились привычные инструменты, а затем — приборы, которые умеют измерять время, длину, температуру и даже пульс. У каждого помощника есть своя точная задача, и в этом его сила.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520974" y="1275925"/>
            <a:ext cx="3796771" cy="14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работы руками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Инструмент помогает человеку действовать: резать, забивать, закручивать, пилить или держать предмет. Он обычно требует ручной работы и помогает выполнить задачу быстрее и аккуратнее.
</a:t>
            </a:r>
            <a:endParaRPr lang="en-US" sz="1500" dirty="0"/>
          </a:p>
        </p:txBody>
      </p:sp>
      <p:sp>
        <p:nvSpPr>
          <p:cNvPr id="9" name="Text 2"/>
          <p:cNvSpPr txBox="1"/>
          <p:nvPr/>
        </p:nvSpPr>
        <p:spPr>
          <a:xfrm>
            <a:off x="520974" y="3112475"/>
            <a:ext cx="3796771" cy="14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измерения и проверки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Прибор нужен, чтобы узнать значение, сравнить его или проверить состояние чего-либо. Он показывает длину, время, массу, температуру или другие важные данные без догадок.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4823199" y="1275925"/>
            <a:ext cx="3796771" cy="14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Молоток и отвёртка — это инструменты, потому что ими что-то делают руками. Термометр, весы и часы — приборы, потому что они измеряют и показывают результат.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823199" y="3112475"/>
            <a:ext cx="3796771" cy="14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Каждому своё место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перепутать назначение предмета, работа станет труднее и может быть небезопасной. Поэтому важно помнить: у каждого помощника есть своё дело, и это очень удобно.
</a:t>
            </a:r>
            <a:endParaRPr lang="en-US" sz="1500" dirty="0"/>
          </a:p>
        </p:txBody>
      </p:sp>
      <p:sp>
        <p:nvSpPr>
          <p:cNvPr id="12" name="Text 5"/>
          <p:cNvSpPr txBox="1"/>
          <p:nvPr/>
        </p:nvSpPr>
        <p:spPr>
          <a:xfrm>
            <a:off x="322625" y="386175"/>
            <a:ext cx="84957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Инструмент и прибор: в чём разница
</a:t>
            </a:r>
            <a:endParaRPr lang="en-US" sz="2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6030" y="1022525"/>
            <a:ext cx="3197641" cy="3949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600" dirty="0"/>
          </a:p>
        </p:txBody>
      </p:sp>
      <p:sp>
        <p:nvSpPr>
          <p:cNvPr id="10" name="Text 1"/>
          <p:cNvSpPr txBox="1"/>
          <p:nvPr/>
        </p:nvSpPr>
        <p:spPr>
          <a:xfrm>
            <a:off x="322625" y="386175"/>
            <a:ext cx="84957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помощники
</a:t>
            </a:r>
            <a:endParaRPr lang="en-US" sz="2500" dirty="0"/>
          </a:p>
        </p:txBody>
      </p:sp>
      <p:sp>
        <p:nvSpPr>
          <p:cNvPr id="11" name="Text 2"/>
          <p:cNvSpPr txBox="1"/>
          <p:nvPr/>
        </p:nvSpPr>
        <p:spPr>
          <a:xfrm>
            <a:off x="3593900" y="1366800"/>
            <a:ext cx="2332011" cy="135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5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Линейка на страже порядка
</a:t>
            </a:r>
            <a:pPr algn="l" indent="0" marL="0">
              <a:lnSpc>
                <a:spcPct val="100000"/>
              </a:lnSpc>
              <a:buNone/>
            </a:pPr>
            <a:r>
              <a:rPr lang="en-US" sz="65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9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Линейка помогает проводить ровные линии и измерять длину в сантиметрах. С ней тетрадь выглядит аккуратнее, а задания по математике выполняются без лишних кривых сюрпризов.
</a:t>
            </a:r>
            <a:endParaRPr lang="en-US" sz="1395" dirty="0"/>
          </a:p>
        </p:txBody>
      </p:sp>
      <p:sp>
        <p:nvSpPr>
          <p:cNvPr id="12" name="Text 3"/>
          <p:cNvSpPr txBox="1"/>
          <p:nvPr/>
        </p:nvSpPr>
        <p:spPr>
          <a:xfrm>
            <a:off x="3593900" y="3232925"/>
            <a:ext cx="2332011" cy="135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33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Циркуль и точные круги
</a:t>
            </a:r>
            <a:pPr algn="l" indent="0" marL="0">
              <a:lnSpc>
                <a:spcPct val="100000"/>
              </a:lnSpc>
              <a:buNone/>
            </a:pPr>
            <a:r>
              <a:rPr lang="en-US" sz="669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42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Циркуль нужен, когда надо нарисовать круг или окружность. Он работает почти как маленький художник с ножками и помогает делать чертежи ровными и красивыми.
</a:t>
            </a:r>
            <a:endParaRPr lang="en-US" sz="1433" dirty="0"/>
          </a:p>
        </p:txBody>
      </p:sp>
      <p:sp>
        <p:nvSpPr>
          <p:cNvPr id="13" name="Text 4"/>
          <p:cNvSpPr txBox="1"/>
          <p:nvPr/>
        </p:nvSpPr>
        <p:spPr>
          <a:xfrm>
            <a:off x="6311063" y="1366800"/>
            <a:ext cx="2332011" cy="135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77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Ножницы и клей
</a:t>
            </a:r>
            <a:pPr algn="l" indent="0" marL="0">
              <a:lnSpc>
                <a:spcPct val="100000"/>
              </a:lnSpc>
              <a:buNone/>
            </a:pPr>
            <a:r>
              <a:rPr lang="en-US" sz="689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8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Ножницы аккуратно разрезают бумагу, а клей соединяет детали в поделке. Вместе они помогают на уроках труда, когда из простых листов получается что-то интересное.
</a:t>
            </a:r>
            <a:endParaRPr lang="en-US" sz="1477" dirty="0"/>
          </a:p>
        </p:txBody>
      </p:sp>
      <p:sp>
        <p:nvSpPr>
          <p:cNvPr id="14" name="Text 5"/>
          <p:cNvSpPr txBox="1"/>
          <p:nvPr/>
        </p:nvSpPr>
        <p:spPr>
          <a:xfrm>
            <a:off x="6311063" y="3232925"/>
            <a:ext cx="2332011" cy="135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5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Пенал хранит порядок
</a:t>
            </a:r>
            <a:pPr algn="l" indent="0" marL="0">
              <a:lnSpc>
                <a:spcPct val="100000"/>
              </a:lnSpc>
              <a:buNone/>
            </a:pPr>
            <a:r>
              <a:rPr lang="en-US" sz="684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7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пенале живут карандаши, ластик, линейка и другие школьные мелочи. Если всё лежит на своём месте, нужный предмет находится быстро, а урок идёт спокойнее.
</a:t>
            </a:r>
            <a:endParaRPr lang="en-US" sz="1465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6030" y="1022525"/>
            <a:ext cx="3197641" cy="3949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600" dirty="0"/>
          </a:p>
        </p:txBody>
      </p:sp>
      <p:sp>
        <p:nvSpPr>
          <p:cNvPr id="10" name="Text 1"/>
          <p:cNvSpPr txBox="1"/>
          <p:nvPr/>
        </p:nvSpPr>
        <p:spPr>
          <a:xfrm>
            <a:off x="3574937" y="1275925"/>
            <a:ext cx="2392527" cy="14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еды и нарезки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Ложка и половник помогают разложить еду и налить суп, а нож аккуратно режет продукты. На кухне эти предметы нужны почти каждый день и очень любят порядок.
</a:t>
            </a:r>
            <a:endParaRPr lang="en-US" sz="1500" dirty="0"/>
          </a:p>
        </p:txBody>
      </p:sp>
      <p:sp>
        <p:nvSpPr>
          <p:cNvPr id="11" name="Text 2"/>
          <p:cNvSpPr txBox="1"/>
          <p:nvPr/>
        </p:nvSpPr>
        <p:spPr>
          <a:xfrm>
            <a:off x="3574937" y="3112475"/>
            <a:ext cx="2392527" cy="14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смешивания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Венчик нужен, чтобы размешивать тесто, соус или крем. Он быстро соединяет продукты, и смесь становится ровной, без комочков, как будто старается изо всех сил.
</a:t>
            </a:r>
            <a:endParaRPr lang="en-US" sz="1500" dirty="0"/>
          </a:p>
        </p:txBody>
      </p:sp>
      <p:sp>
        <p:nvSpPr>
          <p:cNvPr id="12" name="Text 3"/>
          <p:cNvSpPr txBox="1"/>
          <p:nvPr/>
        </p:nvSpPr>
        <p:spPr>
          <a:xfrm>
            <a:off x="6302867" y="1275925"/>
            <a:ext cx="2392527" cy="14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точных мерок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Мерный стакан и весы помогают отмерить нужное количество продуктов. Когда всё измерено правильно, блюдо получается не слишком жидким, не слишком густым и очень аккуратным.
</a:t>
            </a:r>
            <a:endParaRPr lang="en-US" sz="1500" dirty="0"/>
          </a:p>
        </p:txBody>
      </p:sp>
      <p:sp>
        <p:nvSpPr>
          <p:cNvPr id="13" name="Text 4"/>
          <p:cNvSpPr txBox="1"/>
          <p:nvPr/>
        </p:nvSpPr>
        <p:spPr>
          <a:xfrm>
            <a:off x="6302867" y="3112475"/>
            <a:ext cx="2392527" cy="14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Вкусный результат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Кухонные помощники делают готовку удобной и понятной. С ними легче соблюдать рецепт, а еда выходит красивой, вкусной и почти как из волшебной книги рецептов.
</a:t>
            </a:r>
            <a:endParaRPr lang="en-US" sz="1500" dirty="0"/>
          </a:p>
        </p:txBody>
      </p:sp>
      <p:sp>
        <p:nvSpPr>
          <p:cNvPr id="14" name="Text 5"/>
          <p:cNvSpPr txBox="1"/>
          <p:nvPr/>
        </p:nvSpPr>
        <p:spPr>
          <a:xfrm>
            <a:off x="470700" y="386179"/>
            <a:ext cx="8202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Кухонные приборы и инструменты
</a:t>
            </a:r>
            <a:endParaRPr lang="en-US" sz="2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59500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Строительные инструменты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515251" y="1180275"/>
            <a:ext cx="1840286" cy="346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измеряют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Рулетка помогает узнать длину доски, стены или скамейки. Без точного измерения строить трудно: одна лишняя ошибка — и полка уже смотрит на мир криво.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2679714" y="1180275"/>
            <a:ext cx="1840286" cy="346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Проверяют ровность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Уровень показывает, ровно ли стоит поверхность. Он нужен, чтобы полки, стены и детали не наклонялись, а держались аккуратно и надёжно, как послушные ученики.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844177" y="1180275"/>
            <a:ext cx="1840286" cy="346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Сверлят и соединяют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Дрель делает отверстия, а молоток помогает соединять детали и закреплять их. Эти инструменты часто работают вместе, чтобы всё держалось крепко и не рассыпалось.
</a:t>
            </a:r>
            <a:endParaRPr lang="en-US" sz="1500" dirty="0"/>
          </a:p>
        </p:txBody>
      </p:sp>
      <p:sp>
        <p:nvSpPr>
          <p:cNvPr id="12" name="Text 5"/>
          <p:cNvSpPr txBox="1"/>
          <p:nvPr/>
        </p:nvSpPr>
        <p:spPr>
          <a:xfrm>
            <a:off x="7008640" y="1180275"/>
            <a:ext cx="1840286" cy="346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Пилят и строят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Пила помогает распиливать материалы на нужные части. С её помощью строят дома, заборы, скамейки и полки, а ещё делают полезные вещи для двора и площадки.
</a:t>
            </a:r>
            <a:endParaRPr lang="en-US" sz="1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6030" y="1022525"/>
            <a:ext cx="3197641" cy="3949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600" dirty="0"/>
          </a:p>
        </p:txBody>
      </p:sp>
      <p:sp>
        <p:nvSpPr>
          <p:cNvPr id="10" name="Text 1"/>
          <p:cNvSpPr txBox="1"/>
          <p:nvPr/>
        </p:nvSpPr>
        <p:spPr>
          <a:xfrm>
            <a:off x="322625" y="386175"/>
            <a:ext cx="84957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Медицинские приборы
</a:t>
            </a:r>
            <a:endParaRPr lang="en-US" sz="2500" dirty="0"/>
          </a:p>
        </p:txBody>
      </p:sp>
      <p:sp>
        <p:nvSpPr>
          <p:cNvPr id="11" name="Text 2"/>
          <p:cNvSpPr txBox="1"/>
          <p:nvPr/>
        </p:nvSpPr>
        <p:spPr>
          <a:xfrm>
            <a:off x="3593900" y="1366800"/>
            <a:ext cx="2332011" cy="135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5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 под контролем
</a:t>
            </a:r>
            <a:pPr algn="l" indent="0" marL="0">
              <a:lnSpc>
                <a:spcPct val="100000"/>
              </a:lnSpc>
              <a:buNone/>
            </a:pPr>
            <a:r>
              <a:rPr lang="en-US" sz="65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9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Термометр показывает, есть ли у человека температура. Это помогает врачу и взрослым вовремя заметить, что организму нужна помощь, а не просто тёплый чай.
</a:t>
            </a:r>
            <a:endParaRPr lang="en-US" sz="1395" dirty="0"/>
          </a:p>
        </p:txBody>
      </p:sp>
      <p:sp>
        <p:nvSpPr>
          <p:cNvPr id="12" name="Text 3"/>
          <p:cNvSpPr txBox="1"/>
          <p:nvPr/>
        </p:nvSpPr>
        <p:spPr>
          <a:xfrm>
            <a:off x="3593900" y="3232925"/>
            <a:ext cx="2332011" cy="135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Слушаем организм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Стетоскоп помогает слушать сердце и лёгкие. Врач с его помощью проверяет, как работает тело, и получает важные подсказки о здоровье человека.
</a:t>
            </a:r>
            <a:endParaRPr lang="en-US" sz="1500" dirty="0"/>
          </a:p>
        </p:txBody>
      </p:sp>
      <p:sp>
        <p:nvSpPr>
          <p:cNvPr id="13" name="Text 4"/>
          <p:cNvSpPr txBox="1"/>
          <p:nvPr/>
        </p:nvSpPr>
        <p:spPr>
          <a:xfrm>
            <a:off x="6311063" y="1366800"/>
            <a:ext cx="2332011" cy="135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52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Измеряем давление
</a:t>
            </a:r>
            <a:pPr algn="l" indent="0" marL="0">
              <a:lnSpc>
                <a:spcPct val="100000"/>
              </a:lnSpc>
              <a:buNone/>
            </a:pPr>
            <a:r>
              <a:rPr lang="en-US" sz="677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58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Тонометр показывает давление крови. Этот прибор особенно полезен, когда нужно следить за самочувствием и вовремя замечать, что что-то пошло не так.
</a:t>
            </a:r>
            <a:endParaRPr lang="en-US" sz="1452" dirty="0"/>
          </a:p>
        </p:txBody>
      </p:sp>
      <p:sp>
        <p:nvSpPr>
          <p:cNvPr id="14" name="Text 5"/>
          <p:cNvSpPr txBox="1"/>
          <p:nvPr/>
        </p:nvSpPr>
        <p:spPr>
          <a:xfrm>
            <a:off x="6311063" y="3232925"/>
            <a:ext cx="2332011" cy="135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и чистота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медицине каждый прибор должен работать точно и быть чистым. Это важно, потому что здоровье любит аккуратность, а ошибки здесь совсем ни к чему.
</a:t>
            </a:r>
            <a:endParaRPr lang="en-US" sz="1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6962" y="1503496"/>
            <a:ext cx="310200" cy="310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16887" y="1503496"/>
            <a:ext cx="310200" cy="310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676924" y="1503496"/>
            <a:ext cx="310200" cy="3102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212268" y="1499146"/>
            <a:ext cx="199313" cy="3189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7896774" y="1503496"/>
            <a:ext cx="310200" cy="310200"/>
          </a:xfrm>
          <a:prstGeom prst="rect">
            <a:avLst/>
          </a:prstGeom>
        </p:spPr>
      </p:pic>
      <p:pic>
        <p:nvPicPr>
          <p:cNvPr id="17" name="Image 15" descr="preencoded.png">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8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измеряют приборы
</a:t>
            </a:r>
            <a:endParaRPr lang="en-US" sz="2500" dirty="0"/>
          </a:p>
        </p:txBody>
      </p:sp>
      <p:sp>
        <p:nvSpPr>
          <p:cNvPr id="19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600" dirty="0"/>
          </a:p>
        </p:txBody>
      </p:sp>
      <p:sp>
        <p:nvSpPr>
          <p:cNvPr id="20" name="Text 2"/>
          <p:cNvSpPr txBox="1"/>
          <p:nvPr/>
        </p:nvSpPr>
        <p:spPr>
          <a:xfrm>
            <a:off x="405988" y="2266575"/>
            <a:ext cx="13722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Часы помогают узнавать время и не опаздывать. С ними день становится понятнее: уроки, обед, прогулка и сон идут по своему расписанию, а делам легче не перепутаться.
</a:t>
            </a:r>
            <a:endParaRPr lang="en-US" sz="1200" dirty="0"/>
          </a:p>
        </p:txBody>
      </p:sp>
      <p:sp>
        <p:nvSpPr>
          <p:cNvPr id="21" name="Text 3"/>
          <p:cNvSpPr txBox="1"/>
          <p:nvPr/>
        </p:nvSpPr>
        <p:spPr>
          <a:xfrm>
            <a:off x="3885912" y="2266575"/>
            <a:ext cx="13722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Весы показывают массу продуктов, вещей и иногда багажа. С их помощью можно узнать, сколько яблок, муки или подарков уместится в сумке без лишней тяжести.
</a:t>
            </a:r>
            <a:endParaRPr lang="en-US" sz="1200" dirty="0"/>
          </a:p>
        </p:txBody>
      </p:sp>
      <p:sp>
        <p:nvSpPr>
          <p:cNvPr id="22" name="Text 4"/>
          <p:cNvSpPr txBox="1"/>
          <p:nvPr/>
        </p:nvSpPr>
        <p:spPr>
          <a:xfrm>
            <a:off x="2145950" y="2266575"/>
            <a:ext cx="13722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Линейка и рулетка измеряют длину предметов. Они нужны, когда важно понять, насколько длинная тетрадь, доска, верёвка или расстояние до нужной точки.
</a:t>
            </a:r>
            <a:endParaRPr lang="en-US" sz="1200" dirty="0"/>
          </a:p>
        </p:txBody>
      </p:sp>
      <p:sp>
        <p:nvSpPr>
          <p:cNvPr id="23" name="Text 5"/>
          <p:cNvSpPr txBox="1"/>
          <p:nvPr/>
        </p:nvSpPr>
        <p:spPr>
          <a:xfrm>
            <a:off x="5625850" y="2266575"/>
            <a:ext cx="13722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Термометр сообщает температуру воздуха или тела. Это особенно полезно дома, в школе и у врача, когда нужно понять, тепло ли вокруг или пора искать шарф.
</a:t>
            </a:r>
            <a:endParaRPr lang="en-US" sz="1200" dirty="0"/>
          </a:p>
        </p:txBody>
      </p:sp>
      <p:sp>
        <p:nvSpPr>
          <p:cNvPr id="24" name="Text 6"/>
          <p:cNvSpPr txBox="1"/>
          <p:nvPr/>
        </p:nvSpPr>
        <p:spPr>
          <a:xfrm>
            <a:off x="7365800" y="2266575"/>
            <a:ext cx="13722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Давление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приборы измеряют давление и помогают следить за состоянием человека. Такие данные важны в медицине, где точность нужна не меньше, чем чистые руки.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050" y="1105262"/>
            <a:ext cx="4208700" cy="184952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08275" y="1105262"/>
            <a:ext cx="4208700" cy="184952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600" dirty="0"/>
          </a:p>
        </p:txBody>
      </p:sp>
      <p:sp>
        <p:nvSpPr>
          <p:cNvPr id="10" name="Text 1"/>
          <p:cNvSpPr txBox="1"/>
          <p:nvPr/>
        </p:nvSpPr>
        <p:spPr>
          <a:xfrm>
            <a:off x="467850" y="3051375"/>
            <a:ext cx="3942900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нужна сила рук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Ножницы, молоток и отвёртка не требуют розетки и всегда готовы к делу. Их удобно взять в руки, быстро использовать и сразу убрать на место. Они помогают там, где важны точность, ловкость и спокойные движения.
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4741237" y="3051375"/>
            <a:ext cx="3942900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нужна энергия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Электрические помощники работают быстрее и берут на себя больше усилий человека. Дрель, миксер, фен и пылесос экономят время, но с ними нужно обращаться особенно осторожно и только вместе со взрослыми.
</a:t>
            </a:r>
            <a:endParaRPr lang="en-US" sz="1600" dirty="0"/>
          </a:p>
        </p:txBody>
      </p:sp>
      <p:sp>
        <p:nvSpPr>
          <p:cNvPr id="12" name="Text 3"/>
          <p:cNvSpPr txBox="1"/>
          <p:nvPr/>
        </p:nvSpPr>
        <p:spPr>
          <a:xfrm>
            <a:off x="436575" y="386175"/>
            <a:ext cx="82794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Ручные и электрические помощники
</a:t>
            </a:r>
            <a:endParaRPr lang="en-US" sz="2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70700" y="386179"/>
            <a:ext cx="8202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выбрать нужный предмет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600" dirty="0"/>
          </a:p>
        </p:txBody>
      </p:sp>
      <p:sp>
        <p:nvSpPr>
          <p:cNvPr id="10" name="Text 2"/>
          <p:cNvSpPr txBox="1"/>
          <p:nvPr/>
        </p:nvSpPr>
        <p:spPr>
          <a:xfrm>
            <a:off x="624425" y="1180319"/>
            <a:ext cx="8202574" cy="5992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74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Определи задачу
</a:t>
            </a:r>
            <a:pPr algn="l" indent="0" marL="0">
              <a:lnSpc>
                <a:spcPct val="100000"/>
              </a:lnSpc>
              <a:buNone/>
            </a:pPr>
            <a:r>
              <a:rPr lang="en-US" sz="688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77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нужно понять, что именно предстоит делать: резать, измерять, скреплять, закручивать или строить. Когда задача ясна, выбрать помощника намного проще.
</a:t>
            </a:r>
            <a:endParaRPr lang="en-US" sz="1474" dirty="0"/>
          </a:p>
        </p:txBody>
      </p:sp>
      <p:sp>
        <p:nvSpPr>
          <p:cNvPr id="11" name="Text 3"/>
          <p:cNvSpPr txBox="1"/>
          <p:nvPr/>
        </p:nvSpPr>
        <p:spPr>
          <a:xfrm>
            <a:off x="624425" y="1899154"/>
            <a:ext cx="8202574" cy="5992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74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 варианты
</a:t>
            </a:r>
            <a:pPr algn="l" indent="0" marL="0">
              <a:lnSpc>
                <a:spcPct val="100000"/>
              </a:lnSpc>
              <a:buNone/>
            </a:pPr>
            <a:r>
              <a:rPr lang="en-US" sz="688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77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бумаги подходят ножницы, для длины — линейка или рулетка, для ремонта — отвёртка или молоток. У каждого предмета своё дело, и это нужно помнить.
</a:t>
            </a:r>
            <a:endParaRPr lang="en-US" sz="1474" dirty="0"/>
          </a:p>
        </p:txBody>
      </p:sp>
      <p:sp>
        <p:nvSpPr>
          <p:cNvPr id="12" name="Text 4"/>
          <p:cNvSpPr txBox="1"/>
          <p:nvPr/>
        </p:nvSpPr>
        <p:spPr>
          <a:xfrm>
            <a:off x="624425" y="2617989"/>
            <a:ext cx="8202574" cy="5992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74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Подумай о безопасности
</a:t>
            </a:r>
            <a:pPr algn="l" indent="0" marL="0">
              <a:lnSpc>
                <a:spcPct val="100000"/>
              </a:lnSpc>
              <a:buNone/>
            </a:pPr>
            <a:r>
              <a:rPr lang="en-US" sz="688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77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Неподходящий предмет может не только помешать, но и поранить. Острые, тяжёлые и электрические вещи требуют внимания, а иногда и помощи взрослых.
</a:t>
            </a:r>
            <a:endParaRPr lang="en-US" sz="1474" dirty="0"/>
          </a:p>
        </p:txBody>
      </p:sp>
      <p:sp>
        <p:nvSpPr>
          <p:cNvPr id="13" name="Text 5"/>
          <p:cNvSpPr txBox="1"/>
          <p:nvPr/>
        </p:nvSpPr>
        <p:spPr>
          <a:xfrm>
            <a:off x="624425" y="3336824"/>
            <a:ext cx="8202574" cy="5992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74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 удобство
</a:t>
            </a:r>
            <a:pPr algn="l" indent="0" marL="0">
              <a:lnSpc>
                <a:spcPct val="100000"/>
              </a:lnSpc>
              <a:buNone/>
            </a:pPr>
            <a:r>
              <a:rPr lang="en-US" sz="688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77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Хороший предмет удобно держать в руке, и он не выскальзывает во время работы. Если инструмент подходит по размеру и форме, дело идёт спокойнее.
</a:t>
            </a:r>
            <a:endParaRPr lang="en-US" sz="1474" dirty="0"/>
          </a:p>
        </p:txBody>
      </p:sp>
      <p:sp>
        <p:nvSpPr>
          <p:cNvPr id="14" name="Text 6"/>
          <p:cNvSpPr txBox="1"/>
          <p:nvPr/>
        </p:nvSpPr>
        <p:spPr>
          <a:xfrm>
            <a:off x="624425" y="4055658"/>
            <a:ext cx="8202574" cy="5992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74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Сделай работу аккуратно
</a:t>
            </a:r>
            <a:pPr algn="l" indent="0" marL="0">
              <a:lnSpc>
                <a:spcPct val="100000"/>
              </a:lnSpc>
              <a:buNone/>
            </a:pPr>
            <a:r>
              <a:rPr lang="en-US" sz="688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77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Правильно выбранный помощник помогает выполнить задание чисто и без лишних хлопот. Тогда всё получается ровно, красиво и почти без переделок, что очень приятно.
</a:t>
            </a:r>
            <a:endParaRPr lang="en-US" sz="1474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1539" y="1469625"/>
            <a:ext cx="8100923" cy="3255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19450" y="386175"/>
            <a:ext cx="81051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работать с инструментом безопасно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19450" y="949500"/>
            <a:ext cx="81051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действий: сначала узнаём назначение предмета, затем проверяем его состояние, правильно берём в руки, работаем спокойно и убираем на место.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3911" y="1802971"/>
            <a:ext cx="310200" cy="310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27610" y="2222047"/>
            <a:ext cx="310200" cy="2481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96534" y="2398447"/>
            <a:ext cx="310200" cy="24816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217660" y="2208260"/>
            <a:ext cx="310200" cy="275733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014411" y="1802971"/>
            <a:ext cx="310200" cy="3102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576575" y="190490"/>
            <a:ext cx="8031600" cy="5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безопасности
</a:t>
            </a:r>
            <a:endParaRPr lang="en-US" sz="2500" dirty="0"/>
          </a:p>
        </p:txBody>
      </p:sp>
      <p:sp>
        <p:nvSpPr>
          <p:cNvPr id="14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600" dirty="0"/>
          </a:p>
        </p:txBody>
      </p:sp>
      <p:sp>
        <p:nvSpPr>
          <p:cNvPr id="15" name="Text 2"/>
          <p:cNvSpPr txBox="1"/>
          <p:nvPr/>
        </p:nvSpPr>
        <p:spPr>
          <a:xfrm>
            <a:off x="111345" y="2434150"/>
            <a:ext cx="17004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Передавать правильно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Ножницы передают кольцами вперёд, а остриём вниз. Так человек сразу берёт их безопасно и не рискует поранить себя или товарища рядом.
</a:t>
            </a:r>
            <a:endParaRPr lang="en-US" sz="1200" dirty="0"/>
          </a:p>
        </p:txBody>
      </p:sp>
      <p:sp>
        <p:nvSpPr>
          <p:cNvPr id="16" name="Text 3"/>
          <p:cNvSpPr txBox="1"/>
          <p:nvPr/>
        </p:nvSpPr>
        <p:spPr>
          <a:xfrm>
            <a:off x="1926763" y="2822200"/>
            <a:ext cx="1700400" cy="20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Спрашивать разрешение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Острые предметы берут только с разрешения взрослых. Если вещь незнакомая или опасная, лучше сначала спросить, как ею пользоваться, чем потом лечить царапину.
</a:t>
            </a:r>
            <a:endParaRPr lang="en-US" sz="1200" dirty="0"/>
          </a:p>
        </p:txBody>
      </p:sp>
      <p:sp>
        <p:nvSpPr>
          <p:cNvPr id="17" name="Text 4"/>
          <p:cNvSpPr txBox="1"/>
          <p:nvPr/>
        </p:nvSpPr>
        <p:spPr>
          <a:xfrm>
            <a:off x="3721800" y="2998600"/>
            <a:ext cx="1700400" cy="20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Сухие руки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Электрические приборы нельзя трогать мокрыми руками. Вода и электричество не дружат, поэтому перед работой нужно вытереть руки насухо и действовать аккуратно.
</a:t>
            </a:r>
            <a:endParaRPr lang="en-US" sz="1200" dirty="0"/>
          </a:p>
        </p:txBody>
      </p:sp>
      <p:sp>
        <p:nvSpPr>
          <p:cNvPr id="18" name="Text 5"/>
          <p:cNvSpPr txBox="1"/>
          <p:nvPr/>
        </p:nvSpPr>
        <p:spPr>
          <a:xfrm>
            <a:off x="5516813" y="2822200"/>
            <a:ext cx="1700400" cy="20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тянуть за провод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Провод у прибора не для игры и не для рывков. Если тянуть за него, можно повредить вещь, испортить розетку или устроить неприятную ситуацию.
</a:t>
            </a:r>
            <a:endParaRPr lang="en-US" sz="1200" dirty="0"/>
          </a:p>
        </p:txBody>
      </p:sp>
      <p:sp>
        <p:nvSpPr>
          <p:cNvPr id="19" name="Text 6"/>
          <p:cNvSpPr txBox="1"/>
          <p:nvPr/>
        </p:nvSpPr>
        <p:spPr>
          <a:xfrm>
            <a:off x="7311845" y="2434150"/>
            <a:ext cx="17004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Спокойствие важнее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Молоток, нож, игла и другие опасные вещи требуют внимания и терпения. Когда человек не спешит, он работает ровнее, а безопасность остаётся на первом месте.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5022" y="1104832"/>
            <a:ext cx="2782372" cy="185038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79799" y="1104832"/>
            <a:ext cx="2782372" cy="185038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34487" y="1104832"/>
            <a:ext cx="2782372" cy="185038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332839" y="3051375"/>
            <a:ext cx="277463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врача — точность и чистота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кабинете врача лежат термометр, тонометр и стетоскоп. С их помощью можно узнать, как чувствует себя человек, и вовремя заметить, что ему нужна помощь. Здесь особенно важны аккуратность, спокойствие и чистота.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3179799" y="3051375"/>
            <a:ext cx="277463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кухне всё под рукой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повара рядом нож, ложка, половник, венчик и мерный стакан. Эти помощники помогают резать, мешать, наливать и точно отмерять продукты. Благодаря им блюдо получается не только вкусным, но и красивым.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6034487" y="3051375"/>
            <a:ext cx="277463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Мастер узнаётся по инструментам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мастера в сумке могут быть отвёртка, ключ, молоток и рулетка. По этим предметам легко понять, что он чинит, собирает или измеряет. Каждый инструмент у него нужен для своего дела, без лишних движений.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325050" y="386175"/>
            <a:ext cx="84918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Инструменты в разных профессиях
</a:t>
            </a:r>
            <a:endParaRPr lang="en-US" sz="2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6962" y="1520729"/>
            <a:ext cx="310200" cy="2757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16887" y="1503496"/>
            <a:ext cx="310200" cy="310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676924" y="1503496"/>
            <a:ext cx="310200" cy="3102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156824" y="1503496"/>
            <a:ext cx="310200" cy="3102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7896774" y="1503496"/>
            <a:ext cx="310200" cy="310200"/>
          </a:xfrm>
          <a:prstGeom prst="rect">
            <a:avLst/>
          </a:prstGeom>
        </p:spPr>
      </p:pic>
      <p:pic>
        <p:nvPicPr>
          <p:cNvPr id="17" name="Image 15" descr="preencoded.png">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8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Инструменты дома
</a:t>
            </a:r>
            <a:endParaRPr lang="en-US" sz="2500" dirty="0"/>
          </a:p>
        </p:txBody>
      </p:sp>
      <p:sp>
        <p:nvSpPr>
          <p:cNvPr id="19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600" dirty="0"/>
          </a:p>
        </p:txBody>
      </p:sp>
      <p:sp>
        <p:nvSpPr>
          <p:cNvPr id="20" name="Text 2"/>
          <p:cNvSpPr txBox="1"/>
          <p:nvPr/>
        </p:nvSpPr>
        <p:spPr>
          <a:xfrm>
            <a:off x="405988" y="2266575"/>
            <a:ext cx="13722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Починить мелочь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Молоток дома выручает, когда нужно аккуратно забить гвоздь или подправить что-то прочное. Пользоваться им можно только внимательно, чтобы не ударить пальцы и не повредить мебель.
</a:t>
            </a:r>
            <a:endParaRPr lang="en-US" sz="1200" dirty="0"/>
          </a:p>
        </p:txBody>
      </p:sp>
      <p:sp>
        <p:nvSpPr>
          <p:cNvPr id="21" name="Text 3"/>
          <p:cNvSpPr txBox="1"/>
          <p:nvPr/>
        </p:nvSpPr>
        <p:spPr>
          <a:xfrm>
            <a:off x="3885912" y="2266575"/>
            <a:ext cx="13722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Разрезать аккуратно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Нож в доме используют для нарезки еды, а не для игр. Его держат осторожно и всегда убирают подальше после работы, чтобы никто не поранился.
</a:t>
            </a:r>
            <a:endParaRPr lang="en-US" sz="1200" dirty="0"/>
          </a:p>
        </p:txBody>
      </p:sp>
      <p:sp>
        <p:nvSpPr>
          <p:cNvPr id="22" name="Text 4"/>
          <p:cNvSpPr txBox="1"/>
          <p:nvPr/>
        </p:nvSpPr>
        <p:spPr>
          <a:xfrm>
            <a:off x="2145950" y="2266575"/>
            <a:ext cx="13722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Закрутить и собрать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Отвёртка помогает собирать игрушки, мебель и разные мелкие предметы. Она нужна там, где есть винтики и шурупы, а держать её лучше крепко и ровно.
</a:t>
            </a:r>
            <a:endParaRPr lang="en-US" sz="1200" dirty="0"/>
          </a:p>
        </p:txBody>
      </p:sp>
      <p:sp>
        <p:nvSpPr>
          <p:cNvPr id="23" name="Text 5"/>
          <p:cNvSpPr txBox="1"/>
          <p:nvPr/>
        </p:nvSpPr>
        <p:spPr>
          <a:xfrm>
            <a:off x="5625850" y="2266575"/>
            <a:ext cx="13722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Найти в темноте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Фонарик помогает увидеть дорогу в темной комнате или найти упавшую вещь. Он особенно полезен, когда света мало, а искать нужно быстро и спокойно.
</a:t>
            </a:r>
            <a:endParaRPr lang="en-US" sz="1200" dirty="0"/>
          </a:p>
        </p:txBody>
      </p:sp>
      <p:sp>
        <p:nvSpPr>
          <p:cNvPr id="24" name="Text 6"/>
          <p:cNvSpPr txBox="1"/>
          <p:nvPr/>
        </p:nvSpPr>
        <p:spPr>
          <a:xfrm>
            <a:off x="7365800" y="2266575"/>
            <a:ext cx="13722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Следить за временем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Часы напоминают, когда пора вставать, идти в школу или заканчивать дело. С ними домашние задания и сборы проходят быстрее, потому что время становится понятнее.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050" y="1105262"/>
            <a:ext cx="4208700" cy="184952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08275" y="1105262"/>
            <a:ext cx="4208700" cy="184952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600" dirty="0"/>
          </a:p>
        </p:txBody>
      </p:sp>
      <p:sp>
        <p:nvSpPr>
          <p:cNvPr id="10" name="Text 1"/>
          <p:cNvSpPr txBox="1"/>
          <p:nvPr/>
        </p:nvSpPr>
        <p:spPr>
          <a:xfrm>
            <a:off x="467850" y="3051375"/>
            <a:ext cx="3942900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помощники человека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Давным-давно люди пользовались тем, что находили вокруг: камнем, палкой, костью и деревом. Эти простые орудия помогали добывать пищу, строить укрытие и защищаться. Они были грубые, но для своего времени очень полезные.
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4741237" y="3051375"/>
            <a:ext cx="3942900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удобные приборы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у человека есть точные и удобные помощники: часы, термометр, весы, дрель и многие другие приборы. Они работают быстрее, помогают экономить силы и делают задания понятнее. Но их главная задача осталась прежней — помогать в деле.
</a:t>
            </a:r>
            <a:endParaRPr lang="en-US" sz="1600" dirty="0"/>
          </a:p>
        </p:txBody>
      </p:sp>
      <p:sp>
        <p:nvSpPr>
          <p:cNvPr id="12" name="Text 3"/>
          <p:cNvSpPr txBox="1"/>
          <p:nvPr/>
        </p:nvSpPr>
        <p:spPr>
          <a:xfrm>
            <a:off x="436575" y="386175"/>
            <a:ext cx="82794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Инструменты прошлого и настоящего
</a:t>
            </a:r>
            <a:endParaRPr lang="en-US" sz="25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57805" y="1022525"/>
            <a:ext cx="3197641" cy="3949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59500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Каким должен быть хороший инструмент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600" dirty="0"/>
          </a:p>
        </p:txBody>
      </p:sp>
      <p:sp>
        <p:nvSpPr>
          <p:cNvPr id="10" name="Text 2"/>
          <p:cNvSpPr txBox="1"/>
          <p:nvPr/>
        </p:nvSpPr>
        <p:spPr>
          <a:xfrm>
            <a:off x="516869" y="1180275"/>
            <a:ext cx="2371496" cy="16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Удобно лежит в руке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Хороший инструмент не скользит и не давит на ладонь. С ним легче работать спокойно, потому что рука меньше устаёт, а движения получаются точнее и аккуратнее.
</a:t>
            </a:r>
            <a:endParaRPr lang="en-US" sz="1500" dirty="0"/>
          </a:p>
        </p:txBody>
      </p:sp>
      <p:sp>
        <p:nvSpPr>
          <p:cNvPr id="11" name="Text 3"/>
          <p:cNvSpPr txBox="1"/>
          <p:nvPr/>
        </p:nvSpPr>
        <p:spPr>
          <a:xfrm>
            <a:off x="516869" y="3148926"/>
            <a:ext cx="2371496" cy="16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Прочный и крепкий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Инструмент должен быть сделан надёжно, чтобы не ломаться в самый нужный момент. Если вещь крепкая, ею можно пользоваться долго и без лишних переживаний.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3265331" y="1180275"/>
            <a:ext cx="2371496" cy="16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Безопасные края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хорошего предмета нет острых заусенцев и колющих деталей там, где они не нужны. Это помогает избежать царапин и делает работу более спокойной.
</a:t>
            </a:r>
            <a:endParaRPr lang="en-US" sz="1500" dirty="0"/>
          </a:p>
        </p:txBody>
      </p:sp>
      <p:sp>
        <p:nvSpPr>
          <p:cNvPr id="13" name="Text 5"/>
          <p:cNvSpPr txBox="1"/>
          <p:nvPr/>
        </p:nvSpPr>
        <p:spPr>
          <a:xfrm>
            <a:off x="3265331" y="3148926"/>
            <a:ext cx="2371496" cy="16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Точный результат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это прибор, он должен показывать правильные данные. Точные измерения помогают в школе, дома и у врача, а значит, человек может доверять результату.
</a:t>
            </a:r>
            <a:endParaRPr lang="en-US" sz="15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6030" y="1022525"/>
            <a:ext cx="3197641" cy="3949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600" dirty="0"/>
          </a:p>
        </p:txBody>
      </p:sp>
      <p:sp>
        <p:nvSpPr>
          <p:cNvPr id="10" name="Text 1"/>
          <p:cNvSpPr txBox="1"/>
          <p:nvPr/>
        </p:nvSpPr>
        <p:spPr>
          <a:xfrm>
            <a:off x="3574937" y="1275925"/>
            <a:ext cx="2392527" cy="14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Копать землю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Лопата помогает разрыхлять почву и делать ямки для посадки. С ней садовник готовит землю к работе, а растения потом легче укореняются и растут крепче.
</a:t>
            </a:r>
            <a:endParaRPr lang="en-US" sz="1500" dirty="0"/>
          </a:p>
        </p:txBody>
      </p:sp>
      <p:sp>
        <p:nvSpPr>
          <p:cNvPr id="11" name="Text 2"/>
          <p:cNvSpPr txBox="1"/>
          <p:nvPr/>
        </p:nvSpPr>
        <p:spPr>
          <a:xfrm>
            <a:off x="3574937" y="3112475"/>
            <a:ext cx="2392527" cy="14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Собирать листья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Грабли пригодятся, когда на дорожке или газоне лежат листья и сухая трава. Они быстро наводят порядок и помогают не спотыкаться о мелкий мусор.
</a:t>
            </a:r>
            <a:endParaRPr lang="en-US" sz="1500" dirty="0"/>
          </a:p>
        </p:txBody>
      </p:sp>
      <p:sp>
        <p:nvSpPr>
          <p:cNvPr id="12" name="Text 3"/>
          <p:cNvSpPr txBox="1"/>
          <p:nvPr/>
        </p:nvSpPr>
        <p:spPr>
          <a:xfrm>
            <a:off x="6302867" y="1275925"/>
            <a:ext cx="2392527" cy="14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Обрезать ветки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Секатор нужен для аккуратной обрезки тонких веток и сухих побегов. Он помогает деревьям и кустам выглядеть ухоженно и расти здоровее.
</a:t>
            </a:r>
            <a:endParaRPr lang="en-US" sz="1500" dirty="0"/>
          </a:p>
        </p:txBody>
      </p:sp>
      <p:sp>
        <p:nvSpPr>
          <p:cNvPr id="13" name="Text 4"/>
          <p:cNvSpPr txBox="1"/>
          <p:nvPr/>
        </p:nvSpPr>
        <p:spPr>
          <a:xfrm>
            <a:off x="6302867" y="3112475"/>
            <a:ext cx="2392527" cy="14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Поливать растения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Лейка доставляет воду прямо к цветам и грядкам. Полив с её помощью получается бережным, а растения получают ровно столько влаги, сколько им нужно.
</a:t>
            </a:r>
            <a:endParaRPr lang="en-US" sz="1500" dirty="0"/>
          </a:p>
        </p:txBody>
      </p:sp>
      <p:sp>
        <p:nvSpPr>
          <p:cNvPr id="14" name="Text 5"/>
          <p:cNvSpPr txBox="1"/>
          <p:nvPr/>
        </p:nvSpPr>
        <p:spPr>
          <a:xfrm>
            <a:off x="470700" y="386179"/>
            <a:ext cx="8202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Инструменты в саду и на улице
</a:t>
            </a:r>
            <a:endParaRPr lang="en-US" sz="25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6030" y="1022525"/>
            <a:ext cx="3197641" cy="3949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70700" y="386179"/>
            <a:ext cx="8202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хранить приборы и инструменты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600" dirty="0"/>
          </a:p>
        </p:txBody>
      </p:sp>
      <p:sp>
        <p:nvSpPr>
          <p:cNvPr id="10" name="Text 2"/>
          <p:cNvSpPr txBox="1"/>
          <p:nvPr/>
        </p:nvSpPr>
        <p:spPr>
          <a:xfrm>
            <a:off x="3681644" y="1180275"/>
            <a:ext cx="2371496" cy="16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Складывать по местам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работы инструменты убирают в коробку, ящик, пенал или на полку. Когда у каждой вещи есть своё место, её легче найти и ничего не теряется.
</a:t>
            </a:r>
            <a:endParaRPr lang="en-US" sz="1500" dirty="0"/>
          </a:p>
        </p:txBody>
      </p:sp>
      <p:sp>
        <p:nvSpPr>
          <p:cNvPr id="11" name="Text 3"/>
          <p:cNvSpPr txBox="1"/>
          <p:nvPr/>
        </p:nvSpPr>
        <p:spPr>
          <a:xfrm>
            <a:off x="3681644" y="3148926"/>
            <a:ext cx="2371496" cy="16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Отдельно от острых предметов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Ножи, иглы и другие острые вещи держат отдельно от мягких и лёгких предметов. Так меньше риска уколоться, поцарапаться или случайно сломать полезную вещь.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6430106" y="1180275"/>
            <a:ext cx="2371496" cy="16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Сухими руками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Электрические приборы убирают и достают только сухими руками. Сначала их выключают из сети, а потом аккуратно складывают, чтобы не повредить провод и корпус.
</a:t>
            </a:r>
            <a:endParaRPr lang="en-US" sz="1500" dirty="0"/>
          </a:p>
        </p:txBody>
      </p:sp>
      <p:sp>
        <p:nvSpPr>
          <p:cNvPr id="13" name="Text 5"/>
          <p:cNvSpPr txBox="1"/>
          <p:nvPr/>
        </p:nvSpPr>
        <p:spPr>
          <a:xfrm>
            <a:off x="6430106" y="3148926"/>
            <a:ext cx="2371496" cy="16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Беречь от поломки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Инструменты не бросают и не зажимают под тяжёлыми предметами. Если хранить их аккуратно, они дольше служат, остаются целыми и готовы помочь в нужный момент.
</a:t>
            </a:r>
            <a:endParaRPr lang="en-US" sz="15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6030" y="1022525"/>
            <a:ext cx="3197641" cy="3949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600" dirty="0"/>
          </a:p>
        </p:txBody>
      </p:sp>
      <p:sp>
        <p:nvSpPr>
          <p:cNvPr id="11" name="Text 1"/>
          <p:cNvSpPr txBox="1"/>
          <p:nvPr/>
        </p:nvSpPr>
        <p:spPr>
          <a:xfrm>
            <a:off x="322625" y="386175"/>
            <a:ext cx="84957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умеют приборы и инструменты
</a:t>
            </a:r>
            <a:endParaRPr lang="en-US" sz="2500" dirty="0"/>
          </a:p>
        </p:txBody>
      </p:sp>
      <p:sp>
        <p:nvSpPr>
          <p:cNvPr id="12" name="Text 2"/>
          <p:cNvSpPr txBox="1"/>
          <p:nvPr/>
        </p:nvSpPr>
        <p:spPr>
          <a:xfrm>
            <a:off x="3695096" y="1238468"/>
            <a:ext cx="4912631" cy="5364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4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Резать и соединять
</a:t>
            </a:r>
            <a:pPr algn="l" indent="0" marL="0">
              <a:lnSpc>
                <a:spcPct val="100000"/>
              </a:lnSpc>
              <a:buNone/>
            </a:pPr>
            <a:r>
              <a:rPr lang="en-US" sz="487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5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Одни предметы помогают резать бумагу, ткань или продукты, а другие — скреплять детали и собирать вещи. Благодаря этому человек может делать аккуратную и полезную работу.
</a:t>
            </a:r>
            <a:endParaRPr lang="en-US" sz="1044" dirty="0"/>
          </a:p>
        </p:txBody>
      </p:sp>
      <p:sp>
        <p:nvSpPr>
          <p:cNvPr id="13" name="Text 3"/>
          <p:cNvSpPr txBox="1"/>
          <p:nvPr/>
        </p:nvSpPr>
        <p:spPr>
          <a:xfrm>
            <a:off x="3695096" y="1975646"/>
            <a:ext cx="4912631" cy="5364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3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Измерять точно
</a:t>
            </a:r>
            <a:pPr algn="l" indent="0" marL="0">
              <a:lnSpc>
                <a:spcPct val="100000"/>
              </a:lnSpc>
              <a:buNone/>
            </a:pPr>
            <a:r>
              <a:rPr lang="en-US" sz="543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8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Линейка, весы, часы и термометр показывают длину, массу, время и температуру. Точные измерения помогают не ошибаться и делают результаты понятными.
</a:t>
            </a:r>
            <a:endParaRPr lang="en-US" sz="1163" dirty="0"/>
          </a:p>
        </p:txBody>
      </p:sp>
      <p:sp>
        <p:nvSpPr>
          <p:cNvPr id="14" name="Text 4"/>
          <p:cNvSpPr txBox="1"/>
          <p:nvPr/>
        </p:nvSpPr>
        <p:spPr>
          <a:xfrm>
            <a:off x="3695096" y="2712829"/>
            <a:ext cx="4912631" cy="5364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2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Чинить и собирать
</a:t>
            </a:r>
            <a:pPr algn="l" indent="0" marL="0">
              <a:lnSpc>
                <a:spcPct val="100000"/>
              </a:lnSpc>
              <a:buNone/>
            </a:pPr>
            <a:r>
              <a:rPr lang="en-US" sz="58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7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Молоток, отвёртка и ключ нужны для ремонта и сборки. С ними можно починить полку, закрутить винт или собрать нужную вещь без лишней суеты.
</a:t>
            </a:r>
            <a:endParaRPr lang="en-US" sz="1242" dirty="0"/>
          </a:p>
        </p:txBody>
      </p:sp>
      <p:sp>
        <p:nvSpPr>
          <p:cNvPr id="15" name="Text 5"/>
          <p:cNvSpPr txBox="1"/>
          <p:nvPr/>
        </p:nvSpPr>
        <p:spPr>
          <a:xfrm>
            <a:off x="3695096" y="3449987"/>
            <a:ext cx="4912631" cy="5364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9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Смешивать и готовить
</a:t>
            </a:r>
            <a:pPr algn="l" indent="0" marL="0">
              <a:lnSpc>
                <a:spcPct val="100000"/>
              </a:lnSpc>
              <a:buNone/>
            </a:pPr>
            <a:r>
              <a:rPr lang="en-US" sz="485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кухне венчик, ложка и половник помогают перемешивать и наливать. Эти простые помощники делают приготовление еды удобным и аккуратным, почти как маленькое волшебство.
</a:t>
            </a:r>
            <a:endParaRPr lang="en-US" sz="1039" dirty="0"/>
          </a:p>
        </p:txBody>
      </p:sp>
      <p:sp>
        <p:nvSpPr>
          <p:cNvPr id="16" name="Text 6"/>
          <p:cNvSpPr txBox="1"/>
          <p:nvPr/>
        </p:nvSpPr>
        <p:spPr>
          <a:xfrm>
            <a:off x="3695096" y="4187117"/>
            <a:ext cx="4912631" cy="5364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8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Освещать и облегчать
</a:t>
            </a:r>
            <a:pPr algn="l" indent="0" marL="0">
              <a:lnSpc>
                <a:spcPct val="100000"/>
              </a:lnSpc>
              <a:buNone/>
            </a:pPr>
            <a:r>
              <a:rPr lang="en-US" sz="554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Фонарик, лампа и другие приборы помогают видеть в темноте и выполнять дела быстрее. Каждый из них создан для своей задачи и делает жизнь удобнее.
</a:t>
            </a:r>
            <a:endParaRPr lang="en-US" sz="1188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77950" y="555625"/>
            <a:ext cx="7988100" cy="214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мысль: полезные помощники человека
</a:t>
            </a:r>
            <a:endParaRPr lang="en-US" sz="3800" dirty="0"/>
          </a:p>
        </p:txBody>
      </p:sp>
      <p:sp>
        <p:nvSpPr>
          <p:cNvPr id="4" name="Text 1"/>
          <p:cNvSpPr txBox="1"/>
          <p:nvPr/>
        </p:nvSpPr>
        <p:spPr>
          <a:xfrm>
            <a:off x="577950" y="3280829"/>
            <a:ext cx="68568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Приборы и инструменты сопровождают нас дома, в школе и на улице. Если знать их назначение, беречь и хранить аккуратно, они будут долго служить и помогать делать дела точно, быстро и безопасно.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2026-05-25T20:43:17Z</dcterms:created>
  <dcterms:modified xsi:type="dcterms:W3CDTF">2026-05-25T20:43:17Z</dcterms:modified>
</cp:coreProperties>
</file>