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нематериальное производство: услуги, знания и информация в мировой экономике
</a:t>
            </a:r>
            <a:pPr algn="l" indent="0" marL="0">
              <a:lnSpc>
                <a:spcPct val="100000"/>
              </a:lnSpc>
              <a:buNone/>
            </a:pPr>
            <a:r>
              <a:rPr lang="en-US" sz="6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Услуги и знания формируют экономику XXI века.
</a:t>
            </a:r>
            <a:endParaRPr lang="en-US" sz="2596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географу важно изучать сферу услуг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именно услуги, информация и знания определяют занятость, доходы и конкурентоспособность стран. Понимание этой сферы помогает объяснить, почему экономика развивается неравномерно в разных регионах мира.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нематериальное производство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вещи, а результаты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Нематериальное производство создаёт не материальные предметы, а услуги, знания, организационные решения и культурные продукты, которые могут многократно использоваться и быстро обновляться.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набор отраслей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сфере относятся образование, медицина, финансы, транспортное обслуживание, программное обеспечение, научные исследования, государственные и деловые услуги, а также культурная деятельность.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19125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ценность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ресурс здесь — квалификация людей: именно от профессиональных навыков, опыта и умения работать с информацией зависит качество конечного результата.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1902108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Измеряемый вклад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значение нематериального производства оценивают по занятости, доходам, экспорту услуг и доле в валовом внутреннем продукте страны.
</a:t>
            </a:r>
            <a:endParaRPr lang="en-US" sz="1050" dirty="0"/>
          </a:p>
        </p:txBody>
      </p:sp>
      <p:sp>
        <p:nvSpPr>
          <p:cNvPr id="14" name="Text 6"/>
          <p:cNvSpPr txBox="1"/>
          <p:nvPr/>
        </p:nvSpPr>
        <p:spPr>
          <a:xfrm>
            <a:off x="4740558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обновление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сфера особенно чувствительна к технологиям и изменениям спроса: новые цифровые решения, стандарты и формы работы способны быстро перестраивать целые рынки.
</a:t>
            </a:r>
            <a:endParaRPr lang="en-US" sz="10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959903"/>
            <a:ext cx="4750071" cy="18930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отрасли нематериального производства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занимаются основные отрасли и почему они важны для современной экономики.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отраслях решающими становятся квалифицированный труд, городская инфраструктура и быстрый обмен информацией.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OECD, World Bank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сферы услуг в ВВП разных групп стран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структуре экономики отражают разный уровень развития, урбанизации и технологической оснащенности хозяйства.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доход страны, тем больше роль услуг; в бедных экономиках заметно сильнее сохраняются сельское хозяйство и добыча сырья.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агрегированные оценки по группам стран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3063" y="3109167"/>
            <a:ext cx="2612316" cy="14311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мировые центры услуг и знаний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667063" y="1872543"/>
            <a:ext cx="2358174" cy="9531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узлы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США, Великобритания, Германия, Япония, Южная Корея, Китай и Индия формируют ядро глобального нематериального производства благодаря науке, капиталу, инфраструктуре и крупным городам.
</a:t>
            </a:r>
            <a:endParaRPr lang="en-US" sz="1050" dirty="0"/>
          </a:p>
        </p:txBody>
      </p:sp>
      <p:sp>
        <p:nvSpPr>
          <p:cNvPr id="14" name="Text 3"/>
          <p:cNvSpPr txBox="1"/>
          <p:nvPr/>
        </p:nvSpPr>
        <p:spPr>
          <a:xfrm>
            <a:off x="3435870" y="1872543"/>
            <a:ext cx="2358174" cy="9531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столицы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Нью-Йорк, Лондон, Гонконг и Сингапур специализируются на банковских, биржевых и управленческих услугах, связывая национальные экономики с мировыми рынками капитала.
</a:t>
            </a:r>
            <a:endParaRPr lang="en-US" sz="1050" dirty="0"/>
          </a:p>
        </p:txBody>
      </p:sp>
      <p:sp>
        <p:nvSpPr>
          <p:cNvPr id="15" name="Text 4"/>
          <p:cNvSpPr txBox="1"/>
          <p:nvPr/>
        </p:nvSpPr>
        <p:spPr>
          <a:xfrm>
            <a:off x="6186219" y="1872543"/>
            <a:ext cx="2358174" cy="9531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ИТ-центры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Бангалор, Сеул и города КНР стали важными центрами программирования, цифровых платформ и исследований, где особенно велика роль университетов и технологических парков.
</a:t>
            </a:r>
            <a:endParaRPr lang="en-US" sz="1050" dirty="0"/>
          </a:p>
        </p:txBody>
      </p:sp>
      <p:sp>
        <p:nvSpPr>
          <p:cNvPr id="16" name="Text 5"/>
          <p:cNvSpPr txBox="1"/>
          <p:nvPr/>
        </p:nvSpPr>
        <p:spPr>
          <a:xfrm>
            <a:off x="669147" y="3348040"/>
            <a:ext cx="2358174" cy="9531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кадров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центры услуг притягивают специалистов, стартапы и корпорации, потому что там легче найти партнеров, инвестиции, квалифицированных работников и доступ к глобальным сетям.
</a:t>
            </a:r>
            <a:endParaRPr lang="en-US" sz="1050" dirty="0"/>
          </a:p>
        </p:txBody>
      </p:sp>
      <p:sp>
        <p:nvSpPr>
          <p:cNvPr id="17" name="Text 6"/>
          <p:cNvSpPr txBox="1"/>
          <p:nvPr/>
        </p:nvSpPr>
        <p:spPr>
          <a:xfrm>
            <a:off x="3419496" y="3348040"/>
            <a:ext cx="2358174" cy="9531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Деловые районы, биржи, офисы международных компаний и технопарки показывают, что нематериальное производство тесно связано с городской экономикой и современной транспортной доступностью.
</a:t>
            </a:r>
            <a:endParaRPr lang="en-US" sz="10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знаний к нематериальной стоимости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создания стоимости в услугах, цифровых платформах и интеллектуальных продуктах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016" y="2012504"/>
            <a:ext cx="587944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5455" y="2065125"/>
            <a:ext cx="603375" cy="482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01" y="3725508"/>
            <a:ext cx="555401" cy="44432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37474" y="3725508"/>
            <a:ext cx="555401" cy="44432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77949" y="3725508"/>
            <a:ext cx="555401" cy="444321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капитал как главный ресурс сферы услуг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1225077" y="1835606"/>
            <a:ext cx="300681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мышление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сфере услуг особенно ценятся способность сравнивать данные, находить решения и быстро адаптироваться к новым задачам. Это важно для финансов, аналитики, управления и ИТ.
</a:t>
            </a:r>
            <a:endParaRPr lang="en-US" sz="1298" dirty="0"/>
          </a:p>
        </p:txBody>
      </p:sp>
      <p:sp>
        <p:nvSpPr>
          <p:cNvPr id="12" name="Text 3"/>
          <p:cNvSpPr txBox="1"/>
          <p:nvPr/>
        </p:nvSpPr>
        <p:spPr>
          <a:xfrm>
            <a:off x="5135232" y="1835606"/>
            <a:ext cx="300681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Коммуникация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ясно объяснять, слушать клиента и работать в команде напрямую влияет на качество обслуживания, продажи, образовательные результаты и эффективность деловых переговоров.
</a:t>
            </a:r>
            <a:endParaRPr lang="en-US" sz="1277" dirty="0"/>
          </a:p>
        </p:txBody>
      </p:sp>
      <p:sp>
        <p:nvSpPr>
          <p:cNvPr id="13" name="Text 4"/>
          <p:cNvSpPr txBox="1"/>
          <p:nvPr/>
        </p:nvSpPr>
        <p:spPr>
          <a:xfrm>
            <a:off x="1167054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грамотность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платформами, базами данных, облачными сервисами и офисными программами стала базовым требованием для многих профессий, а не только для специалистов в ИТ.
</a:t>
            </a:r>
            <a:endParaRPr lang="en-US" sz="1160" dirty="0"/>
          </a:p>
        </p:txBody>
      </p:sp>
      <p:sp>
        <p:nvSpPr>
          <p:cNvPr id="14" name="Text 5"/>
          <p:cNvSpPr txBox="1"/>
          <p:nvPr/>
        </p:nvSpPr>
        <p:spPr>
          <a:xfrm>
            <a:off x="3807529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Иностранные языки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языков помогает работать в международных компаниях, пользоваться зарубежными источниками и обслуживать клиентов из разных стран, что особенно важно для туризма, торговли и бизнеса.
</a:t>
            </a:r>
            <a:endParaRPr lang="en-US" sz="1189" dirty="0"/>
          </a:p>
        </p:txBody>
      </p:sp>
      <p:sp>
        <p:nvSpPr>
          <p:cNvPr id="15" name="Text 6"/>
          <p:cNvSpPr txBox="1"/>
          <p:nvPr/>
        </p:nvSpPr>
        <p:spPr>
          <a:xfrm>
            <a:off x="6448004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переобучение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растет на специалистов с высшим и средним профессиональным образованием, которые способны осваивать новые технологии и учиться в течение всей трудовой жизни.
</a:t>
            </a:r>
            <a:endParaRPr lang="en-US" sz="116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занятости в материальном и нематериальном секторах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занятости связан с механизацией, урбанизацией и ростом спроса на образование, финансы, транспорт и цифровые сервисы.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 — рабочие места постепенно концентрируются в сфере услуг, тогда как сельское хозяйство теряет относительную долю занятости.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 и ILO, обобщённый мировой тренд занятости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как ускоритель развития нематериального сектора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расстояний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 облачные технологии сделали возможной быструю передачу услуг на большие расстояния, поэтому многие продукты теперь можно получать без физического присутствия.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форматы услуг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Онлайн-образование, телемедицина, электронная торговля и финтех расширили доступ к сервисам и помогли миллионам людей пользоваться ими независимо от места проживания.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08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Удаленная занятость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Дистанционная работа изменила организацию труда в офисных, образовательных и консультационных профессиях, усилив роль цифровых платформ и международной кооперации.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4763422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доступность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большим данным и искусственному интеллекту нематериальные продукты становятся более персонализированными и доступными почти в любой точке мира.
</a:t>
            </a:r>
            <a:endParaRPr lang="en-US" sz="10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6424" y="1426907"/>
            <a:ext cx="6829976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торговля услугами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ведущих стран по роли в мировой торговле услугами показывает, где сосредоточены финансовые, деловые, транспортные и цифровые потоки.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торговли услугами концентрируют сложные и высокодоходные сервисы, а импорт часто связан с потребностями крупных экономик и населения.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WTO, обзор мировой торговли услугами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Биржевой ритм Нью-Йорка
</a:t>
            </a:r>
            <a:pPr algn="l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 Манхэттене начинается с экранов котировок, новостных лент и потоков капитала. Здесь особенно заметно, как решения банков, фондов и инвесторов мгновенно отражаются на рынках по всему миру.
</a:t>
            </a:r>
            <a:endParaRPr lang="en-US" sz="947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как узел расчетов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Сити соседствуют исторические здания и современные офисные башни, где работают страховые компании, банки и юридические фирмы. Через этот квартал проходят валютные сделки, кредитование и международные расчеты.
</a:t>
            </a:r>
            <a:endParaRPr lang="en-US" sz="864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Сингапур и Гонконг: Азия в движении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городах финансовая инфраструктура тесно связана с портами, штаб-квартирами корпораций и цифровыми платежами. На изображении уместны небоскребы, биржевые экраны и деловые кварталы, символизирующие скорость мирового капитала.
</a:t>
            </a:r>
            <a:endParaRPr lang="en-US" sz="864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выглядят мировые финансовые центры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доходов крупных цифровых платформ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модель доходов типична для платформ, которые объединяют миллионы пользователей, разработчиков и рекламодателей в единую цифровую экосистему.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стоимость создается за счет аудитории, данных и сетевых эффектов, а не за счет выпуска материального товара.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отчетности крупных IT-компаний и аналитике отрасли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Образование, наука и здравоохранение как общественные услуги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57912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в 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формирует базовые знания и профессиональные навыки, без которых невозможны ни высокотехнологичные отрасли, ни современная сфера услуг. Оно повышает конкурентоспособность экономики и расширяет жизненные возможности человека.
</a:t>
            </a:r>
            <a:endParaRPr lang="en-US" sz="970" dirty="0"/>
          </a:p>
        </p:txBody>
      </p:sp>
      <p:sp>
        <p:nvSpPr>
          <p:cNvPr id="11" name="Text 3"/>
          <p:cNvSpPr txBox="1"/>
          <p:nvPr/>
        </p:nvSpPr>
        <p:spPr>
          <a:xfrm>
            <a:off x="5082107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инновации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превращают знания в новые технологии, лекарства и управленческие решения. Именно они обеспечивают длительный экономический эффект, поскольку создают основу для модернизации производства и роста производительности.
</a:t>
            </a:r>
            <a:endParaRPr lang="en-US" sz="1002" dirty="0"/>
          </a:p>
        </p:txBody>
      </p:sp>
      <p:sp>
        <p:nvSpPr>
          <p:cNvPr id="12" name="Text 4"/>
          <p:cNvSpPr txBox="1"/>
          <p:nvPr/>
        </p:nvSpPr>
        <p:spPr>
          <a:xfrm>
            <a:off x="757912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Здравоохранение и качество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система медицины снижает смертность, увеличивает продолжительность жизни и уменьшает потери рабочего времени. Для стран это не только социальная, но и экономическая задача, связанная с сохранением трудовых ресурсов.
</a:t>
            </a:r>
            <a:endParaRPr lang="en-US" sz="1052" dirty="0"/>
          </a:p>
        </p:txBody>
      </p:sp>
      <p:sp>
        <p:nvSpPr>
          <p:cNvPr id="13" name="Text 5"/>
          <p:cNvSpPr txBox="1"/>
          <p:nvPr/>
        </p:nvSpPr>
        <p:spPr>
          <a:xfrm>
            <a:off x="5082107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международных институтов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ЮНЕСКО и ВОЗ помогают странам обмениваться опытом, согласовывать стандарты и поддерживать программы развития. Их деятельность особенно важна там, где национальные системы образования и медицины нуждаются в модернизации.
</a:t>
            </a:r>
            <a:endParaRPr lang="en-US" sz="10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876078"/>
            <a:ext cx="4750071" cy="20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центром и периферией в мировом нематериальном производстве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групп стран показывает, что доступ к услугам, цифровой среде и рынкам знаний распределен очень неравномерно.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развития страны, тем сильнее ее позиции в сфере услуг, технологий и экспорта нематериальной продукции.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ITU, WTO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2598" y="517238"/>
            <a:ext cx="329428" cy="3764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87198" y="517238"/>
            <a:ext cx="329428" cy="3764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72598" y="2679413"/>
            <a:ext cx="329428" cy="37649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87198" y="2679413"/>
            <a:ext cx="329428" cy="37649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638543" y="2679413"/>
            <a:ext cx="329428" cy="37649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93549" y="412954"/>
            <a:ext cx="3287692" cy="20606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 креативные индустрии в мировой экономике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
</a:t>
            </a:r>
            <a:pPr algn="l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Киноиндустрия создает доходы через прокат, стриминг, лицензии и международные продажи. Успех фильма зависит не только от бюджета, но и от идеи, бренда, актеров и глобальной узнаваемости.
</a:t>
            </a:r>
            <a:endParaRPr lang="en-US" sz="1431" dirty="0"/>
          </a:p>
        </p:txBody>
      </p:sp>
      <p:sp>
        <p:nvSpPr>
          <p:cNvPr id="16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рынок основан на авторских правах, концертах, подписках и цифровых платформах. Сегодня песня может быстро стать мировым хитом благодаря соцсетям и сервисам потокового прослушивания.
</a:t>
            </a:r>
            <a:endParaRPr lang="en-US" sz="1307" dirty="0"/>
          </a:p>
        </p:txBody>
      </p:sp>
      <p:sp>
        <p:nvSpPr>
          <p:cNvPr id="17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Дизайн и мода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Дизайн и мода превращают эстетические идеи в рыночную стоимость через бренд, стиль и репутацию. Здесь особенно важны креативность, оригинальность и умение быстро реагировать на изменения спроса.
</a:t>
            </a:r>
            <a:endParaRPr lang="en-US" sz="1307" dirty="0"/>
          </a:p>
        </p:txBody>
      </p:sp>
      <p:sp>
        <p:nvSpPr>
          <p:cNvPr id="18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культурный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Голливуд, корейская поп-культура и международные стриминговые платформы показывают, что культура стала экспортным ресурсом. Она влияет на имидж стран, привлекает инвестиции и создает рабочие места в городах.
</a:t>
            </a:r>
            <a:endParaRPr lang="en-US" sz="1274" dirty="0"/>
          </a:p>
        </p:txBody>
      </p:sp>
      <p:sp>
        <p:nvSpPr>
          <p:cNvPr id="19" name="Text 6"/>
          <p:cNvSpPr txBox="1"/>
          <p:nvPr/>
        </p:nvSpPr>
        <p:spPr>
          <a:xfrm>
            <a:off x="1610072" y="3134990"/>
            <a:ext cx="21234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Индустрия видеоигр объединяет программирование, дизайн, сценарий и киберспорт. Она приносит прибыль не от физического товара, а от цифрового продукта, подписок, внутриигровых покупок и сообществ пользователей.
</a:t>
            </a:r>
            <a:endParaRPr lang="en-US" sz="130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 риски развития нематериального производства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рисков в мировой экономике услуг: от цифрового неравенства к социальной поляризации.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3063" y="3109167"/>
            <a:ext cx="2612316" cy="14311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нематериального производства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ИИ ускоряет анализ данных, автоматизирует рутину и помогает принимать решения в бизнесе, медицине и образовании. Его развитие повышает производительность, но требует новых правил использования и контроля.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Удаленные сервисы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Онлайн-форматы закрепляются в обучении, консультациях, торговле и административных услугах. Для людей это означает более широкий доступ к сервисам, а для компаний — выход на клиентов без географических границ.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19125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и медицина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Персонализированное лечение и цифровая диагностика делают здравоохранение точнее и эффективнее. Биотехнологии связывают науку, данные и промышленность, открывая новые рынки и направления исследований.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49745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нового формата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платформы позволяют учиться гибко, в удобном темпе и из любой точки мира. Это особенно важно для непрерывного образования, когда навыки нужно обновлять несколько раз за жизнь.
</a:t>
            </a:r>
            <a:endParaRPr lang="en-US" sz="1050" dirty="0"/>
          </a:p>
        </p:txBody>
      </p:sp>
      <p:sp>
        <p:nvSpPr>
          <p:cNvPr id="15" name="Text 6"/>
          <p:cNvSpPr txBox="1"/>
          <p:nvPr/>
        </p:nvSpPr>
        <p:spPr>
          <a:xfrm>
            <a:off x="333590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 и цифровая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Роботизированные системы и виртуальные интерфейсы меняют сервис, производство и повседневные услуги. Будущее будет принадлежать тем странам и компаниям, которые умеют сочетать технологии с человеческим капиталом.
</a:t>
            </a:r>
            <a:endParaRPr lang="en-US" sz="105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конкурентоспособности страны в сфере услуг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сходном уровне дохода страны различаются по способности создавать и экспортировать сложные сервисы.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конкурируют государства, где сочетаются квалифицированные кадры, цифровая среда и устойчивые институты.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World Bank, ITU, OECD и WIPO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нематериальное производство стало ключевой опорой экономики XXI века: оно определяет занятость, экспорт и качество жизни. Лидируют страны, умеющие превращать знания, технологии и доверие в устойчивую стоимость.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2026-06-02T22:04:46Z</dcterms:created>
  <dcterms:modified xsi:type="dcterms:W3CDTF">2026-06-02T22:04:46Z</dcterms:modified>
</cp:coreProperties>
</file>