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image" Target="../media/image-16-8.png"/><Relationship Id="rId9" Type="http://schemas.openxmlformats.org/officeDocument/2006/relationships/image" Target="../media/image-16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13006" y="-86600"/>
            <a:ext cx="4683737" cy="5282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29650" y="1650650"/>
            <a:ext cx="5344200" cy="1902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94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с наречиями: правило, примеры и проверки
</a:t>
            </a:r>
            <a:pPr algn="l" indent="0" marL="0">
              <a:lnSpc>
                <a:spcPct val="90000"/>
              </a:lnSpc>
              <a:buNone/>
            </a:pPr>
            <a:r>
              <a:rPr lang="en-US" sz="184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48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выбрать слитное и раздельное написание в понятных примерах.
</a:t>
            </a:r>
            <a:endParaRPr lang="en-US" sz="3942" dirty="0"/>
          </a:p>
        </p:txBody>
      </p:sp>
      <p:sp>
        <p:nvSpPr>
          <p:cNvPr id="7" name="Text 1"/>
          <p:cNvSpPr txBox="1"/>
          <p:nvPr/>
        </p:nvSpPr>
        <p:spPr>
          <a:xfrm>
            <a:off x="1108325" y="4290225"/>
            <a:ext cx="4400100" cy="46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5352" y="627950"/>
            <a:ext cx="3478297" cy="3999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4649725" y="1391425"/>
            <a:ext cx="4050900" cy="2736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правило важно в 7 классе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правило часто проверяют в диктантах и контрольных. Оно требует внимательности к смыслу: одно и то же слово может писаться по-разному в зависимости от контекста, противопоставления и слов, усиливающих отрицание.
</a:t>
            </a:r>
            <a:endParaRPr lang="en-US" sz="2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893192" y="1015300"/>
            <a:ext cx="2558016" cy="39930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наречие в этом правиле
</a:t>
            </a:r>
            <a:endParaRPr lang="en-US" sz="2600" dirty="0"/>
          </a:p>
        </p:txBody>
      </p:sp>
      <p:sp>
        <p:nvSpPr>
          <p:cNvPr id="10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458400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действия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показывает, как совершается действие: тихо, быстро, аккуратно. В таком случае слово помогает точнее описать поведение, звук, темп или способ выполнения действия.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3174662" y="1936650"/>
            <a:ext cx="2234100" cy="98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 признака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Наречие может уточнять не только действие, но и другой признак: очень красиво, слишком далеко, совсем интересно. Именно поэтому его смысл важно проверять в предложении целиком.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458475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формы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этом правиле особенно часто встречаются наречия на -о, -е: тихо, красиво, далеко, интересно. Они удобны для сравнения, потому что рядом с ними легко заметить изменение значения.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3174637" y="3925325"/>
            <a:ext cx="2234100" cy="108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 к наречию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наречию задают вопросы как? где? когда? почему? Если слово отвечает на один из этих вопросов и обозначает признак действия, оно может попадать под данное орфографическое правило.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4853600" y="1775725"/>
            <a:ext cx="32262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
</a:t>
            </a:r>
            <a:endParaRPr lang="en-US" sz="5700" dirty="0"/>
          </a:p>
        </p:txBody>
      </p:sp>
      <p:sp>
        <p:nvSpPr>
          <p:cNvPr id="7" name="Text 3"/>
          <p:cNvSpPr txBox="1"/>
          <p:nvPr/>
        </p:nvSpPr>
        <p:spPr>
          <a:xfrm>
            <a:off x="541050" y="496125"/>
            <a:ext cx="3365100" cy="11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2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условия помогают понять, что слово пишется слитно: оно не употребляется без не, получает новое значение или заменяется синонимом.
</a:t>
            </a:r>
            <a:endParaRPr lang="en-US" sz="1625" dirty="0"/>
          </a:p>
        </p:txBody>
      </p:sp>
      <p:sp>
        <p:nvSpPr>
          <p:cNvPr id="8" name="Text 4"/>
          <p:cNvSpPr txBox="1"/>
          <p:nvPr/>
        </p:nvSpPr>
        <p:spPr>
          <a:xfrm>
            <a:off x="541050" y="1893775"/>
            <a:ext cx="3365100" cy="15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выбирают не по внешнему виду, а по смыслу слова. Это облегчает проверку в школьных работах.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541050" y="4644500"/>
            <a:ext cx="3365100" cy="30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 орфографии русского языка: «Не с наречиями»
</a:t>
            </a:r>
            <a:endParaRPr lang="en-US" sz="1048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233361"/>
            <a:ext cx="4007700" cy="12789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и раздельное написание: сравнение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пары и определите, новое ли значение создаёт слово или сохраняется обычное отрицание признака.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чаще связано с новым смыслом, а раздельное — с отрицанием или противопоставлением.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Учебное правило и школьные примеры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 пишется раздельно
</a:t>
            </a:r>
            <a:endParaRPr lang="en-US" sz="1900" dirty="0"/>
          </a:p>
        </p:txBody>
      </p:sp>
      <p:sp>
        <p:nvSpPr>
          <p:cNvPr id="10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есть союз, а и противопоставление признаков, не пишется раздельно: не быстро, а медленно; не громко, а тихо. Контраст сразу указывает на отрицание признака.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61725" y="15625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Слова-усилители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 сохраняется, если рядом стоят вовсе, совсем, ничуть, далеко. Они подчёркивают отрицание: вовсе не близко, совсем не смешно, далеко не просто, ничуть не весело.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Отрицание без нового смысла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слово просто отрицает признак, но не образует новое значение, не пишется отдельно: не красиво, не далеко, не интересно. Здесь смысл не меняется, а только отрицается.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361725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контексту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прочитать всё предложение. Именно контекст показывает, есть ли противопоставление или усиление отрицания, а значит, помогает выбрать раздельное написание без лишних сомнений.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написания не с наречием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определить написание по смыслу и контексту.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29041" y="1023350"/>
            <a:ext cx="2659368" cy="36933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и случаи, которые нужно запомнить
</a:t>
            </a:r>
            <a:endParaRPr lang="en-US" sz="26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520275" y="1462450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без отдельного не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наречия, которые без не почти не употребляются: невмоготу, невпопад, невтерпёж. В них не входит в состав слова, поэтому написание нужно запомнить отдельно.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347601" y="1462481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по 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ряде случаев не образует новое слово и меняет значение целиком: неслучайно, нескоро. Такие пары важно отличать от сочетаний с обычным отрицанием.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20275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Похожие на слух формы
</a:t>
            </a:r>
            <a:pPr algn="l" indent="0" marL="0">
              <a:lnSpc>
                <a:spcPct val="100000"/>
              </a:lnSpc>
              <a:buNone/>
            </a:pPr>
            <a:r>
              <a:rPr lang="en-US" sz="1187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не случайно и не скоро звучат похоже на слитные варианты, но пишутся раздельно, если в предложении сохраняется отрицание признака. Контекст здесь особенно важен.
</a:t>
            </a:r>
            <a:endParaRPr lang="en-US" sz="1187" dirty="0"/>
          </a:p>
        </p:txBody>
      </p:sp>
      <p:sp>
        <p:nvSpPr>
          <p:cNvPr id="13" name="Text 5"/>
          <p:cNvSpPr txBox="1"/>
          <p:nvPr/>
        </p:nvSpPr>
        <p:spPr>
          <a:xfrm>
            <a:off x="3347601" y="3412183"/>
            <a:ext cx="2373900" cy="114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Визуальная опора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запоминания удобно использовать карточки с выделенной орфограммой: так легче увидеть, где не является частью слова, а где пишется отдельно.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случаи встречаются чаще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основные группы орфограмм, с которыми приходится работать в теме.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практике труднее всего заметить контекст: именно он подсказывает, слитно писать не или раздельно.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4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Схематическая учебная классификация случаев написания не с наречиями
</a:t>
            </a:r>
            <a:endParaRPr lang="en-US" sz="1034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1725" y="368350"/>
            <a:ext cx="3706800" cy="82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меняется смысл при разном написании
</a:t>
            </a:r>
            <a:endParaRPr lang="en-US" sz="1900" dirty="0"/>
          </a:p>
        </p:txBody>
      </p:sp>
      <p:sp>
        <p:nvSpPr>
          <p:cNvPr id="8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757375" y="217990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Раздельное написание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сочетаниях не громко, не красиво, не далеко не создаётся новый смысл: просто отрицается признак, который уже назван в слове.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187325" y="8957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вроде негромко, некрасиво, недалеко часто называют новый признак. Здесь смысл можно передать близким по значению словом без не.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187325" y="3499050"/>
            <a:ext cx="3235500" cy="8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по контексту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 ошибиться, нужно понять, о чём говорит предложение: о новом признаке или только об отрицании. После этого выбор написания становится очевидным.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490700" y="2488490"/>
            <a:ext cx="4007700" cy="960669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645600" y="251450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Пары для сравнения и анализа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645600" y="181837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Сравните слова и определите, почему в каждом случае выбрано слитное или раздельное написание.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645600" y="3067875"/>
            <a:ext cx="3077700" cy="9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Слитное написание чаще связано с новым значением, а раздельное — с обычным отрицанием, противопоставлением или усилителями отрицания.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645600" y="4201350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«Не с наречиями»
</a:t>
            </a:r>
            <a:endParaRPr lang="en-US" sz="800" dirty="0"/>
          </a:p>
        </p:txBody>
      </p:sp>
      <p:sp>
        <p:nvSpPr>
          <p:cNvPr id="10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2612" y="1480550"/>
            <a:ext cx="220800" cy="29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2313" y="1517350"/>
            <a:ext cx="220800" cy="2208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802000" y="1517350"/>
            <a:ext cx="220800" cy="2208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100" y="1517350"/>
            <a:ext cx="220800" cy="2208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349825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семиклассников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69355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проверяют текст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69355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9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Самая частая причина ошибки — поспешное списывание без смысловой проверки. Если не перечитать предложение целиком, легко перепутать похожие формы и выбрать неверное написание в диктанте или упражнении.
</a:t>
            </a:r>
            <a:endParaRPr lang="en-US" sz="997" dirty="0"/>
          </a:p>
        </p:txBody>
      </p:sp>
      <p:sp>
        <p:nvSpPr>
          <p:cNvPr id="15" name="Text 4"/>
          <p:cNvSpPr txBox="1"/>
          <p:nvPr/>
        </p:nvSpPr>
        <p:spPr>
          <a:xfrm>
            <a:off x="4825250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87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Игнорируют усилители отрицания
</a:t>
            </a:r>
            <a:endParaRPr lang="en-US" sz="1187" dirty="0"/>
          </a:p>
        </p:txBody>
      </p:sp>
      <p:sp>
        <p:nvSpPr>
          <p:cNvPr id="16" name="Text 5"/>
          <p:cNvSpPr txBox="1"/>
          <p:nvPr/>
        </p:nvSpPr>
        <p:spPr>
          <a:xfrm>
            <a:off x="4825250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3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вовсе, совсем, ничуть и далеко помогают понять, что отрицание нужно писать отдельно. Но школьники нередко не обращают на них внимания и пишут слово слитно по привычке.
</a:t>
            </a:r>
            <a:endParaRPr lang="en-US" sz="1073" dirty="0"/>
          </a:p>
        </p:txBody>
      </p:sp>
      <p:sp>
        <p:nvSpPr>
          <p:cNvPr id="17" name="Text 6"/>
          <p:cNvSpPr txBox="1"/>
          <p:nvPr/>
        </p:nvSpPr>
        <p:spPr>
          <a:xfrm>
            <a:off x="27149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 видят противопоставление
</a:t>
            </a:r>
            <a:endParaRPr lang="en-US" sz="1200" dirty="0"/>
          </a:p>
        </p:txBody>
      </p:sp>
      <p:sp>
        <p:nvSpPr>
          <p:cNvPr id="18" name="Text 7"/>
          <p:cNvSpPr txBox="1"/>
          <p:nvPr/>
        </p:nvSpPr>
        <p:spPr>
          <a:xfrm>
            <a:off x="27149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предложении есть союз а, его легко пропустить при быстром чтении. Тогда вместо раздельного написания получается ошибка, хотя смысл прямо противопоставляет два признака или два действия.
</a:t>
            </a:r>
            <a:endParaRPr lang="en-US" sz="987" dirty="0"/>
          </a:p>
        </p:txBody>
      </p:sp>
      <p:sp>
        <p:nvSpPr>
          <p:cNvPr id="19" name="Text 8"/>
          <p:cNvSpPr txBox="1"/>
          <p:nvPr/>
        </p:nvSpPr>
        <p:spPr>
          <a:xfrm>
            <a:off x="599038" y="2078175"/>
            <a:ext cx="1632900" cy="39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Путают смысл
</a:t>
            </a:r>
            <a:endParaRPr lang="en-US" sz="1200" dirty="0"/>
          </a:p>
        </p:txBody>
      </p:sp>
      <p:sp>
        <p:nvSpPr>
          <p:cNvPr id="20" name="Text 9"/>
          <p:cNvSpPr txBox="1"/>
          <p:nvPr/>
        </p:nvSpPr>
        <p:spPr>
          <a:xfrm>
            <a:off x="599038" y="2571750"/>
            <a:ext cx="1632900" cy="1227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7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часто выбирают написание по внешнему виду слова, не вчитываясь в предложение. Из-за этого они не замечают, что в одном контексте наречие обозначает новый признак, а в другом — только отрицание.
</a:t>
            </a:r>
            <a:endParaRPr lang="en-US" sz="102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9400" y="1688830"/>
            <a:ext cx="8264400" cy="3094389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59450" y="197125"/>
            <a:ext cx="82644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в предложении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359450" y="1107800"/>
            <a:ext cx="8264400" cy="21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действий помогает выбрать написание не с наречием без случайных ошибок.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школьники ошибаются чаще всего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появляются в проверочных работах, где нужно быстро оценить контекст и не перепутать похожие формы слов.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источник ошибок — противопоставление, потому что его нужно заметить в тексте. Затем следуют усилители отрицания, которые тоже легко пропустить.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наблюдения по теме «Не с наречиями»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28425" y="3083844"/>
            <a:ext cx="4061100" cy="161016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7300" y="337450"/>
            <a:ext cx="3706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Запоминание правила через образ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10" name="Text 2"/>
          <p:cNvSpPr txBox="1"/>
          <p:nvPr/>
        </p:nvSpPr>
        <p:spPr>
          <a:xfrm>
            <a:off x="660250" y="16301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 — слитно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Зелёный цвет можно связать с цельным значением слова: не входит в состав отдельная частица, а наречие читается как единое слово. Такой сигнал помогает быстрее узнать слитное написание.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002950" y="165575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рядом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пары вроде негромко, не громко и вовсе не громко помогают увидеть разницу без длинного объяснения. Чем чаще ученик сравнивает такие примеры, тем увереннее он выбирает написание.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660300" y="3506900"/>
            <a:ext cx="3550200" cy="9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 — раздельно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Красный цвет удобно использовать как знак остановки: здесь нужно проверить смысл, противопоставление и усилители отрицания. Если есть отрицание признака, частица не пишется отдельно и сразу заметно.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218394" y="1484375"/>
            <a:ext cx="258563" cy="295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14325" y="1498325"/>
            <a:ext cx="267600" cy="267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2699475" y="1525085"/>
            <a:ext cx="267600" cy="2140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5100" y="1525085"/>
            <a:ext cx="267600" cy="21408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1629025" y="185200"/>
            <a:ext cx="57498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другими правилами орфографии
</a:t>
            </a:r>
            <a:endParaRPr lang="en-US" sz="2600" dirty="0"/>
          </a:p>
        </p:txBody>
      </p:sp>
      <p:sp>
        <p:nvSpPr>
          <p:cNvPr id="12" name="Text 1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13" name="Text 2"/>
          <p:cNvSpPr txBox="1"/>
          <p:nvPr/>
        </p:nvSpPr>
        <p:spPr>
          <a:xfrm>
            <a:off x="70574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формы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наречий особенно важны слова на -о, -е: быстро, интересно, аккуратно. Их легче проверить по смыслу, потому что они часто меняют значение при слитном и раздельном написании.
</a:t>
            </a:r>
            <a:endParaRPr lang="en-US" sz="1200" dirty="0"/>
          </a:p>
        </p:txBody>
      </p:sp>
      <p:sp>
        <p:nvSpPr>
          <p:cNvPr id="14" name="Text 3"/>
          <p:cNvSpPr txBox="1"/>
          <p:nvPr/>
        </p:nvSpPr>
        <p:spPr>
          <a:xfrm>
            <a:off x="475790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Усилители отрицания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вовсе, совсем, ничуть и далеко усиливают отрицание и требуют раздельного написания. Этот признак нужно проверять и в наречиях, и в близких орфографических темах.
</a:t>
            </a:r>
            <a:endParaRPr lang="en-US" sz="1200" dirty="0"/>
          </a:p>
        </p:txBody>
      </p:sp>
      <p:sp>
        <p:nvSpPr>
          <p:cNvPr id="15" name="Text 4"/>
          <p:cNvSpPr txBox="1"/>
          <p:nvPr/>
        </p:nvSpPr>
        <p:spPr>
          <a:xfrm>
            <a:off x="2543050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Противопоставление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Союз, а в таких правилах часто меняет выбор написания. Если признаки или действия противопоставлены, частица не обычно пишется отдельно, потому что смысл строится на отрицании.
</a:t>
            </a:r>
            <a:endParaRPr lang="en-US" sz="1200" dirty="0"/>
          </a:p>
        </p:txBody>
      </p:sp>
      <p:sp>
        <p:nvSpPr>
          <p:cNvPr id="16" name="Text 5"/>
          <p:cNvSpPr txBox="1"/>
          <p:nvPr/>
        </p:nvSpPr>
        <p:spPr>
          <a:xfrm>
            <a:off x="308675" y="2161050"/>
            <a:ext cx="1806900" cy="264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принцип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правилах о не с наречиями, прилагательными и причастиями действует похожая логика: сначала смысл слова, затем контекст. Это помогает понять, слитно или раздельно писать частицу.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0675" y="2233361"/>
            <a:ext cx="4007700" cy="127892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Справочная таблица примеров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645600" y="17364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Краткая таблица помогает быстро сопоставить написание и причину выбора в разных случаях.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45600" y="2942225"/>
            <a:ext cx="3077700" cy="106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 тот же корень может писаться по-разному в зависимости от смысла предложения и сопровождающих слов.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45600" y="4598225"/>
            <a:ext cx="2758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урока по теме «Не с наречиями»
</a:t>
            </a:r>
            <a:endParaRPr lang="en-US" sz="8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0700" y="1230052"/>
            <a:ext cx="4007700" cy="283064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45600" y="197125"/>
            <a:ext cx="78528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через синонимическую замену
</a:t>
            </a:r>
            <a:endParaRPr lang="en-US" sz="2600" dirty="0"/>
          </a:p>
        </p:txBody>
      </p:sp>
      <p:sp>
        <p:nvSpPr>
          <p:cNvPr id="6" name="Text 1"/>
          <p:cNvSpPr txBox="1"/>
          <p:nvPr/>
        </p:nvSpPr>
        <p:spPr>
          <a:xfrm>
            <a:off x="921300" y="1596275"/>
            <a:ext cx="2758800" cy="91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 помогает только как подсказка: окончательное решение всегда нужно сверять с контекстом всего предложения.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921300" y="2848700"/>
            <a:ext cx="27588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значение легко заменить близким по смыслу словом без не, чаще выбирают слитное написание. Но контекст остаётся решающим.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490700" y="4142575"/>
            <a:ext cx="4381800" cy="30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по теме «Не с наречиями»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20975" y="4783200"/>
            <a:ext cx="220800" cy="16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792300" y="627725"/>
            <a:ext cx="3686100" cy="498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правила в одном блоке
</a:t>
            </a:r>
            <a:endParaRPr lang="en-US" sz="1900" dirty="0"/>
          </a:p>
        </p:txBody>
      </p:sp>
      <p:sp>
        <p:nvSpPr>
          <p:cNvPr id="10" name="Text 2"/>
          <p:cNvSpPr txBox="1"/>
          <p:nvPr/>
        </p:nvSpPr>
        <p:spPr>
          <a:xfrm>
            <a:off x="867000" y="15802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 без не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слово без не не употребляется, пишем слитно: невдомёк, невтерпёж, невпопад. В таких случаях частица уже стала частью самого слова, и отдельного отрицания нет.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5361725" y="15625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Слитно с новым значением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не образует новое значение, близкое к синониму, тоже выбираем слитное написание: негромко, недалеко, некрасиво. Здесь слово обозначает уже не отрицание, а новый признак.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867000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 при противопоставлении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есть противопоставление с союзом а, не пишется отдельно: не громко, а тихо; не быстро, а медленно. Контраст в предложении сразу показывает, что нужно раздельное написание.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5361725" y="3131775"/>
            <a:ext cx="3353100" cy="99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Раздельно при усилителях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1212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вовсе, совсем, ничуть и далеко усиливают отрицание: вовсе не близко, совсем не смешно, далеко не просто. Сначала ищем такие слова, потом решаем вопрос о написании.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0638" y="2505275"/>
            <a:ext cx="3842700" cy="130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Правописание не с наречиями становится понятным, если сначала определить смысл, затем заметить противопоставление и усилители отрицания. Такая проверка помогает выбирать верное написание уверенно и без спешки.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399025" y="1311600"/>
            <a:ext cx="4023600" cy="11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E0D3A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Правило, которое помогает писать без ошибок
</a:t>
            </a:r>
            <a:endParaRPr lang="en-US" sz="25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2026-05-28T13:37:51Z</dcterms:created>
  <dcterms:modified xsi:type="dcterms:W3CDTF">2026-05-28T13:37:51Z</dcterms:modified>
</cp:coreProperties>
</file>