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449775"/>
            <a:ext cx="3983700" cy="15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Do Elderly People Live? — ключевые аспекты темы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3118500"/>
            <a:ext cx="3766800" cy="1760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о жизни пожилых людей: быт, здоровье, поддержка и активное ageing.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старения обсуждается в англоязычных странах, встречается в текстах и экзаменах. Она помогает учить актуальную лексику, сравнивать социальные системы и говорить о реальных жизненных ситуациях на английском языке.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пожилых людей важна на английском языке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слова и выражения по теме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4828" y="1392851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лексика
</a:t>
            </a:r>
            <a:pPr algn="l" indent="0" marL="0">
              <a:lnSpc>
                <a:spcPct val="115000"/>
              </a:lnSpc>
              <a:buNone/>
            </a:pPr>
            <a:r>
              <a:rPr lang="en-US" sz="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old age, retirement age, pension, nursing home, home care и independent living помогают точно описывать условия жизни пожилых людей и понимать тексты, посвящённые возрасту и социальной поддержке.
</a:t>
            </a:r>
            <a:endParaRPr lang="en-US" sz="937" dirty="0"/>
          </a:p>
        </p:txBody>
      </p:sp>
      <p:sp>
        <p:nvSpPr>
          <p:cNvPr id="10" name="Text 3"/>
          <p:cNvSpPr txBox="1"/>
          <p:nvPr/>
        </p:nvSpPr>
        <p:spPr>
          <a:xfrm>
            <a:off x="3389363" y="1392926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для 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выражения to live on a pension, to rely on relatives, to receive home assistance и to age with dignity делают речь более естественной и подходят для устных ответов и эссе.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94828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для описания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healthy, active, vulnerable, isolated, dependent, resilient и experienced помогают передавать не только состояние человека, но и отношение общества к старости.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389363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family support, loneliness, health problems и mobility показывает, как здоровье, окружение и повседневные ограничения влияют на качество жизни в пожилом возрасте.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196875" y="1392850"/>
            <a:ext cx="2352300" cy="30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ценность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единицы образуют ядро темы и позволяют строить точные сравнения, давать аргументы и анализировать тексты о жизни пожилых людей на уровне старшей школы.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0" y="2101592"/>
            <a:ext cx="4152000" cy="12150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living arrangements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различаются самостоятельность, безопасность и объём помощи в разных условиях проживания.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зависит от здоровья, дохода, семьи и уровня самостоятельности; универсального варианта не существует.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жизни пожилых людей: сравнение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1353" y="1550375"/>
            <a:ext cx="2570244" cy="3122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safe home for elderly people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Безопасное освещение
</a:t>
            </a:r>
            <a:pPr algn="l" indent="0" marL="0">
              <a:lnSpc>
                <a:spcPct val="115000"/>
              </a:lnSpc>
              <a:buNone/>
            </a:pPr>
            <a:r>
              <a:rPr lang="en-US" sz="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освещение в коридорах, ванной и у лестниц снижает риск падений и помогает пожилому человеку свободнее передвигаться по дому, особенно вечером и ночью.
</a:t>
            </a:r>
            <a:endParaRPr lang="en-US" sz="969" dirty="0"/>
          </a:p>
        </p:txBody>
      </p:sp>
      <p:sp>
        <p:nvSpPr>
          <p:cNvPr id="10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и устойчивость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Поручни, нескользкие полы и отсутствие высоких порогов делают жильё удобнее и безопаснее, если у человека есть проблемы с равновесием или ходьбой.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Доступные помещения
</a:t>
            </a:r>
            <a:pPr algn="l" indent="0" marL="0">
              <a:lnSpc>
                <a:spcPct val="115000"/>
              </a:lnSpc>
              <a:buNone/>
            </a:pPr>
            <a:r>
              <a:rPr lang="en-US" sz="3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Широкие проходы, удобная ванная и мебель, расставленная без лишних препятствий, помогают сохранять независимость и облегчают ежедневные действия, например одевание и уборку.
</a:t>
            </a:r>
            <a:endParaRPr lang="en-US" sz="965" dirty="0"/>
          </a:p>
        </p:txBody>
      </p:sp>
      <p:sp>
        <p:nvSpPr>
          <p:cNvPr id="12" name="Text 5"/>
          <p:cNvSpPr txBox="1"/>
          <p:nvPr/>
        </p:nvSpPr>
        <p:spPr>
          <a:xfrm>
            <a:off x="37036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меры
</a:t>
            </a:r>
            <a:pPr algn="l" indent="0" marL="0">
              <a:lnSpc>
                <a:spcPct val="115000"/>
              </a:lnSpc>
              <a:buNone/>
            </a:pPr>
            <a:r>
              <a:rPr lang="en-US" sz="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Ходунки, кнопка экстренного вызова и продуманная планировка комнаты особенно важны для тех, кто хочет жить дома как можно дольше и при этом чувствовать себя уверенно.
</a:t>
            </a:r>
            <a:endParaRPr lang="en-US" sz="96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учебное представление без точной статистики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Пенсия часто остаётся главным источником средств, но её нередко недостаточно для лекарств, жилья и повседневных расходов.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личных накоплений и государственной поддержки особенно важно там, где пенсия не покрывает базовые потребности.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дохода пожилых людей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9456" y="140455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34831" y="1416683"/>
            <a:ext cx="218400" cy="194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42344" y="1400650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06969" y="1400650"/>
            <a:ext cx="141375" cy="226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347144" y="1400650"/>
            <a:ext cx="197925" cy="2262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Health, chronic diseases, and daily care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501325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Хронические болезни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возрастом чаще появляются болезни сердца, диабет и артрит, поэтому пожилым людям особенно важны регулярные осмотры, контроль симптомов и своевременное лечение.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2204950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Лекарства и дозировка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принимают несколько препаратов одновременно, поэтому prescription, correct dosage и внимательное выполнение рекомендаций врача помогают избежать осложнений и ошибок.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3857550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врача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Family doctor, nurse и check-up играют ключевую роль: они помогают отслеживать состояние здоровья, корректировать treatment и вовремя направлять на rehabilitation.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5510150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Подвижность и упражнения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умеренная physical activity поддерживает mobility, укрепляет мышцы и помогает дольше сохранять independence в повседневной жизни.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7162750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Balanced nutrition, adequate sleep и preventive care снижают риск ухудшения состояния и поддерживают качество жизни не меньше, чем лекарства.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support reaches an elderly person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медицинская, семейная и социальная помощь соединяются в один маршрут поддержки.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4575" y="1965004"/>
            <a:ext cx="4152000" cy="15142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152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daily support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09100" cy="20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трудности можно частично компенсировать простыми средствами и помощью близких.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средства и бытовая помощь уменьшают зависимость и позволяют дольше жить самостоятельно.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Everyday difficulties and possible support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Loneliness and social isolation in old age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41788" y="1676668"/>
            <a:ext cx="3449700" cy="8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одиночества
</a:t>
            </a:r>
            <a:pPr algn="l" indent="0" marL="0">
              <a:lnSpc>
                <a:spcPct val="115000"/>
              </a:lnSpc>
              <a:buNone/>
            </a:pPr>
            <a:r>
              <a:rPr lang="en-US" sz="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 особенно часто возникает у вдов и вдовцов, людей, живущих одиноко, и тех, кто редко выходит из дома из-за ограниченной подвижности или болезни.
</a:t>
            </a:r>
            <a:endParaRPr lang="en-US" sz="1031" dirty="0"/>
          </a:p>
        </p:txBody>
      </p:sp>
      <p:sp>
        <p:nvSpPr>
          <p:cNvPr id="10" name="Text 3"/>
          <p:cNvSpPr txBox="1"/>
          <p:nvPr/>
        </p:nvSpPr>
        <p:spPr>
          <a:xfrm>
            <a:off x="941788" y="2848310"/>
            <a:ext cx="34497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изоляции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Social isolation может усиливать депрессию, ухудшать сон и влиять на память, поэтому эмоциональная связь с окружающими становится не менее важной, чем медицинская помощь.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54563" y="1667386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поддерживать связь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звонки, визиты, клубы по интересам и volunteering помогают человеку to keep in touch, to stay connected with others и чувствовать себя частью сообщества.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954563" y="2848302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короткий разговор с соседями или родственниками снижает ощущение оторванности от жизни и поддерживает уверенность, достоинство и психологическое благополучие.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диаграмма по материалам темы; без эмпирической статистики.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обычно распределяется между близкими, государством и местным сообществом, поэтому помощь зависит не от одного источника, а от их сочетания.
</a:t>
            </a:r>
            <a:pPr algn="l" indent="0" marL="0">
              <a:lnSpc>
                <a:spcPct val="150000"/>
              </a:lnSpc>
              <a:buNone/>
            </a:pPr>
            <a:r>
              <a:rPr lang="en-US" sz="11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 государственные службы дают основную опору, а общественные организации заполняют пробелы там, где не хватает ежедневной помощи.
</a:t>
            </a:r>
            <a:endParaRPr lang="en-US" sz="119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оказывает поддержку пожилым людям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истории о цифровой жизни пожилых людей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видеозвонок с внуками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покупки планшета Мария Петровна долго училась нажимать нужные кнопки и приближать экран. Теперь она каждое воскресенье видит внуков по видеосвязи и не пропускает семейные новости. Для неё это стало не развлечением, а способом оставаться рядом с семьёй.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к врачу без очереди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Иванович раньше звонил в поликлинику по несколько раз, чтобы попасть на приём. Теперь он записывается через приложение и получает напоминание о визите. Это экономит время и помогает не забывать важные даты, хотя мелкий шрифт всё ещё остаётся трудностью.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Онлайн-банк с помощью дочери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Елена Сергеевна сначала боялась переводить деньги через интернет, опасаясь ошибиться. Дочь показала ей, как вводить пароль и проверять операции, и теперь она оплачивает счета дома. Уверенность пришла вместе с практикой и терпеливым объяснением.
</a:t>
            </a:r>
            <a:endParaRPr lang="en-US" sz="102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0" y="1951998"/>
            <a:ext cx="4152000" cy="15142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Содержательное обобщение по теме; без числовых данных.
</a:t>
            </a:r>
            <a:endParaRPr lang="en-US" sz="989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конкретные проблемы влияют на повседневную жизнь пожилых людей и почему поддержка должна быть комплексной.
</a:t>
            </a:r>
            <a:pPr algn="l" indent="0" marL="0">
              <a:lnSpc>
                <a:spcPct val="150000"/>
              </a:lnSpc>
              <a:buNone/>
            </a:pPr>
            <a:r>
              <a:rPr lang="en-US" sz="11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старости усиливают друг друга: низкий доход, болезнь и одиночество быстро снижают качество жизни без поддержки семьи, общества и государства.
</a:t>
            </a:r>
            <a:endParaRPr lang="en-US" sz="1123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трудности старости и их последствия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самостоятельность в старости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показывает, что независимость пожилого человека зависит от нескольких связанных условий.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216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Активная старость: работа, увлечения и семья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016400" y="17337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Неполная занятость
</a:t>
            </a:r>
            <a:pPr algn="l" indent="0" marL="0">
              <a:lnSpc>
                <a:spcPct val="115000"/>
              </a:lnSpc>
              <a:buNone/>
            </a:pPr>
            <a:r>
              <a:rPr lang="en-US" sz="2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пожилые люди продолжают работать несколько часов в неделю, чтобы сохранить доход, привычный ритм и чувство нужности. Такая занятость часто легче полной и лучше соответствует возрасту.
</a:t>
            </a:r>
            <a:endParaRPr lang="en-US" sz="723" dirty="0"/>
          </a:p>
        </p:txBody>
      </p:sp>
      <p:sp>
        <p:nvSpPr>
          <p:cNvPr id="10" name="Text 3"/>
          <p:cNvSpPr txBox="1"/>
          <p:nvPr/>
        </p:nvSpPr>
        <p:spPr>
          <a:xfrm>
            <a:off x="3916675" y="17337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Хобби и 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2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Садоводство, прогулки, чтение и лёгкая гимнастика помогают поддерживать память, настроение и физическую форму. Активный образ жизни делает повседневность более устойчивой и содержательной.
</a:t>
            </a:r>
            <a:endParaRPr lang="en-US" sz="745" dirty="0"/>
          </a:p>
        </p:txBody>
      </p:sp>
      <p:sp>
        <p:nvSpPr>
          <p:cNvPr id="11" name="Text 4"/>
          <p:cNvSpPr txBox="1"/>
          <p:nvPr/>
        </p:nvSpPr>
        <p:spPr>
          <a:xfrm>
            <a:off x="6816950" y="17337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Волонтёрство и обучение
</a:t>
            </a:r>
            <a:pPr algn="l" indent="0" marL="0">
              <a:lnSpc>
                <a:spcPct val="115000"/>
              </a:lnSpc>
              <a:buNone/>
            </a:pPr>
            <a:r>
              <a:rPr lang="en-US" sz="3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 добровольческих проектах и программы lifelong learning дают пожилым людям возможность делиться опытом, осваивать новое и сохранять социальные связи вне дома.
</a:t>
            </a:r>
            <a:endParaRPr lang="en-US" sz="822" dirty="0"/>
          </a:p>
        </p:txBody>
      </p:sp>
      <p:sp>
        <p:nvSpPr>
          <p:cNvPr id="12" name="Text 5"/>
          <p:cNvSpPr txBox="1"/>
          <p:nvPr/>
        </p:nvSpPr>
        <p:spPr>
          <a:xfrm>
            <a:off x="2378900" y="2979900"/>
            <a:ext cx="1785300" cy="10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семье
</a:t>
            </a:r>
            <a:pPr algn="l" indent="0" marL="0">
              <a:lnSpc>
                <a:spcPct val="115000"/>
              </a:lnSpc>
              <a:buNone/>
            </a:pPr>
            <a:r>
              <a:rPr lang="en-US" sz="3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с внуками, семейные разговоры и передача традиций укрепляют межпоколенческие связи. Старость не означает пассивность: она может быть временем полезного участия и ответственности.
</a:t>
            </a:r>
            <a:endParaRPr lang="en-US" sz="79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теме; оценки носят сравнительный, а не статистический характер.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самочувствие влияют не только медицина и доход, но и повседневная доступность транспорта, жилья и общения.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эффект дают здоровье и социальные связи: они определяют автономность, режим дня и возможность участвовать в жизни общества.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влияет на благополучие в старости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страны по-разному заботятся о пожилых людях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41788" y="1676668"/>
            <a:ext cx="3449700" cy="8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система поддержки
</a:t>
            </a:r>
            <a:pPr algn="l" indent="0" marL="0">
              <a:lnSpc>
                <a:spcPct val="115000"/>
              </a:lnSpc>
              <a:buNone/>
            </a:pPr>
            <a:r>
              <a:rPr lang="en-US" sz="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более богатых странах пожилые люди чаще получают помощь на дому, реабилитацию и услуги дневных центров. Это снижает нагрузку на семью и поддерживает самостоятельность.
</a:t>
            </a:r>
            <a:endParaRPr lang="en-US" sz="1031" dirty="0"/>
          </a:p>
        </p:txBody>
      </p:sp>
      <p:sp>
        <p:nvSpPr>
          <p:cNvPr id="10" name="Text 3"/>
          <p:cNvSpPr txBox="1"/>
          <p:nvPr/>
        </p:nvSpPr>
        <p:spPr>
          <a:xfrm>
            <a:off x="941788" y="2848310"/>
            <a:ext cx="34497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семьи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общественные ресурсы ограничены, основная забота ложится на родственников. Семья становится главным источником ухода, но это требует времени, денег и эмоциональных сил.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54563" y="1667386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определяет различия
</a:t>
            </a:r>
            <a:pPr algn="l" indent="0" marL="0">
              <a:lnSpc>
                <a:spcPct val="115000"/>
              </a:lnSpc>
              <a:buNone/>
            </a:pPr>
            <a:r>
              <a:rPr lang="en-US" sz="4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пенсий, доступ к медицине, число социальных работников и эффективность социальной защиты формируют разные модели старения. Именно эти факторы задают объём доступной помощи.
</a:t>
            </a:r>
            <a:endParaRPr lang="en-US" sz="1066" dirty="0"/>
          </a:p>
        </p:txBody>
      </p:sp>
      <p:sp>
        <p:nvSpPr>
          <p:cNvPr id="12" name="Text 5"/>
          <p:cNvSpPr txBox="1"/>
          <p:nvPr/>
        </p:nvSpPr>
        <p:spPr>
          <a:xfrm>
            <a:off x="4954563" y="2848302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лексика
</a:t>
            </a:r>
            <a:pPr algn="l" indent="0" marL="0">
              <a:lnSpc>
                <a:spcPct val="115000"/>
              </a:lnSpc>
              <a:buNone/>
            </a:pPr>
            <a:r>
              <a:rPr lang="en-US" sz="4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обсуждении темы полезно использовать выражения developed countries, social welfare, public services, long-term care и family responsibility. Они помогают точно описывать различия между системами.
</a:t>
            </a:r>
            <a:endParaRPr lang="en-US" sz="104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4575" y="1965004"/>
            <a:ext cx="4152000" cy="15142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152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Содержательное обобщение по теме; без числовых данных.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09100" cy="20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меры чаще всего дают заметный практический эффект в старости.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Лучший результат дают меры разных типов: экономические, медицинские и социальные работают вместе и усиливают друг друга.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улучшает жизнь пожилых людей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 пожилым людям в семье и обществе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как ценность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Пожилые люди передают не только семейную память, но и практические знания, которые невозможно быстро заменить. Их жизненный опыт помогает младшим поколениями принимать более взвешенные решения.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Достоинство старости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Старость не должна восприниматься как обуза. Когда человека уважают независимо от возраста, он сохраняет уверенность, чувство собственной значимости и готовность участвовать в жизни семьи.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поколений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разговоры, семейные встречи и взаимная помощь укрепляют intergenerational ties. Такие отношения учат ответственности, терпению и уважению к возрасту как к естественной части жизни.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обязанность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пожилых людей — это не только дело родственников, но и вопрос культуры общества. Shared responsibility означает, что забота, уважение и доступная помощь касаются всех.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старость строится на поддержке и уважении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жизни пожилого человека зависит от здоровья, дохода, семьи и общественных услуг. Когда есть безопасность, доступ к помощи и уважение, старость становится достойной и активной.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2026-05-31T18:07:23Z</dcterms:created>
  <dcterms:modified xsi:type="dcterms:W3CDTF">2026-05-31T18:07:23Z</dcterms:modified>
</cp:coreProperties>
</file>