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jpe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растительные сообщества и растительный покров
</a:t>
            </a:r>
            <a:endParaRPr lang="en-US" sz="3565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разнообразия и значимости растительных сообществ в природе России.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9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представляют собой растительные сообщества
</a:t>
            </a:r>
            <a:endParaRPr lang="en-US" sz="1991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сообщества объединяют разные виды растений, живущих на одной территории. Они характеризуются своими главными растениями и условиями обитания, например, леса, луга и степи.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983" y="1426400"/>
            <a:ext cx="1952084" cy="2043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6383" y="1426400"/>
            <a:ext cx="1952084" cy="2043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31533" y="1426400"/>
            <a:ext cx="1952084" cy="2043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08958" y="1426400"/>
            <a:ext cx="1952084" cy="2043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44596" y="3343223"/>
            <a:ext cx="1656413" cy="917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сообщества
</a:t>
            </a:r>
            <a:pPr algn="l" indent="0" marL="0">
              <a:lnSpc>
                <a:spcPct val="90000"/>
              </a:lnSpc>
              <a:buNone/>
            </a:pPr>
            <a:r>
              <a:rPr lang="en-US" sz="38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бывают хвойные или лиственные, с густым деревьями и разнообразной растительностью. Они создают тень и влажность, поддерживают множество животных.
</a:t>
            </a:r>
            <a:endParaRPr lang="en-US" sz="1157" dirty="0"/>
          </a:p>
        </p:txBody>
      </p:sp>
      <p:sp>
        <p:nvSpPr>
          <p:cNvPr id="16" name="Text 1"/>
          <p:cNvSpPr txBox="1"/>
          <p:nvPr/>
        </p:nvSpPr>
        <p:spPr>
          <a:xfrm>
            <a:off x="2623279" y="3343223"/>
            <a:ext cx="1656413" cy="917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Луговые пространства
</a:t>
            </a:r>
            <a:pPr algn="l" indent="0" marL="0">
              <a:lnSpc>
                <a:spcPct val="90000"/>
              </a:lnSpc>
              <a:buNone/>
            </a:pPr>
            <a:r>
              <a:rPr lang="en-US" sz="3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покрыты травами и цветами, растут на богатых почвах с достаточной влагой. Это важные пастбища и место обитания многих насекомых.
</a:t>
            </a:r>
            <a:endParaRPr lang="en-US" sz="1141" dirty="0"/>
          </a:p>
        </p:txBody>
      </p:sp>
      <p:sp>
        <p:nvSpPr>
          <p:cNvPr id="17" name="Text 2"/>
          <p:cNvSpPr txBox="1"/>
          <p:nvPr/>
        </p:nvSpPr>
        <p:spPr>
          <a:xfrm>
            <a:off x="4701962" y="3343223"/>
            <a:ext cx="1656413" cy="917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экосистемы
</a:t>
            </a:r>
            <a:pPr algn="l" indent="0" marL="0">
              <a:lnSpc>
                <a:spcPct val="90000"/>
              </a:lnSpc>
              <a:buNone/>
            </a:pPr>
            <a:r>
              <a:rPr lang="en-US" sz="38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— открытые пространства с засухоустойчивыми травами и ограниченным числом деревьев. Почвы здесь плодородные, но климат более сухой.
</a:t>
            </a:r>
            <a:endParaRPr lang="en-US" sz="1157" dirty="0"/>
          </a:p>
        </p:txBody>
      </p:sp>
      <p:sp>
        <p:nvSpPr>
          <p:cNvPr id="18" name="Text 3"/>
          <p:cNvSpPr txBox="1"/>
          <p:nvPr/>
        </p:nvSpPr>
        <p:spPr>
          <a:xfrm>
            <a:off x="6764976" y="3343223"/>
            <a:ext cx="1656413" cy="917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и тундровые районы
</a:t>
            </a:r>
            <a:pPr algn="l" indent="0" marL="0">
              <a:lnSpc>
                <a:spcPct val="90000"/>
              </a:lnSpc>
              <a:buNone/>
            </a:pPr>
            <a:r>
              <a:rPr lang="en-US" sz="37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изобилуют мхами и водными растениями, а тундры покрыты низкорослой растительностью, адаптированной к холодным условиям с коротким летом.
</a:t>
            </a:r>
            <a:endParaRPr lang="en-US" sz="1125" dirty="0"/>
          </a:p>
        </p:txBody>
      </p:sp>
      <p:sp>
        <p:nvSpPr>
          <p:cNvPr id="19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растительных сообществ
</a:t>
            </a:r>
            <a:endParaRPr lang="en-US" sz="2589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ярус состоит из высоких деревьев, которые формируют основной каркас сообщества и затеняют нижние слои.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Кустарниковый ярус содержит среднерослую растительность, помогающую удерживать влагу и создавать среду для мелких обитателей.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Травяной ярус представлен разнообразными травами и цветковыми растениями, которые являются основой пищевой цепи.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Моховой и лишайниковый ярусы покрывают почву, способствуя сохранению влаги и образованию почвы.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растительного сообщества
</a:t>
            </a:r>
            <a:endParaRPr lang="en-US" sz="2743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Рослесхоза,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растительных сообществ по территории России
</a:t>
            </a:r>
            <a:endParaRPr lang="en-US" sz="1695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занимают почти половину страны, демонстрируя разнообразие природных зон России.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лесов обеспечивает климатическую стабильность и биоразнообразие в масштабах страны.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— царство хвойных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покрывает северные регионы России, доминируют ель, сосна и лиственница. Эти леса адаптированы к холодным зимам и формируют важные экосистемы.
</a:t>
            </a:r>
            <a:endParaRPr lang="en-US" sz="929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леса средней полосы
</a:t>
            </a:r>
            <a:pPr algn="l" indent="0" marL="0">
              <a:lnSpc>
                <a:spcPct val="90000"/>
              </a:lnSpc>
              <a:buNone/>
            </a:pPr>
            <a:r>
              <a:rPr lang="en-US" sz="3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растут широколиственные и хвойные деревья: дуб, берёза и вяз. Это зона с умеренным климатом и разнообразием растений и животных.
</a:t>
            </a:r>
            <a:endParaRPr lang="en-US" sz="1015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тропические леса
</a:t>
            </a:r>
            <a:pPr algn="l" indent="0" marL="0">
              <a:lnSpc>
                <a:spcPct val="90000"/>
              </a:lnSpc>
              <a:buNone/>
            </a:pPr>
            <a:r>
              <a:rPr lang="en-US" sz="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тропиках растут пальмы и лианы, леса многоярусные и густые. Там царит высокая влажность и богатая флора.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лесных сообществ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луговых сообществ
</a:t>
            </a:r>
            <a:endParaRPr lang="en-US" sz="2357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растут на плодородных почвах с хорошим увлажнением, обеспечивают питание для многих животных и питают сельское хозяйство.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составляют злаковые травы, такие как мятлик и овсяница, обеспечивающие стабильную растительность круглое лето.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разнотравья придаёт лугам красоту и биологическое разнообразие, важное для опылителей и мелких животных.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покрыты травами, например, ковылём и типчаком, которые приспособлены к засушливому климату и колебаниям температур.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 обеспечивает исключительную плодородность почвы, делая эти пространства важными для сельского хозяйства и природных сообществ.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Характеристика степных экосистем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растительного покрова пустынь и полупустынь
</a:t>
            </a:r>
            <a:endParaRPr lang="en-US" sz="1695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пустынь адаптированы к жаре и засухе — у них мощные корни для добычи воды и мелкие листья для снижения испарения.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представители: саксаул и верблюжья колючка, они выживают в жестких условиях с минимумом осадков.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здесь резко меняется между днем и ночью, что делает аридный климат сложным для жизни.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Тундровые растительные сообщества
</a:t>
            </a:r>
            <a:endParaRPr lang="en-US" sz="2704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 лишайники — основа тундры
</a:t>
            </a:r>
            <a:pPr algn="l" indent="0" marL="0">
              <a:lnSpc>
                <a:spcPct val="90000"/>
              </a:lnSpc>
              <a:buNone/>
            </a:pPr>
            <a:r>
              <a:rPr lang="en-US" sz="41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Низкорослые мхи и лишайники широко распространены, покрывают поверхность почвы и выдерживают суровые условия вечной мерзлоты.
</a:t>
            </a:r>
            <a:endParaRPr lang="en-US" sz="1241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6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кустарники в тундре
</a:t>
            </a:r>
            <a:pPr algn="l" indent="0" marL="0">
              <a:lnSpc>
                <a:spcPct val="90000"/>
              </a:lnSpc>
              <a:buNone/>
            </a:pPr>
            <a:r>
              <a:rPr lang="en-US" sz="42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Берёза, осока и ива полярная формируют низкую растительность. Они приспособлены к ветрам и короткому летнему периоду роста.
</a:t>
            </a:r>
            <a:endParaRPr lang="en-US" sz="1261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вечной мерзлоты
</a:t>
            </a:r>
            <a:pPr algn="l" indent="0" marL="0">
              <a:lnSpc>
                <a:spcPct val="90000"/>
              </a:lnSpc>
              <a:buNone/>
            </a:pPr>
            <a:r>
              <a:rPr lang="en-US" sz="42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1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Мерзлый грунт ограничивает корневое развитие, что сказывается на формировании узких и негустых растительных слоев.
</a:t>
            </a:r>
            <a:endParaRPr lang="en-US" sz="1270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Тундровые растительные сообщества
</a:t>
            </a:r>
            <a:endParaRPr lang="en-US" sz="2704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9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и водные растительные сообщества
</a:t>
            </a:r>
            <a:endParaRPr lang="en-US" sz="2198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Сфагновые мхи, осоки и клюква — основные растения болот, которые создают уникальные условия для жизни многих видов флоры и фауны.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пресных водоёмах растут ряска, рогоз, камыш и кувшинки, обеспечивая пищу и убежище для водных обитателей и птиц.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являются естественными резервуарами воды, регулируют уровень влаги в экосистемах и служат убежищем для редких растительных и животных видов.
</a:t>
            </a:r>
            <a:endParaRPr lang="en-US" sz="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683515"/>
            <a:ext cx="4724400" cy="19106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растительное сообщество строго адаптировано к своим климатическим и почвенным условиям, с уникальным набором растений и животных.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экологических исследований России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отличия видов растений, климатических условий, типов почв и типичных животных для основных растительных сообществ.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характеристики сообществ
</a:t>
            </a:r>
            <a:endParaRPr lang="en-US" sz="2384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 на растительный покров
</a:t>
            </a:r>
            <a:endParaRPr lang="en-US" sz="2431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осадков определяет влагозависимость растений: влажные условия способствуют развитию густых лесов, а в засушливых областях преобладают степи и пустыни.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 влияет на темпы роста и виды растений, при низких температурах формируются тундровые сообщества с приспособленными видами.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вегетационного периода регулирует жизненные циклы растений и может сдвигать границы распространения растительных сообществ.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ведёт к вырубке лесов, распашке степей и осушению болот, что изменяет природный растительный покров и снижает биологическое разнообразие.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месте природных сообществ формируются культурные насаждения — поля, сады и парки, в которых преобладают искусственно высаженные растения, нарушая естественные экосистемы.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1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растительного покрова человеком
</a:t>
            </a:r>
            <a:endParaRPr lang="en-US" sz="201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растительных сообществ
</a:t>
            </a:r>
            <a:endParaRPr lang="en-US" sz="2239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сообщества насыщают атмосферу кислородом, необходимым для жизни всех живых организмов.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поглощают углекислый газ, способствуя снижению парникового эффекта и регулируя климат.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Служат пищей и укрытием для многочисленных видов животных, поддерживая биологическое разнообразие.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Улучшают структуру почвы, способствуют сохранению влаги и образуют устойчивые экосистемы.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растительного сообщества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процессов, определяющих развитие растительных сообществ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леса Московского региона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Московской области доминируют смешанные леса с преобладанием ели, сосны, берёзы и дуба. Эти леса формируют разнообразные экосистемы, важные для птиц и мелких млекопитающих.
</a:t>
            </a:r>
            <a:endParaRPr lang="en-US" sz="929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опушек и лесных поляны
</a:t>
            </a:r>
            <a:pPr algn="l" indent="0" marL="0">
              <a:lnSpc>
                <a:spcPct val="90000"/>
              </a:lnSpc>
              <a:buNone/>
            </a:pPr>
            <a:r>
              <a:rPr lang="en-US" sz="3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границе лесов встречаются малина, орешник и боярышник, которые создают богатую кормовую базу для диких животных и способствуют сохранению биологического разнообразия.
</a:t>
            </a:r>
            <a:endParaRPr lang="en-US" sz="911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луговые растения региона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Московской области богаты видами как клевер, тимофеевка и ромашка, которые служат кормом для пасущихся животных и поддерживают структуры экосистем.
</a:t>
            </a:r>
            <a:endParaRPr lang="en-US" sz="929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примеры: Московская область
</a:t>
            </a:r>
            <a:endParaRPr lang="en-US" sz="258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исчезновения редких сообществ
</a:t>
            </a:r>
            <a:endParaRPr lang="en-US" sz="2614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мелиорации и распашки болот, степей и пойменных лугов многие редкие растительные экосистемы стремительно уменьшаются по площади.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влияют на чувствительные биогеоценозы, вызывая нарушение их структуры и снижение численности редких видов.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Красной книге России отражено не только исчезновение видов, но и потеря уникальных сообществ, что угрожает экологическому балансу региона.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восстановление растительного покрова
</a:t>
            </a:r>
            <a:endParaRPr lang="en-US" sz="2089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расширение заповедников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насчитывается более 100 заповедников, которые обеспечивают охрану природных ландшафтов и редких сообществ, способствуя сохранению биоразнообразия.
</a:t>
            </a:r>
            <a:endParaRPr lang="en-US" sz="1203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по лесовосстановлению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высаживаются миллионы саженцев хвойных и лиственных пород, восстанавливая деградированные леса и улучшая экологическую ситуацию в регионах.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и общественный контроль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Законодательство РФ и активность экологических организаций направлены на борьбу с незаконной вырубкой, защиту болот и лугов, а также на просвещение населения.
</a:t>
            </a:r>
            <a:endParaRPr lang="en-US" sz="1204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восстановление растительного покрова
</a:t>
            </a:r>
            <a:endParaRPr lang="en-US" sz="2089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" y="483941"/>
            <a:ext cx="8031600" cy="1600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42536" y="2216005"/>
            <a:ext cx="35661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растительных сообществ для природы и человека
</a:t>
            </a:r>
            <a:endParaRPr lang="en-US" sz="3565" dirty="0"/>
          </a:p>
        </p:txBody>
      </p:sp>
      <p:sp>
        <p:nvSpPr>
          <p:cNvPr id="7" name="Text 1"/>
          <p:cNvSpPr txBox="1"/>
          <p:nvPr/>
        </p:nvSpPr>
        <p:spPr>
          <a:xfrm>
            <a:off x="5327650" y="2724316"/>
            <a:ext cx="3456300" cy="152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сообщества — фундамент экосистем, обеспечивающих устойчивость природы. Их сохранение необходимо для будущих поколений и поддержания жизненного баланса на Земле.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2026-05-07T14:18:54Z</dcterms:created>
  <dcterms:modified xsi:type="dcterms:W3CDTF">2026-05-07T14:18:54Z</dcterms:modified>
</cp:coreProperties>
</file>