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64700" y="1651"/>
            <a:ext cx="5279400" cy="51401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9625" y="270000"/>
            <a:ext cx="34803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289625" y="701025"/>
            <a:ext cx="4088700" cy="18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Последние годы Пушкина: творчество, общественное давление и трагический финал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289632" y="3759006"/>
            <a:ext cx="3504600" cy="111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Творческий взлёт, давление общества и дуэльный финал сошлись в последних годах Пушкина.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64700" y="1651"/>
            <a:ext cx="5279400" cy="51401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6200" y="270000"/>
            <a:ext cx="3516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1830-х и место Пушкина в ней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6200" y="2114275"/>
            <a:ext cx="3117000" cy="15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Эпоха Николая I сочетала жёсткую цензуру, придворный контроль и рост общественного напряжения. Пушкин был признанным поэтом, но его свобода, положение и семейная жизнь оставались под постоянным давлением.
</a:t>
            </a:r>
            <a:endParaRPr lang="en-US" sz="957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Болдинская осень 1830 года: три шага к зрелому Пушкину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1694050"/>
            <a:ext cx="2400600" cy="136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Карантин в Болдине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холеры Пушкин задержался в имении и оказался в редкой для себя тишине, позволившей работать без обычной суеты.
</a:t>
            </a:r>
            <a:endParaRPr lang="en-US" sz="1057" dirty="0"/>
          </a:p>
        </p:txBody>
      </p:sp>
      <p:sp>
        <p:nvSpPr>
          <p:cNvPr id="9" name="Text 3"/>
          <p:cNvSpPr txBox="1"/>
          <p:nvPr/>
        </p:nvSpPr>
        <p:spPr>
          <a:xfrm>
            <a:off x="3003550" y="1694050"/>
            <a:ext cx="2400600" cy="136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Плодотворная осень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это время были завершены «Повести Белкина», «Маленькие трагедии» и значительная часть лирики; шла работа над «Евгением Онегиным».
</a:t>
            </a:r>
            <a:endParaRPr lang="en-US" sz="1057" dirty="0"/>
          </a:p>
        </p:txBody>
      </p:sp>
      <p:sp>
        <p:nvSpPr>
          <p:cNvPr id="10" name="Text 4"/>
          <p:cNvSpPr txBox="1"/>
          <p:nvPr/>
        </p:nvSpPr>
        <p:spPr>
          <a:xfrm>
            <a:off x="5737100" y="1694050"/>
            <a:ext cx="2400600" cy="136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художественный этап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Болдинская осень закрепила переход Пушкина к более сдержанной, философской и внутренне свободной манере письма.
</a:t>
            </a:r>
            <a:endParaRPr lang="en-US" sz="1057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8588" y="0"/>
            <a:ext cx="3124274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65850" y="2643472"/>
            <a:ext cx="38517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Брак с Натальей Николаевной Гончаровой сделал семейную жизнь центральной частью биографии Пушкина: в доме росли дети, а бытовые и финансовые обязанности становились всё тяжелее.
</a:t>
            </a:r>
            <a:endParaRPr lang="en-US" sz="957" dirty="0"/>
          </a:p>
        </p:txBody>
      </p:sp>
      <p:sp>
        <p:nvSpPr>
          <p:cNvPr id="6" name="Text 1"/>
          <p:cNvSpPr txBox="1"/>
          <p:nvPr/>
        </p:nvSpPr>
        <p:spPr>
          <a:xfrm>
            <a:off x="665850" y="3580872"/>
            <a:ext cx="38517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Красота Гончаровой привлекала внимание петербургского света, превращая частную жизнь семьи в предмет обсуждений, слухов и постоянного общественного напряжения.
</a:t>
            </a:r>
            <a:endParaRPr lang="en-US" sz="957" dirty="0"/>
          </a:p>
        </p:txBody>
      </p:sp>
      <p:sp>
        <p:nvSpPr>
          <p:cNvPr id="7" name="Text 2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270000"/>
            <a:ext cx="54741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Пушкина и Наталья Гончарова
</a:t>
            </a:r>
            <a:endParaRPr lang="en-US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и Николай I: защита, перешедшая в контроль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аудиенции 1826 года Николай I взял Пушкина под личный надзор: покровительство существовало, но вместе с ним росла зависимость от двора.
</a:t>
            </a:r>
            <a:endParaRPr lang="en-US" sz="957" dirty="0"/>
          </a:p>
        </p:txBody>
      </p:sp>
      <p:sp>
        <p:nvSpPr>
          <p:cNvPr id="5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Цензурные ограничения касались не только публикаций, но и самого места поэта в государственной иерархии, что подрывало ощущение творческой автономии.
</a:t>
            </a:r>
            <a:endParaRPr lang="en-US" sz="957" dirty="0"/>
          </a:p>
        </p:txBody>
      </p:sp>
      <p:sp>
        <p:nvSpPr>
          <p:cNvPr id="6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последние годы это усиливало внутренний разлад между достоинством художника и необходимостью существовать в придворной системе.
</a:t>
            </a:r>
            <a:endParaRPr lang="en-US" sz="957" dirty="0"/>
          </a:p>
        </p:txBody>
      </p:sp>
      <p:sp>
        <p:nvSpPr>
          <p:cNvPr id="7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2004434"/>
            <a:ext cx="4794300" cy="130433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27900" y="270000"/>
            <a:ext cx="3249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события последних лет Пушкина: 1830–1837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5625625" y="1581524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вехи позднего периода Пушкина и их общий смысл.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5621075" y="2690599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события, служебные ограничения и крупные произведения развивались одновременно и взаимно усиливали напряжение периода.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721388"/>
            <a:ext cx="3561900" cy="15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Биографические и литературоведческие материалы о позднем Пушкине
</a:t>
            </a:r>
            <a:endParaRPr lang="en-US" sz="757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8024" y="1396761"/>
            <a:ext cx="209400" cy="1861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55126" y="1377928"/>
            <a:ext cx="167850" cy="223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4815" y="3197877"/>
            <a:ext cx="195825" cy="2238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Финансовые трудности и ощущение несвободы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869925" y="1377936"/>
            <a:ext cx="26274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Нестабильный доход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Литературные заработки Пушкина зависели от публикаций и не обеспечивали устойчивого достатка для семьи, домашнего хозяйства и издательских замыслов.
</a:t>
            </a:r>
            <a:endParaRPr lang="en-US" sz="1045" dirty="0"/>
          </a:p>
        </p:txBody>
      </p:sp>
      <p:sp>
        <p:nvSpPr>
          <p:cNvPr id="11" name="Text 3"/>
          <p:cNvSpPr txBox="1"/>
          <p:nvPr/>
        </p:nvSpPr>
        <p:spPr>
          <a:xfrm>
            <a:off x="4366256" y="1377936"/>
            <a:ext cx="26274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Растущие долги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Расходы на жизнь в столице, светские обязательства и поддержание дворянского статуса постепенно увеличивали долговую нагрузку и усиливали тревогу.
</a:t>
            </a:r>
            <a:endParaRPr lang="en-US" sz="1045" dirty="0"/>
          </a:p>
        </p:txBody>
      </p:sp>
      <p:sp>
        <p:nvSpPr>
          <p:cNvPr id="12" name="Text 4"/>
          <p:cNvSpPr txBox="1"/>
          <p:nvPr/>
        </p:nvSpPr>
        <p:spPr>
          <a:xfrm>
            <a:off x="869937" y="3197884"/>
            <a:ext cx="26274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Материальная зависимость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Финансовая неустойчивость соединялась с надзором власти и общества, делая ощущение несвободы одним из факторов внутреннего кризиса поэта.
</a:t>
            </a:r>
            <a:endParaRPr lang="en-US" sz="1045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123" y="1426575"/>
            <a:ext cx="8603753" cy="33729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86040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нарастал конфликт к дуэли 1837 года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70000" y="690550"/>
            <a:ext cx="8604000" cy="2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событий, в которой светские слухи и кодекс чести привели к дуэли на Чёрной речке.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8CC5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59278"/>
            <a:ext cx="2503200" cy="24836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5650" y="2616605"/>
            <a:ext cx="2604900" cy="252604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53806" y="2271575"/>
            <a:ext cx="2190088" cy="2568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Наталья Гончарова и светский скандал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Имя, которое обсуждал весь Петербург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Наталья Гончарова была одной из самых заметных светских фигур, и внимание к ней быстро превратилось в непрерывный поток разговоров. Для Пушкина это означало, что частная жизнь семьи оказалась в центре чужого любопытства и оценки.
</a:t>
            </a:r>
            <a:endParaRPr lang="en-US" sz="957" dirty="0"/>
          </a:p>
        </p:txBody>
      </p:sp>
      <p:sp>
        <p:nvSpPr>
          <p:cNvPr id="10" name="Text 2"/>
          <p:cNvSpPr txBox="1"/>
          <p:nvPr/>
        </p:nvSpPr>
        <p:spPr>
          <a:xfrm>
            <a:off x="3160202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3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сплетня становится ударом по чести
</a:t>
            </a:r>
            <a:pPr algn="l" indent="0" marL="0">
              <a:lnSpc>
                <a:spcPct val="115000"/>
              </a:lnSpc>
              <a:buNone/>
            </a:pPr>
            <a:r>
              <a:rPr lang="en-US" sz="240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Слухи вокруг Гончаровой воспринимались не как пустая болтовня, а как посягательство на репутацию семьи. В дворянской среде подобный фон легко превращался в конфликт, где личное достоинство становилось важнее осторожности и здравого смысла.
</a:t>
            </a:r>
            <a:endParaRPr lang="en-US" sz="893" dirty="0"/>
          </a:p>
        </p:txBody>
      </p:sp>
      <p:sp>
        <p:nvSpPr>
          <p:cNvPr id="11" name="Text 3"/>
          <p:cNvSpPr txBox="1"/>
          <p:nvPr/>
        </p:nvSpPr>
        <p:spPr>
          <a:xfrm>
            <a:off x="6651127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Публичная драма вместо домашней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То, что начиналось как разговоры в салонах, постепенно стало частью трагедии последних месяцев Пушкина. Светское общество не просто наблюдало за историей — оно само усиливало напряжение, делая её почти неизбежной.
</a:t>
            </a:r>
            <a:endParaRPr lang="en-US" sz="957" dirty="0"/>
          </a:p>
        </p:txBody>
      </p:sp>
      <p:sp>
        <p:nvSpPr>
          <p:cNvPr id="12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«Современник» как литературный проект позднего Пушкина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Основанный в 1836 году «Современник» должен был стать независимой трибуной, где современная русская литература говорила бы своим голосом, без оглядки на случайные вкусы и сиюминутную моду.
</a:t>
            </a:r>
            <a:endParaRPr lang="en-US" sz="957" dirty="0"/>
          </a:p>
        </p:txBody>
      </p:sp>
      <p:sp>
        <p:nvSpPr>
          <p:cNvPr id="6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стремился объединить в журнале сильные произведения и дать читателю пространство живой литературной мысли, где ценились бы качество текста и широта взгляда.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Однако издание требовало значительных расходов, а финансовая отдача оставалась слабой, что быстро превратило культурный замысел в тяжёлое материальное обязательство.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9" name="Text 5"/>
          <p:cNvSpPr txBox="1"/>
          <p:nvPr/>
        </p:nvSpPr>
        <p:spPr>
          <a:xfrm>
            <a:off x="4822913" y="3220388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«Современник» стал одновременно итогом зрелых литературных амбиций Пушкина и новым источником напряжения в его последние годы.
</a:t>
            </a:r>
            <a:endParaRPr lang="en-US" sz="957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0770" y="1165600"/>
            <a:ext cx="4792160" cy="298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62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Поздние произведения Пушкина: движение к исторической прозе и философской глубине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4550" y="158156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поздние годы Пушкин работал одновременно в поэзии, прозе и историческом исследовании, расширяя границы русской литературы.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690637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Пик приходится на 1830 год и середину десятилетия: творчество становится сосредоточеннее, а темы — глубже и историчнее.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4550" y="4355850"/>
            <a:ext cx="32490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Биографические и литературоведческие материалы о позднем Пушкине; 1830–1836 годы.
</a:t>
            </a:r>
            <a:endParaRPr lang="en-US" sz="75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сюжеты: Пугачёв как ключ к пониманию народной истории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«Истории Пугачёва» Пушкин опирался на архивные материалы и свидетельства эпохи, стремясь восстановить ход восстания без упрощений и романтических украшений.
</a:t>
            </a:r>
            <a:endParaRPr lang="en-US" sz="957" dirty="0"/>
          </a:p>
        </p:txBody>
      </p:sp>
      <p:sp>
        <p:nvSpPr>
          <p:cNvPr id="5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«Капитанской дочке» исторический фон становится проверкой характера: на первый план выходят верность слову, ответственность и нравственный выбор в условиях смуты.
</a:t>
            </a:r>
            <a:endParaRPr lang="en-US" sz="957" dirty="0"/>
          </a:p>
        </p:txBody>
      </p:sp>
      <p:sp>
        <p:nvSpPr>
          <p:cNvPr id="6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книги показывают, что для Пушкина история — это не только прошлое, но и способ понять человека, власть и цену личного решения.
</a:t>
            </a:r>
            <a:endParaRPr lang="en-US" sz="957" dirty="0"/>
          </a:p>
        </p:txBody>
      </p:sp>
      <p:sp>
        <p:nvSpPr>
          <p:cNvPr id="7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8588" y="0"/>
            <a:ext cx="3124274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65850" y="2643472"/>
            <a:ext cx="38517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Дуэль с Жоржем Дантесом стала итогом длительного конфликта, в котором светские пересуды, вызовы чести и общественное давление вытеснили возможность спокойного разрешения спора.
</a:t>
            </a:r>
            <a:endParaRPr lang="en-US" sz="957" dirty="0"/>
          </a:p>
        </p:txBody>
      </p:sp>
      <p:sp>
        <p:nvSpPr>
          <p:cNvPr id="6" name="Text 1"/>
          <p:cNvSpPr txBox="1"/>
          <p:nvPr/>
        </p:nvSpPr>
        <p:spPr>
          <a:xfrm>
            <a:off x="665850" y="3580872"/>
            <a:ext cx="38517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Смертельное ранение на Чёрной речке превратило личную драму в событие общенационального масштаба: современники сразу увидели в нём гибель крупнейшего поэта эпохи.
</a:t>
            </a:r>
            <a:endParaRPr lang="en-US" sz="957" dirty="0"/>
          </a:p>
        </p:txBody>
      </p:sp>
      <p:sp>
        <p:nvSpPr>
          <p:cNvPr id="7" name="Text 2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270000"/>
            <a:ext cx="54741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Чёрная речка: дуэль 27 января 1837 года
</a:t>
            </a:r>
            <a:endParaRPr lang="en-US" sz="2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6770" y="919100"/>
            <a:ext cx="7490659" cy="2037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Последние двое суток Пушкина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83838" y="371110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хронология последних дней поэта и их итог.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5111162" y="3686502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События разворачиваются стремительно: от дуэли к смерти прошло менее двух суток, и именно это усилило общественный шок.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783850" y="3149788"/>
            <a:ext cx="3561900" cy="15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Биографические сведения о последних днях Пушкина.
</a:t>
            </a:r>
            <a:endParaRPr lang="en-US" sz="75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9995" y="1758347"/>
            <a:ext cx="346500" cy="277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8470" y="1723697"/>
            <a:ext cx="346500" cy="346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итоги позднего периода в двух повестях
</a:t>
            </a:r>
            <a:endParaRPr lang="en-US" sz="2000" dirty="0"/>
          </a:p>
        </p:txBody>
      </p:sp>
      <p:sp>
        <p:nvSpPr>
          <p:cNvPr id="6" name="Text 2"/>
          <p:cNvSpPr txBox="1"/>
          <p:nvPr/>
        </p:nvSpPr>
        <p:spPr>
          <a:xfrm>
            <a:off x="269995" y="2395000"/>
            <a:ext cx="3160500" cy="15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«Капитанская дочка»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утверждает важность долга, чести и верности в условиях исторического потрясения; её сдержанный стиль делает нравственный выбор героя особенно убедительным и ясным.
</a:t>
            </a:r>
            <a:endParaRPr lang="en-US" sz="1257" dirty="0"/>
          </a:p>
        </p:txBody>
      </p:sp>
      <p:sp>
        <p:nvSpPr>
          <p:cNvPr id="7" name="Text 3"/>
          <p:cNvSpPr txBox="1"/>
          <p:nvPr/>
        </p:nvSpPr>
        <p:spPr>
          <a:xfrm>
            <a:off x="3628470" y="2395000"/>
            <a:ext cx="3160500" cy="15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«Пиковая дама»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Пушкин показывает власть случая, психологическое напряжение и разрушительную силу страсти, превращая историю о выигрыше в размышление о самообмане и цене одержимости.
</a:t>
            </a:r>
            <a:endParaRPr lang="en-US" sz="125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0770" y="1165600"/>
            <a:ext cx="4792160" cy="298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62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поздней лирики Пушкина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4550" y="158156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Поздняя лирика соединяет личный опыт и философское размышление, поэтому её интонация становится более сдержанной и внутренне напряжённой.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690637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Свобода и судьба задают смысловой центр, а остальные темы раскрывают, как биография поэта переходит в общую мысль о человеке.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4550" y="4355850"/>
            <a:ext cx="32490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поздней лирики Пушкина по текстам 1830-х годов.
</a:t>
            </a:r>
            <a:endParaRPr lang="en-US" sz="757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Смерть Пушкина и отклик современников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Петербурге известие о смерти поэта вызвало скорбь, растерянность и чувство утраты, которое быстро вышло за пределы литературной среды и стало общественным событием.
</a:t>
            </a:r>
            <a:endParaRPr lang="en-US" sz="957" dirty="0"/>
          </a:p>
        </p:txBody>
      </p:sp>
      <p:sp>
        <p:nvSpPr>
          <p:cNvPr id="6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многих современников трагедия стала поводом задуматься о нравственном климате света, где сплетни, насмешки и формальная честь оказались сильнее человеческого достоинства.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Писатели и читатели воспринимали Пушкина не только как автора, но и как фигуру, вокруг которой уже при жизни складывался национальный смысл.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9" name="Text 5"/>
          <p:cNvSpPr txBox="1"/>
          <p:nvPr/>
        </p:nvSpPr>
        <p:spPr>
          <a:xfrm>
            <a:off x="4822913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похорон его имя всё заметнее отделялось от частной биографии и становилось символом русской словесности, к которому обращались как к культурной опоре.
</a:t>
            </a:r>
            <a:endParaRPr lang="en-US" sz="957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123" y="1426575"/>
            <a:ext cx="8603753" cy="33729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86040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личной трагедии к культурной памяти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70000" y="690550"/>
            <a:ext cx="8604000" cy="2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показывает, как гибель поэта стала частью исторической памяти и литературного канона.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последних лет Пушкина для русской литературы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1565750"/>
            <a:ext cx="2517900" cy="25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Поздний Пушкин показал, что русская проза может соединять историческую точность, нравственный анализ и художественную ясность без потери живого интереса к человеку.
</a:t>
            </a:r>
            <a:endParaRPr lang="en-US" sz="957" dirty="0"/>
          </a:p>
        </p:txBody>
      </p:sp>
      <p:sp>
        <p:nvSpPr>
          <p:cNvPr id="6" name="Text 2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3313050" y="1565750"/>
            <a:ext cx="2517900" cy="25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поздняя лирика и повести задали образец сжатого, точного письма, где каждое слово работает на смысл, а не на внешнюю эффектность.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6356100" y="1565750"/>
            <a:ext cx="2517900" cy="25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Биография поэта в эти годы помогает понять литературу XIX века как пространство, где личная судьба, общественное давление и творчество тесно связаны.
</a:t>
            </a:r>
            <a:endParaRPr lang="en-US" sz="957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89625" y="1084998"/>
            <a:ext cx="70128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Последние годы Пушкина: когда творчество стало судьбой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289625" y="2690125"/>
            <a:ext cx="4487100" cy="13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Последние годы Пушкина соединили высшую художественную зрелость, давление времени и личную драму. Именно поэтому его поздние тексты и трагический финал воспринимаются как единое культурное свидетельство.
</a:t>
            </a:r>
            <a:endParaRPr lang="en-US" sz="1057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2026-05-23T19:42:17Z</dcterms:created>
  <dcterms:modified xsi:type="dcterms:W3CDTF">2026-05-23T19:42:17Z</dcterms:modified>
</cp:coreProperties>
</file>