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image" Target="../media/image-18-7.jpe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9760" y="0"/>
            <a:ext cx="427453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104050"/>
            <a:ext cx="4485300" cy="93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весны, вербы и тихой торжественной музыки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245425"/>
            <a:ext cx="5278800" cy="15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Вербное воскресенье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60000"/>
            <a:ext cx="33615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22" y="0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76750" y="360000"/>
            <a:ext cx="44073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Праздник, который звучит особенно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376850" y="2331350"/>
            <a:ext cx="4407300" cy="24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Вербное воскресенье напоминает евангельский вход Иисуса в Иерусалим. В храме слышны песнопения и колокольный звон, а в русской традиции праздник связан с вербой и ранней весной.
</a:t>
            </a:r>
            <a:endParaRPr lang="en-US" sz="1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57912" y="3188538"/>
            <a:ext cx="428100" cy="428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017119" y="3188538"/>
            <a:ext cx="374588" cy="428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406588" y="1686040"/>
            <a:ext cx="428100" cy="4281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574137" y="1686040"/>
            <a:ext cx="428100" cy="4281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13" name="Text 1"/>
          <p:cNvSpPr txBox="1"/>
          <p:nvPr/>
        </p:nvSpPr>
        <p:spPr>
          <a:xfrm>
            <a:off x="360000" y="360000"/>
            <a:ext cx="84165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Какая музыка подходит этому дню
</a:t>
            </a:r>
            <a:endParaRPr lang="en-US" sz="2800" dirty="0"/>
          </a:p>
        </p:txBody>
      </p:sp>
      <p:sp>
        <p:nvSpPr>
          <p:cNvPr id="14" name="Text 2"/>
          <p:cNvSpPr txBox="1"/>
          <p:nvPr/>
        </p:nvSpPr>
        <p:spPr>
          <a:xfrm>
            <a:off x="1157763" y="3650713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этого дня обычно льётся спокойно и мягко. В ней легко услышать плавные интонации, похожие на тихую песню, которую хочется слушать внимательно и без спешки.
</a:t>
            </a:r>
            <a:endParaRPr lang="en-US" sz="1000" dirty="0"/>
          </a:p>
        </p:txBody>
      </p:sp>
      <p:sp>
        <p:nvSpPr>
          <p:cNvPr id="15" name="Text 3"/>
          <p:cNvSpPr txBox="1"/>
          <p:nvPr/>
        </p:nvSpPr>
        <p:spPr>
          <a:xfrm>
            <a:off x="1670587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Плавная мелодия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3990213" y="3650713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напевы создают ощущение торжественности. Они помогают запомнить музыку и делают её похожей на добрую молитву, которую можно слушать даже самым младшим школьникам.
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4503037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Напевное звучание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5406438" y="2148215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звучание напоминает пробуждение природы. Оно не шумное и не резкое, а светлое, как первые тёплые дни, когда хочется говорить тише и слушать внимательнее.
</a:t>
            </a:r>
            <a:endParaRPr lang="en-US" sz="1000" dirty="0"/>
          </a:p>
        </p:txBody>
      </p:sp>
      <p:sp>
        <p:nvSpPr>
          <p:cNvPr id="19" name="Text 7"/>
          <p:cNvSpPr txBox="1"/>
          <p:nvPr/>
        </p:nvSpPr>
        <p:spPr>
          <a:xfrm>
            <a:off x="5919263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Весеннее настроение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2573987" y="2148215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быстрые и шумные ритмы здесь не подходят. Для праздника лучше звучание, которое не торопит, а помогает почувствовать светлую радость и весеннее спокойствие.
</a:t>
            </a:r>
            <a:endParaRPr lang="en-US" sz="1000" dirty="0"/>
          </a:p>
        </p:txBody>
      </p:sp>
      <p:sp>
        <p:nvSpPr>
          <p:cNvPr id="21" name="Text 9"/>
          <p:cNvSpPr txBox="1"/>
          <p:nvPr/>
        </p:nvSpPr>
        <p:spPr>
          <a:xfrm>
            <a:off x="3086813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темп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04972" y="1477975"/>
            <a:ext cx="2734056" cy="3305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Иерусалимская встреча в музыкальном образе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24925" y="1784550"/>
            <a:ext cx="2406300" cy="27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торжественность сцены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празднике вспоминают встречу Иисуса в Иерусалиме. Это событие воспринимается не как шумное шествие, а как спокойная и радостная встреча, полная уважения и ожидания.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6212925" y="1784400"/>
            <a:ext cx="2406300" cy="27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Краски, линии и настроение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такого образа подходят мягкие линии, светлые краски и ощущение простора. Музыкально это похоже на ровное, мирное звучание, в котором нет суеты, но есть торжество.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3017400" cy="217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Колокольный звон и праздничный звук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174050" y="1204900"/>
            <a:ext cx="4770900" cy="3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Звон колоколов собирает людей в храм и сразу настраивает на праздник. Он звучит не как обычный сигнал, а как приглашение к общей радости.
</a:t>
            </a:r>
            <a:endParaRPr lang="en-US" sz="1089" dirty="0"/>
          </a:p>
        </p:txBody>
      </p:sp>
      <p:sp>
        <p:nvSpPr>
          <p:cNvPr id="10" name="Text 3"/>
          <p:cNvSpPr txBox="1"/>
          <p:nvPr/>
        </p:nvSpPr>
        <p:spPr>
          <a:xfrm>
            <a:off x="4174050" y="758900"/>
            <a:ext cx="4770900" cy="38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службы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174050" y="2606700"/>
            <a:ext cx="4770900" cy="3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службы колокольный звон поддерживает песнопения и чтение. Он помогает почувствовать, что день особенный, даже если музыка остаётся спокойной и неторопливой.
</a:t>
            </a:r>
            <a:endParaRPr lang="en-US" sz="1019" dirty="0"/>
          </a:p>
        </p:txBody>
      </p:sp>
      <p:sp>
        <p:nvSpPr>
          <p:cNvPr id="12" name="Text 5"/>
          <p:cNvSpPr txBox="1"/>
          <p:nvPr/>
        </p:nvSpPr>
        <p:spPr>
          <a:xfrm>
            <a:off x="4174050" y="2160700"/>
            <a:ext cx="4770900" cy="38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Праздничный момент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4174050" y="4008500"/>
            <a:ext cx="4770900" cy="3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люди выходят из храма, звон ещё долго напоминает о празднике. Он оставляет в душе светлое и тихое послевкусие, словно весенний воздух после дождя.
</a:t>
            </a:r>
            <a:endParaRPr lang="en-US" sz="1019" dirty="0"/>
          </a:p>
        </p:txBody>
      </p:sp>
      <p:sp>
        <p:nvSpPr>
          <p:cNvPr id="14" name="Text 7"/>
          <p:cNvSpPr txBox="1"/>
          <p:nvPr/>
        </p:nvSpPr>
        <p:spPr>
          <a:xfrm>
            <a:off x="4174050" y="3562500"/>
            <a:ext cx="4770900" cy="38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службы
</a:t>
            </a:r>
            <a:endParaRPr lang="en-US" sz="1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95000" y="526543"/>
            <a:ext cx="3821700" cy="15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пушистые почки появляются очень рано, поэтому верба так ясно связывается с весной. Она выглядит нежно и празднично, словно маленький знак пробуждения природы.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4966800" y="1983525"/>
            <a:ext cx="3821700" cy="10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5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из первых
</a:t>
            </a:r>
            <a:endParaRPr lang="en-US" sz="4529" dirty="0"/>
          </a:p>
        </p:txBody>
      </p:sp>
      <p:sp>
        <p:nvSpPr>
          <p:cNvPr id="7" name="Text 3"/>
          <p:cNvSpPr txBox="1"/>
          <p:nvPr/>
        </p:nvSpPr>
        <p:spPr>
          <a:xfrm>
            <a:off x="4966800" y="3101336"/>
            <a:ext cx="3821700" cy="117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растений, которые пробуждаются ранней весной и напоминают о жизни и обновлении.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66800" y="4358525"/>
            <a:ext cx="38172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за сезонным цветением вербы в умеренном климате
</a:t>
            </a:r>
            <a:endParaRPr lang="en-US" sz="1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998850" y="1703121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верба уже распустилась, люди замечали, что весна входит в свои права. Такие приметы помогали смотреть на природу внимательно и видеть её перемены почти каждый день.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281650" y="1703121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Пушистые почки вербы были для многих первым знаком тепла. Они напоминали, что снег скоро начнёт таять быстрее, а воздух станет мягче и светлее.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наблюдения о природе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5281650" y="3219897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наблюдения связывали праздник с жизнью природы. Так люди учились слушать мир вокруг себя и понимать, как весна приходит не сразу, а постепенно.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63700" y="3231228"/>
            <a:ext cx="428400" cy="3427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22470" y="3188538"/>
            <a:ext cx="428100" cy="428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50725" y="1709690"/>
            <a:ext cx="428400" cy="380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1563700" y="3650726"/>
            <a:ext cx="28146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этот день особенно старались говорить друг другу ласково и спокойно. Такие слова создавали дома тёплую атмосферу и помогали почувствовать, что праздник начинается с внимания к близким.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2131112" y="3188525"/>
            <a:ext cx="22473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слова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22325" y="3650726"/>
            <a:ext cx="28146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старались быть тише, не ссориться и не торопиться. Для детей это хороший пример того, как праздник учит уважению, доброте и умении слушать друг друга.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89738" y="3188525"/>
            <a:ext cx="22473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Спокойное поведение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3150725" y="2148226"/>
            <a:ext cx="28146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Веточки приносили домой как знак мира и заботы. Их ставили на видное место, чтобы праздник не заканчивался после службы, а продолжался в семейном кругу.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3718193" y="1686025"/>
            <a:ext cx="22473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Вербочка в доме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360000" y="360000"/>
            <a:ext cx="84165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семейные привычки праздника
</a:t>
            </a:r>
            <a:endParaRPr lang="en-US" sz="2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38087" y="1328907"/>
            <a:ext cx="3430800" cy="15947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75262" y="1328907"/>
            <a:ext cx="3430800" cy="159478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84240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веточка вербы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1164088" y="3698175"/>
            <a:ext cx="3166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Тонкая веточка с серой корой выглядит особенно красиво на фоне яркого дня. На ней уже заметны мягкие пушистые почки, похожие на маленькие серебристые шарики. Рядом хорошо смотрятся первые листья и капли талой воды.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1164088" y="3080925"/>
            <a:ext cx="31662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Нежная веточка в весеннем свете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01263" y="3698175"/>
            <a:ext cx="3166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Вербочка в вазе легко становится главным весенним украшением комнаты. Если рядом поставить солнечное окно и светлые предметы, образ получится очень тёплым. Такая композиция передаёт тишину, уют и ожидание праздника.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801263" y="3080925"/>
            <a:ext cx="31662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Праздничный букет у окна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95000" y="526543"/>
            <a:ext cx="3821700" cy="15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Вербное воскресенье открывает путь к Пасхе и помогает настроиться на спокойное ожидание. Это время тихой радости, света и добрых мыслей.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4966800" y="1983525"/>
            <a:ext cx="3821700" cy="10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6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 дней
</a:t>
            </a:r>
            <a:endParaRPr lang="en-US" sz="6000" dirty="0"/>
          </a:p>
        </p:txBody>
      </p:sp>
      <p:sp>
        <p:nvSpPr>
          <p:cNvPr id="7" name="Text 3"/>
          <p:cNvSpPr txBox="1"/>
          <p:nvPr/>
        </p:nvSpPr>
        <p:spPr>
          <a:xfrm>
            <a:off x="4966800" y="3101336"/>
            <a:ext cx="3821700" cy="117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отделяют этот праздник от Пасхи и делают его началом последней недели подготовки.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66800" y="4358525"/>
            <a:ext cx="38172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Православный церковный календарь
</a:t>
            </a:r>
            <a:endParaRPr lang="en-US" sz="1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998849" y="1685064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этого дня звучит плавно и спокойно, словно весенний ручеёк. В ней нет суеты: важнее мягкое движение мелодии и ощущение светлой, торжественной радости.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281649" y="1685064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Вербного воскресенья подходит умеренный темп, чтобы каждый звук был понятен и не торопился. Такое звучание помогает слушателю настроиться на тишину, сосредоточенность и добрый праздник.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Музыкальные признаки праздника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5281649" y="3201851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Громкие, резкие и очень быстрые ритмы здесь не подходят, потому что они нарушают настроение дня. Праздничная музыка должна не шуметь, а мягко радовать и успокаивать.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998849" y="3201851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слышна напевность, похожая на спокойную песню или молитвенное пение. Повторы и протяжные интонации делают музыку особенно ясной и запоминающейся даже для младших школьников.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52400" y="1328907"/>
            <a:ext cx="3430800" cy="15947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60925" y="1328907"/>
            <a:ext cx="3430800" cy="159478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84240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один праздник выглядит по-разному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1184563" y="3698175"/>
            <a:ext cx="31662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Там, где пальмы растут круглый год, люди приносят в праздник их ветви. На картинке это может быть высокая зелёная пальма с крупными листьями, освещённая солнцем. Такой образ напоминает о радостной встрече и южной теплоте.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1184563" y="2940078"/>
            <a:ext cx="31662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Пальмовая ветвь в тёплой стране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4793088" y="3698175"/>
            <a:ext cx="31662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северной стране вместо пальмы появляется верба с пушистыми серыми почками. Рядом хорошо смотрятся тающий снег и ещё прохладный воздух. Так один и тот же праздник получает знакомый и очень родной русский образ.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793088" y="2940078"/>
            <a:ext cx="31662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верба ранней весной
</a:t>
            </a:r>
            <a:endParaRPr lang="en-US" sz="1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555" y="1582600"/>
            <a:ext cx="8420889" cy="3200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проходит праздничный день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993800"/>
            <a:ext cx="77376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основных событий Вербного воскресенья в семейной и церковной традиции.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помнить о вербе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2062950"/>
            <a:ext cx="2736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Веточки несут домой бережно, как знак праздника, а не как обычную игрушку. Их не стоит ломать без нужды или бросать после службы.
</a:t>
            </a:r>
            <a:endParaRPr lang="en-US" sz="1700" dirty="0"/>
          </a:p>
        </p:txBody>
      </p:sp>
      <p:sp>
        <p:nvSpPr>
          <p:cNvPr id="9" name="Text 3"/>
          <p:cNvSpPr txBox="1"/>
          <p:nvPr/>
        </p:nvSpPr>
        <p:spPr>
          <a:xfrm>
            <a:off x="6048000" y="2062950"/>
            <a:ext cx="2736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 вербе показывает уважение к традиции и к живому миру вокруг нас. Такой простой поступок помогает празднику оставаться добрым и красивым.
</a:t>
            </a:r>
            <a:endParaRPr lang="en-US" sz="1700" dirty="0"/>
          </a:p>
        </p:txBody>
      </p:sp>
      <p:sp>
        <p:nvSpPr>
          <p:cNvPr id="10" name="Text 4"/>
          <p:cNvSpPr txBox="1"/>
          <p:nvPr/>
        </p:nvSpPr>
        <p:spPr>
          <a:xfrm>
            <a:off x="3204000" y="2062950"/>
            <a:ext cx="2736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Верба напоминает о природе, которая только просыпается после зимы. Поэтому к ней относятся аккуратно, чтобы не повредить нежные почки и тонкие ветви.
</a:t>
            </a:r>
            <a:endParaRPr lang="en-US" sz="1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22" y="0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76750" y="360000"/>
            <a:ext cx="4407300" cy="13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в звуках и красках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376750" y="2001176"/>
            <a:ext cx="44073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весенний пейзаж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картине легко представить вербу, проталины и тающий снег. Рядом могут появиться первые птицы, и от этого пейзаж кажется особенно живым и свежим.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4376750" y="3452400"/>
            <a:ext cx="44073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это слышится в музыке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в музыке часто звучит светло, легко и чуть звеняще. Такой образ помогает услышать, как природа просыпается почти каждый день.
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524925" y="2161400"/>
            <a:ext cx="2406300" cy="24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русском языке чаще всего говорят: Вербное воскресенье. Это название звучит тепло и сразу напоминает о пушистых веточках, которые приносят домой весной.
</a:t>
            </a:r>
            <a:endParaRPr lang="en-US" sz="1500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360000"/>
            <a:ext cx="82593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Названия праздника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6212925" y="2161400"/>
            <a:ext cx="2406300" cy="24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Церковное название — Вход Господень в Иерусалим. Оно рассказывает о событии, которое вспоминают в этот день, и помогает лучше понять смысл праздника.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3368925" y="2161400"/>
            <a:ext cx="2406300" cy="24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можно услышать название Пальмовое воскресенье. Оно связано с той же евангельской историей, но указывает на другой природный символ праздника.
</a:t>
            </a:r>
            <a:endParaRPr lang="en-US" sz="1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84165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праздник учит доброте и скромности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828527" y="4039500"/>
            <a:ext cx="2479300" cy="6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напоминает, что настоящая доброта не любит громких жестов. Она проявляется в спокойствии, уважении и милосердии.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828527" y="3508950"/>
            <a:ext cx="2479300" cy="4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для людей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3381016" y="2134500"/>
            <a:ext cx="2479300" cy="6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Иисус въехал в город не на царской колеснице, а на ослёнке. Такой образ говорит о тихой силе и мире.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381016" y="1603950"/>
            <a:ext cx="2479300" cy="4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Смиренный образ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1564329" y="4039500"/>
            <a:ext cx="2479300" cy="6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встречали Иисуса с радостью и надеждой. Это было событие, полное света, но без шумной пышности.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1564329" y="3508950"/>
            <a:ext cx="2479300" cy="4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Вход в Иерусалим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150" y="1328684"/>
            <a:ext cx="2718000" cy="15952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66000" y="1328684"/>
            <a:ext cx="2718000" cy="159523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13000" y="1328684"/>
            <a:ext cx="2718000" cy="159523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60000"/>
            <a:ext cx="84240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уголок дома к празднику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48615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веточка в стакане уже создаёт праздничное настроение. Если рядом поставить солнечный свет из окна, композиция становится очень простой, но по-настоящему уютной и живой.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48615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Верба в прозрачной вазе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619200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Нежные бежевые, золотистые и серые оттенки хорошо передают спокойствие Вербного воскресенья. Такая палитра делает образ дома особенно добрым, как будто весна заглянула на минутку в комнату.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619200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Тёплые краски праздника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333900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Свеча добавляет мягкое сияние, а окно напоминает о новой весне за стеклом. Вместе они создают тихий домашний уголок, где хочется говорить вполголоса и улыбаться.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333900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Свеча и весеннее окно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555" y="1582600"/>
            <a:ext cx="8420889" cy="3200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веточки к семейной традиции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993800"/>
            <a:ext cx="77376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Показано, как весенняя веточка становится частью домашней памяти и повторяется из года в год.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298100" y="2104050"/>
            <a:ext cx="6486000" cy="93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Вербное воскресенье соединяет историю праздника, пробуждение природы и семейное тепло. Его спокойное звучание особенно понятно детям: в нём слышатся мир, радость и ожидание Пасхи.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2298100" y="3245425"/>
            <a:ext cx="6486000" cy="15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Вербное воскресенье: тихая радость весны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2026-05-24T19:23:36Z</dcterms:created>
  <dcterms:modified xsi:type="dcterms:W3CDTF">2026-05-24T19:23:36Z</dcterms:modified>
</cp:coreProperties>
</file>