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png"/><Relationship Id="rId2" Type="http://schemas.openxmlformats.org/officeDocument/2006/relationships/image" Target="../media/image-1-2.png"/><Relationship Id="rId3" Type="http://schemas.openxmlformats.org/officeDocument/2006/relationships/image" Target="../media/image-1-3.jpe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png"/><Relationship Id="rId2" Type="http://schemas.openxmlformats.org/officeDocument/2006/relationships/image" Target="../media/image-2-2.jpe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image" Target="../media/image-3-3.jpeg"/><Relationship Id="rId4" Type="http://schemas.openxmlformats.org/officeDocument/2006/relationships/image" Target="../media/image-3-4.png"/><Relationship Id="rId5" Type="http://schemas.openxmlformats.org/officeDocument/2006/relationships/image" Target="../media/image-3-5.jpe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png"/><Relationship Id="rId3" Type="http://schemas.openxmlformats.org/officeDocument/2006/relationships/image" Target="../media/image-4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image" Target="../media/image-6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image" Target="../media/image-7-3.png"/><Relationship Id="rId4" Type="http://schemas.openxmlformats.org/officeDocument/2006/relationships/image" Target="../media/image-7-4.png"/><Relationship Id="rId5" Type="http://schemas.openxmlformats.org/officeDocument/2006/relationships/image" Target="../media/image-7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jpeg"/><Relationship Id="rId3" Type="http://schemas.openxmlformats.org/officeDocument/2006/relationships/image" Target="../media/image-9-3.jpe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image" Target="../media/image-10-3.png"/><Relationship Id="rId4" Type="http://schemas.openxmlformats.org/officeDocument/2006/relationships/image" Target="../media/image-10-4.png"/><Relationship Id="rId5" Type="http://schemas.openxmlformats.org/officeDocument/2006/relationships/image" Target="../media/image-10-5.png"/><Relationship Id="rId6" Type="http://schemas.openxmlformats.org/officeDocument/2006/relationships/image" Target="../media/image-10-6.png"/><Relationship Id="rId7" Type="http://schemas.openxmlformats.org/officeDocument/2006/relationships/image" Target="../media/image-10-7.png"/><Relationship Id="rId8" Type="http://schemas.openxmlformats.org/officeDocument/2006/relationships/image" Target="../media/image-10-8.png"/><Relationship Id="rId9" Type="http://schemas.openxmlformats.org/officeDocument/2006/relationships/slideLayout" Target="../slideLayouts/slideLayout1.xml"/><Relationship Id="rId10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image" Target="../media/image-12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image" Target="../media/image-13-3.png"/><Relationship Id="rId4" Type="http://schemas.openxmlformats.org/officeDocument/2006/relationships/image" Target="../media/image-13-4.png"/><Relationship Id="rId5" Type="http://schemas.openxmlformats.org/officeDocument/2006/relationships/image" Target="../media/image-13-5.png"/><Relationship Id="rId6" Type="http://schemas.openxmlformats.org/officeDocument/2006/relationships/image" Target="../media/image-13-6.png"/><Relationship Id="rId7" Type="http://schemas.openxmlformats.org/officeDocument/2006/relationships/image" Target="../media/image-13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jpeg"/><Relationship Id="rId3" Type="http://schemas.openxmlformats.org/officeDocument/2006/relationships/image" Target="../media/image-15-3.png"/><Relationship Id="rId4" Type="http://schemas.openxmlformats.org/officeDocument/2006/relationships/image" Target="../media/image-15-4.png"/><Relationship Id="rId5" Type="http://schemas.openxmlformats.org/officeDocument/2006/relationships/image" Target="../media/image-15-5.png"/><Relationship Id="rId6" Type="http://schemas.openxmlformats.org/officeDocument/2006/relationships/image" Target="../media/image-15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image" Target="../media/image-16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image" Target="../media/image-17-3.png"/><Relationship Id="rId4" Type="http://schemas.openxmlformats.org/officeDocument/2006/relationships/image" Target="../media/image-17-4.png"/><Relationship Id="rId5" Type="http://schemas.openxmlformats.org/officeDocument/2006/relationships/image" Target="../media/image-17-5.png"/><Relationship Id="rId6" Type="http://schemas.openxmlformats.org/officeDocument/2006/relationships/image" Target="../media/image-17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image" Target="../media/image-19-3.png"/><Relationship Id="rId4" Type="http://schemas.openxmlformats.org/officeDocument/2006/relationships/image" Target="../media/image-19-4.png"/><Relationship Id="rId5" Type="http://schemas.openxmlformats.org/officeDocument/2006/relationships/image" Target="../media/image-19-5.png"/><Relationship Id="rId6" Type="http://schemas.openxmlformats.org/officeDocument/2006/relationships/image" Target="../media/image-19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927125" y="362514"/>
            <a:ext cx="4857000" cy="2205571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60000" y="2720725"/>
            <a:ext cx="8424000" cy="1530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700" b="1" dirty="0">
                <a:solidFill>
                  <a:srgbClr val="00FFB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Структура и функции нуклеиновых кислот
</a:t>
            </a:r>
            <a:endParaRPr lang="en-US" sz="3700" dirty="0"/>
          </a:p>
        </p:txBody>
      </p:sp>
      <p:sp>
        <p:nvSpPr>
          <p:cNvPr id="6" name="Text 1"/>
          <p:cNvSpPr txBox="1"/>
          <p:nvPr/>
        </p:nvSpPr>
        <p:spPr>
          <a:xfrm>
            <a:off x="360000" y="4486500"/>
            <a:ext cx="3121500" cy="2970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FFB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1400" dirty="0"/>
          </a:p>
        </p:txBody>
      </p:sp>
      <p:sp>
        <p:nvSpPr>
          <p:cNvPr id="7" name="Text 2"/>
          <p:cNvSpPr txBox="1"/>
          <p:nvPr/>
        </p:nvSpPr>
        <p:spPr>
          <a:xfrm>
            <a:off x="360000" y="729775"/>
            <a:ext cx="3121500" cy="883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Основа наследственности, белкового синтеза и клеточной жизни.
</a:t>
            </a:r>
            <a:endParaRPr lang="en-US" sz="14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407259" y="360000"/>
            <a:ext cx="2329482" cy="38850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60000" y="360000"/>
            <a:ext cx="2951700" cy="2810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00FFB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нуклеиновые кислоты — ключ к пониманию жизни
</a:t>
            </a:r>
            <a:endParaRPr lang="en-US" sz="3000" dirty="0"/>
          </a:p>
        </p:txBody>
      </p:sp>
      <p:sp>
        <p:nvSpPr>
          <p:cNvPr id="5" name="Text 1"/>
          <p:cNvSpPr txBox="1"/>
          <p:nvPr/>
        </p:nvSpPr>
        <p:spPr>
          <a:xfrm>
            <a:off x="6075708" y="2571750"/>
            <a:ext cx="2623800" cy="22116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Знание ДНК и РНК объединяет генетику, цитологию и биохимию. От первых открытий XIX века до современных методов молекулярной медицины именно эти молекулы раскрывают, как хранится и реализуется наследственная информация.
</a:t>
            </a:r>
            <a:endParaRPr lang="en-US" sz="1400" dirty="0"/>
          </a:p>
        </p:txBody>
      </p:sp>
      <p:sp>
        <p:nvSpPr>
          <p:cNvPr id="6" name="Text 2"/>
          <p:cNvSpPr txBox="1"/>
          <p:nvPr/>
        </p:nvSpPr>
        <p:spPr>
          <a:xfrm>
            <a:off x="8784000" y="4783350"/>
            <a:ext cx="360000" cy="360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1300" dirty="0">
                <a:solidFill>
                  <a:srgbClr val="00FFB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13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680375" y="1172647"/>
            <a:ext cx="3008700" cy="1554299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454850" y="1172647"/>
            <a:ext cx="3008700" cy="1554299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8784000" y="4783350"/>
            <a:ext cx="360000" cy="360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00FFB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1300" dirty="0"/>
          </a:p>
        </p:txBody>
      </p:sp>
      <p:sp>
        <p:nvSpPr>
          <p:cNvPr id="8" name="Text 1"/>
          <p:cNvSpPr txBox="1"/>
          <p:nvPr/>
        </p:nvSpPr>
        <p:spPr>
          <a:xfrm>
            <a:off x="4820250" y="3584225"/>
            <a:ext cx="2763000" cy="1199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ДНК сахаром служит дезоксирибоза, а среди оснований есть тимин. В РНК вместо него работает урацил, а сахарный компонент представлен рибозой, что отражает различие в задачах этих молекул и их свойствах.
</a:t>
            </a:r>
            <a:endParaRPr lang="en-US" sz="1300" dirty="0"/>
          </a:p>
        </p:txBody>
      </p:sp>
      <p:sp>
        <p:nvSpPr>
          <p:cNvPr id="9" name="Text 2"/>
          <p:cNvSpPr txBox="1"/>
          <p:nvPr/>
        </p:nvSpPr>
        <p:spPr>
          <a:xfrm>
            <a:off x="4820225" y="2845747"/>
            <a:ext cx="2763000" cy="610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23232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Две версии одного принципа
</a:t>
            </a:r>
            <a:endParaRPr lang="en-US" sz="1400" dirty="0"/>
          </a:p>
        </p:txBody>
      </p:sp>
      <p:sp>
        <p:nvSpPr>
          <p:cNvPr id="10" name="Text 3"/>
          <p:cNvSpPr txBox="1"/>
          <p:nvPr/>
        </p:nvSpPr>
        <p:spPr>
          <a:xfrm>
            <a:off x="1594725" y="3584225"/>
            <a:ext cx="2763000" cy="1199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7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Нуклеотид можно представить как конструкцию из трёх элементов: основания, сахара и фосфатной группы. Именно их сочетание делает молекулу устойчивой и пригодной для сборки длинной цепи, в которой записана наследственная информация.
</a:t>
            </a:r>
            <a:endParaRPr lang="en-US" sz="1179" dirty="0"/>
          </a:p>
        </p:txBody>
      </p:sp>
      <p:sp>
        <p:nvSpPr>
          <p:cNvPr id="11" name="Text 4"/>
          <p:cNvSpPr txBox="1"/>
          <p:nvPr/>
        </p:nvSpPr>
        <p:spPr>
          <a:xfrm>
            <a:off x="1594700" y="2845747"/>
            <a:ext cx="2763000" cy="610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23232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Три части одной молекулы
</a:t>
            </a:r>
            <a:endParaRPr lang="en-US" sz="1400" dirty="0"/>
          </a:p>
        </p:txBody>
      </p:sp>
      <p:sp>
        <p:nvSpPr>
          <p:cNvPr id="12" name="Text 5"/>
          <p:cNvSpPr txBox="1"/>
          <p:nvPr/>
        </p:nvSpPr>
        <p:spPr>
          <a:xfrm>
            <a:off x="360000" y="360000"/>
            <a:ext cx="8424000" cy="449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947" b="1" dirty="0">
                <a:solidFill>
                  <a:srgbClr val="00FFB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Нуклеотид как мономер нуклеиновых кислот
</a:t>
            </a:r>
            <a:endParaRPr lang="en-US" sz="2947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74475" y="2500547"/>
            <a:ext cx="4684800" cy="1329656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60000" y="360000"/>
            <a:ext cx="8424000" cy="839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Сравнение ДНК и РНК
</a:t>
            </a:r>
            <a:endParaRPr lang="en-US" sz="3200" dirty="0"/>
          </a:p>
        </p:txBody>
      </p:sp>
      <p:sp>
        <p:nvSpPr>
          <p:cNvPr id="6" name="Text 1"/>
          <p:cNvSpPr txBox="1"/>
          <p:nvPr/>
        </p:nvSpPr>
        <p:spPr>
          <a:xfrm>
            <a:off x="8784000" y="4783350"/>
            <a:ext cx="360000" cy="360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1300" dirty="0"/>
          </a:p>
        </p:txBody>
      </p:sp>
      <p:sp>
        <p:nvSpPr>
          <p:cNvPr id="7" name="Text 2"/>
          <p:cNvSpPr txBox="1"/>
          <p:nvPr/>
        </p:nvSpPr>
        <p:spPr>
          <a:xfrm>
            <a:off x="5356100" y="1556613"/>
            <a:ext cx="3430800" cy="10926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Сопоставление основных признаков помогает увидеть, почему эти молекулы выполняют разные, но взаимосвязанные функции.
</a:t>
            </a:r>
            <a:endParaRPr lang="en-US" sz="1400" dirty="0"/>
          </a:p>
        </p:txBody>
      </p:sp>
      <p:sp>
        <p:nvSpPr>
          <p:cNvPr id="8" name="Text 3"/>
          <p:cNvSpPr txBox="1"/>
          <p:nvPr/>
        </p:nvSpPr>
        <p:spPr>
          <a:xfrm>
            <a:off x="5356100" y="3047025"/>
            <a:ext cx="3430800" cy="1092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ДНК более устойчива и приспособлена к долговременному хранению информации, а РНК — к её быстрому использованию в клетке.
</a:t>
            </a:r>
            <a:endParaRPr lang="en-US" sz="1400" dirty="0"/>
          </a:p>
        </p:txBody>
      </p:sp>
      <p:sp>
        <p:nvSpPr>
          <p:cNvPr id="9" name="Text 4"/>
          <p:cNvSpPr txBox="1"/>
          <p:nvPr/>
        </p:nvSpPr>
        <p:spPr>
          <a:xfrm>
            <a:off x="5356100" y="4225200"/>
            <a:ext cx="3430800" cy="5583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FFB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Школьный курс биологии: раздел о нуклеиновых кислотах
</a:t>
            </a:r>
            <a:endParaRPr lang="en-US" sz="14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8784000" y="4783350"/>
            <a:ext cx="360000" cy="360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1300" dirty="0"/>
          </a:p>
        </p:txBody>
      </p:sp>
      <p:sp>
        <p:nvSpPr>
          <p:cNvPr id="5" name="Text 1"/>
          <p:cNvSpPr txBox="1"/>
          <p:nvPr/>
        </p:nvSpPr>
        <p:spPr>
          <a:xfrm>
            <a:off x="4503425" y="1878106"/>
            <a:ext cx="4280700" cy="1540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700" b="1" dirty="0">
                <a:solidFill>
                  <a:srgbClr val="00FFB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 нм
</a:t>
            </a:r>
            <a:endParaRPr lang="en-US" sz="9700" dirty="0"/>
          </a:p>
        </p:txBody>
      </p:sp>
      <p:sp>
        <p:nvSpPr>
          <p:cNvPr id="6" name="Text 2"/>
          <p:cNvSpPr txBox="1"/>
          <p:nvPr/>
        </p:nvSpPr>
        <p:spPr>
          <a:xfrm>
            <a:off x="4503425" y="3556288"/>
            <a:ext cx="4280700" cy="819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— таков диаметр двойной спирали ДНК, обеспечивающей компактность и точность комплементарного спаривания.
</a:t>
            </a:r>
            <a:endParaRPr lang="en-US" sz="1400" dirty="0"/>
          </a:p>
        </p:txBody>
      </p:sp>
      <p:sp>
        <p:nvSpPr>
          <p:cNvPr id="7" name="Text 3"/>
          <p:cNvSpPr txBox="1"/>
          <p:nvPr/>
        </p:nvSpPr>
        <p:spPr>
          <a:xfrm>
            <a:off x="360000" y="1878100"/>
            <a:ext cx="3504600" cy="2577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Наномасштаб строения ДНК показывает, насколько точно природа сочетает компактность, прочность и возможность копирования наследственного материала.
</a:t>
            </a:r>
            <a:endParaRPr lang="en-US" sz="1800" dirty="0"/>
          </a:p>
        </p:txBody>
      </p:sp>
      <p:sp>
        <p:nvSpPr>
          <p:cNvPr id="8" name="Text 4"/>
          <p:cNvSpPr txBox="1"/>
          <p:nvPr/>
        </p:nvSpPr>
        <p:spPr>
          <a:xfrm>
            <a:off x="360000" y="4534050"/>
            <a:ext cx="3567000" cy="2493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09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Молекулярная биология: общепринятые параметры B-формы ДНК
</a:t>
            </a:r>
            <a:endParaRPr lang="en-US" sz="109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74475" y="1557551"/>
            <a:ext cx="4516200" cy="3215649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60000" y="360000"/>
            <a:ext cx="8424000" cy="839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Принцип комплементарности оснований
</a:t>
            </a:r>
            <a:endParaRPr lang="en-US" sz="3200" dirty="0"/>
          </a:p>
        </p:txBody>
      </p:sp>
      <p:sp>
        <p:nvSpPr>
          <p:cNvPr id="6" name="Text 1"/>
          <p:cNvSpPr txBox="1"/>
          <p:nvPr/>
        </p:nvSpPr>
        <p:spPr>
          <a:xfrm>
            <a:off x="8784000" y="4783350"/>
            <a:ext cx="360000" cy="360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1300" dirty="0"/>
          </a:p>
        </p:txBody>
      </p:sp>
      <p:sp>
        <p:nvSpPr>
          <p:cNvPr id="7" name="Text 2"/>
          <p:cNvSpPr txBox="1"/>
          <p:nvPr/>
        </p:nvSpPr>
        <p:spPr>
          <a:xfrm>
            <a:off x="5356100" y="1556613"/>
            <a:ext cx="3430800" cy="10926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Различие в числе связей влияет на прочность участков ДНК: пары G–C удерживаются сильнее, чем A–T.
</a:t>
            </a:r>
            <a:endParaRPr lang="en-US" sz="1400" dirty="0"/>
          </a:p>
        </p:txBody>
      </p:sp>
      <p:sp>
        <p:nvSpPr>
          <p:cNvPr id="8" name="Text 3"/>
          <p:cNvSpPr txBox="1"/>
          <p:nvPr/>
        </p:nvSpPr>
        <p:spPr>
          <a:xfrm>
            <a:off x="5356100" y="3047025"/>
            <a:ext cx="3430800" cy="1092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Комплементарность делает возможным точное копирование ДНК и служит основой сохранения наследственной информации.
</a:t>
            </a:r>
            <a:endParaRPr lang="en-US" sz="1400" dirty="0"/>
          </a:p>
        </p:txBody>
      </p:sp>
      <p:sp>
        <p:nvSpPr>
          <p:cNvPr id="9" name="Text 4"/>
          <p:cNvSpPr txBox="1"/>
          <p:nvPr/>
        </p:nvSpPr>
        <p:spPr>
          <a:xfrm>
            <a:off x="5356100" y="4225200"/>
            <a:ext cx="3430800" cy="5583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00FFB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Школьная биология; правила спаривания оснований в ДНК
</a:t>
            </a:r>
            <a:endParaRPr lang="en-US" sz="14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360000" y="360000"/>
            <a:ext cx="8424000" cy="449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29" b="1" dirty="0">
                <a:solidFill>
                  <a:srgbClr val="00FFB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Связи, которые определяют прочность молекулы ДНК
</a:t>
            </a:r>
            <a:endParaRPr lang="en-US" sz="2429" dirty="0"/>
          </a:p>
        </p:txBody>
      </p:sp>
      <p:sp>
        <p:nvSpPr>
          <p:cNvPr id="8" name="Text 1"/>
          <p:cNvSpPr txBox="1"/>
          <p:nvPr/>
        </p:nvSpPr>
        <p:spPr>
          <a:xfrm>
            <a:off x="8784000" y="4783350"/>
            <a:ext cx="360000" cy="360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00FFB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1300" dirty="0"/>
          </a:p>
        </p:txBody>
      </p:sp>
      <p:sp>
        <p:nvSpPr>
          <p:cNvPr id="9" name="Text 2"/>
          <p:cNvSpPr txBox="1"/>
          <p:nvPr/>
        </p:nvSpPr>
        <p:spPr>
          <a:xfrm>
            <a:off x="536865" y="2582800"/>
            <a:ext cx="1715340" cy="1884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93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Нуклеотиды соединяются ковалентными фосфодиэфирными связями, образуя прочный сахарофосфатный остов. Именно он удерживает последовательность мономеров и сохраняет непрерывность полинуклеотидной цепи при копировании и функционировании молекулы.
</a:t>
            </a:r>
            <a:endParaRPr lang="en-US" sz="1093" dirty="0"/>
          </a:p>
        </p:txBody>
      </p:sp>
      <p:sp>
        <p:nvSpPr>
          <p:cNvPr id="10" name="Text 3"/>
          <p:cNvSpPr txBox="1"/>
          <p:nvPr/>
        </p:nvSpPr>
        <p:spPr>
          <a:xfrm>
            <a:off x="536850" y="1747250"/>
            <a:ext cx="1715340" cy="677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FFB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Внутри одной цепи
</a:t>
            </a:r>
            <a:endParaRPr lang="en-US" sz="1400" dirty="0"/>
          </a:p>
        </p:txBody>
      </p:sp>
      <p:sp>
        <p:nvSpPr>
          <p:cNvPr id="11" name="Text 4"/>
          <p:cNvSpPr txBox="1"/>
          <p:nvPr/>
        </p:nvSpPr>
        <p:spPr>
          <a:xfrm>
            <a:off x="6957715" y="2582800"/>
            <a:ext cx="1715340" cy="1884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Гистоны помогают организовать ДНК в хроматин, повышая степень упаковки и защищая молекулу. Благодаря этому наследственный материал можно хранить в клетке и точно распределять при делении.
</a:t>
            </a:r>
            <a:endParaRPr lang="en-US" sz="1200" dirty="0"/>
          </a:p>
        </p:txBody>
      </p:sp>
      <p:sp>
        <p:nvSpPr>
          <p:cNvPr id="12" name="Text 5"/>
          <p:cNvSpPr txBox="1"/>
          <p:nvPr/>
        </p:nvSpPr>
        <p:spPr>
          <a:xfrm>
            <a:off x="6957700" y="1747250"/>
            <a:ext cx="1715340" cy="677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FFB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Связь с белками
</a:t>
            </a:r>
            <a:endParaRPr lang="en-US" sz="1400" dirty="0"/>
          </a:p>
        </p:txBody>
      </p:sp>
      <p:sp>
        <p:nvSpPr>
          <p:cNvPr id="13" name="Text 6"/>
          <p:cNvSpPr txBox="1"/>
          <p:nvPr/>
        </p:nvSpPr>
        <p:spPr>
          <a:xfrm>
            <a:off x="4817440" y="2582800"/>
            <a:ext cx="1715340" cy="1884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Спиральная укладка уменьшает размеры молекулы и способствует её компактному размещению в ядре. При этом информация остаётся доступной для ферментов, которые участвуют в репликации и считывании генов.
</a:t>
            </a:r>
            <a:endParaRPr lang="en-US" sz="1200" dirty="0"/>
          </a:p>
        </p:txBody>
      </p:sp>
      <p:sp>
        <p:nvSpPr>
          <p:cNvPr id="14" name="Text 7"/>
          <p:cNvSpPr txBox="1"/>
          <p:nvPr/>
        </p:nvSpPr>
        <p:spPr>
          <a:xfrm>
            <a:off x="4817425" y="1747250"/>
            <a:ext cx="1715340" cy="677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FFB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Уплотнение спирали
</a:t>
            </a:r>
            <a:endParaRPr lang="en-US" sz="1400" dirty="0"/>
          </a:p>
        </p:txBody>
      </p:sp>
      <p:sp>
        <p:nvSpPr>
          <p:cNvPr id="15" name="Text 8"/>
          <p:cNvSpPr txBox="1"/>
          <p:nvPr/>
        </p:nvSpPr>
        <p:spPr>
          <a:xfrm>
            <a:off x="2677152" y="2582800"/>
            <a:ext cx="1715340" cy="1884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Комплементарные основания связываются водородными связями. Эти связи слабее ковалентных, но их много, поэтому двойная спираль остаётся достаточно устойчивой и при этом может легко расплетаться в нужный момент.
</a:t>
            </a:r>
            <a:endParaRPr lang="en-US" sz="1200" dirty="0"/>
          </a:p>
        </p:txBody>
      </p:sp>
      <p:sp>
        <p:nvSpPr>
          <p:cNvPr id="16" name="Text 9"/>
          <p:cNvSpPr txBox="1"/>
          <p:nvPr/>
        </p:nvSpPr>
        <p:spPr>
          <a:xfrm>
            <a:off x="2677138" y="1747250"/>
            <a:ext cx="1715340" cy="677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FFB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Между двумя цепями
</a:t>
            </a:r>
            <a:endParaRPr lang="en-US" sz="14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62181" y="1556625"/>
            <a:ext cx="8434038" cy="3217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60000" y="360000"/>
            <a:ext cx="8424000" cy="488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47" b="1" dirty="0">
                <a:solidFill>
                  <a:srgbClr val="00FFB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Репликация ДНК как удвоение наследственного материала
</a:t>
            </a:r>
            <a:endParaRPr lang="en-US" sz="2247" dirty="0"/>
          </a:p>
        </p:txBody>
      </p:sp>
      <p:sp>
        <p:nvSpPr>
          <p:cNvPr id="5" name="Text 1"/>
          <p:cNvSpPr txBox="1"/>
          <p:nvPr/>
        </p:nvSpPr>
        <p:spPr>
          <a:xfrm>
            <a:off x="8784000" y="4783350"/>
            <a:ext cx="360000" cy="360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1300" dirty="0">
                <a:solidFill>
                  <a:srgbClr val="00FFB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1300" dirty="0"/>
          </a:p>
        </p:txBody>
      </p:sp>
      <p:sp>
        <p:nvSpPr>
          <p:cNvPr id="6" name="Text 2"/>
          <p:cNvSpPr txBox="1"/>
          <p:nvPr/>
        </p:nvSpPr>
        <p:spPr>
          <a:xfrm>
            <a:off x="360050" y="983413"/>
            <a:ext cx="8424000" cy="462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Последовательность этапов синтеза новой молекулы ДНК в клетке
</a:t>
            </a:r>
            <a:endParaRPr lang="en-US" sz="14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725242" y="1172790"/>
            <a:ext cx="2718000" cy="1985414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700833" y="1172790"/>
            <a:ext cx="2718000" cy="1985414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8784000" y="4783350"/>
            <a:ext cx="360000" cy="360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1300" dirty="0"/>
          </a:p>
        </p:txBody>
      </p:sp>
      <p:sp>
        <p:nvSpPr>
          <p:cNvPr id="6" name="Text 1"/>
          <p:cNvSpPr txBox="1"/>
          <p:nvPr/>
        </p:nvSpPr>
        <p:spPr>
          <a:xfrm>
            <a:off x="1725167" y="3244547"/>
            <a:ext cx="2718000" cy="476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00FFB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Длина, которую нужно уместить
</a:t>
            </a:r>
            <a:endParaRPr lang="en-US" sz="1200" dirty="0"/>
          </a:p>
        </p:txBody>
      </p:sp>
      <p:sp>
        <p:nvSpPr>
          <p:cNvPr id="7" name="Text 2"/>
          <p:cNvSpPr txBox="1"/>
          <p:nvPr/>
        </p:nvSpPr>
        <p:spPr>
          <a:xfrm>
            <a:off x="1725200" y="3806250"/>
            <a:ext cx="2718000" cy="977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9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 развернуть ДНК одной клетки человека, получится около двух метров молекулы. Чтобы этот материал не занял всё ядро, клетка упаковывает его поэтапно, сохраняя доступность участков, которые должны работать в данный момент.
</a:t>
            </a:r>
            <a:endParaRPr lang="en-US" sz="1099" dirty="0"/>
          </a:p>
        </p:txBody>
      </p:sp>
      <p:sp>
        <p:nvSpPr>
          <p:cNvPr id="8" name="Text 3"/>
          <p:cNvSpPr txBox="1"/>
          <p:nvPr/>
        </p:nvSpPr>
        <p:spPr>
          <a:xfrm>
            <a:off x="4700758" y="3244547"/>
            <a:ext cx="2718000" cy="476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00FFB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 нуклеосомы к хромосоме
</a:t>
            </a:r>
            <a:endParaRPr lang="en-US" sz="1200" dirty="0"/>
          </a:p>
        </p:txBody>
      </p:sp>
      <p:sp>
        <p:nvSpPr>
          <p:cNvPr id="9" name="Text 4"/>
          <p:cNvSpPr txBox="1"/>
          <p:nvPr/>
        </p:nvSpPr>
        <p:spPr>
          <a:xfrm>
            <a:off x="4700782" y="3806250"/>
            <a:ext cx="2718000" cy="977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9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Первый уровень упаковки — нуклеосомы, где ДНК наматывается на белки-гистоны. Далее структура уплотняется в хроматин и, перед делением, в хромосомы, что позволяет точно распределить наследственный материал между дочерними клетками.
</a:t>
            </a:r>
            <a:endParaRPr lang="en-US" sz="1099" dirty="0"/>
          </a:p>
        </p:txBody>
      </p:sp>
      <p:sp>
        <p:nvSpPr>
          <p:cNvPr id="10" name="Text 5"/>
          <p:cNvSpPr txBox="1"/>
          <p:nvPr/>
        </p:nvSpPr>
        <p:spPr>
          <a:xfrm>
            <a:off x="360000" y="360000"/>
            <a:ext cx="8424000" cy="449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Упаковка ДНК в клетке человека
</a:t>
            </a:r>
            <a:endParaRPr lang="en-US" sz="30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61212" y="1180978"/>
            <a:ext cx="464400" cy="4644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907737" y="1227418"/>
            <a:ext cx="464400" cy="37152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561212" y="3132418"/>
            <a:ext cx="464400" cy="37152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4907737" y="3085978"/>
            <a:ext cx="464400" cy="4644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0" name="Text 0"/>
          <p:cNvSpPr txBox="1"/>
          <p:nvPr/>
        </p:nvSpPr>
        <p:spPr>
          <a:xfrm>
            <a:off x="8784000" y="4783350"/>
            <a:ext cx="360000" cy="360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1300" dirty="0"/>
          </a:p>
        </p:txBody>
      </p:sp>
      <p:sp>
        <p:nvSpPr>
          <p:cNvPr id="11" name="Text 1"/>
          <p:cNvSpPr txBox="1"/>
          <p:nvPr/>
        </p:nvSpPr>
        <p:spPr>
          <a:xfrm>
            <a:off x="360000" y="360000"/>
            <a:ext cx="8424000" cy="449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Основные типы РНК и их функции
</a:t>
            </a:r>
            <a:endParaRPr lang="en-US" sz="3000" dirty="0"/>
          </a:p>
        </p:txBody>
      </p:sp>
      <p:sp>
        <p:nvSpPr>
          <p:cNvPr id="12" name="Text 2"/>
          <p:cNvSpPr txBox="1"/>
          <p:nvPr/>
        </p:nvSpPr>
        <p:spPr>
          <a:xfrm>
            <a:off x="559829" y="2249850"/>
            <a:ext cx="3678000" cy="689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Переносит информацию от ДНК к рибосоме в форме последовательности кодонов. Именно по ней клетка «читает» программу синтеза белка.
</a:t>
            </a:r>
            <a:endParaRPr lang="en-US" sz="1100" dirty="0"/>
          </a:p>
        </p:txBody>
      </p:sp>
      <p:sp>
        <p:nvSpPr>
          <p:cNvPr id="13" name="Text 3"/>
          <p:cNvSpPr txBox="1"/>
          <p:nvPr/>
        </p:nvSpPr>
        <p:spPr>
          <a:xfrm>
            <a:off x="559646" y="1703530"/>
            <a:ext cx="3678000" cy="297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мРНК
</a:t>
            </a:r>
            <a:endParaRPr lang="en-US" sz="1300" dirty="0"/>
          </a:p>
        </p:txBody>
      </p:sp>
      <p:sp>
        <p:nvSpPr>
          <p:cNvPr id="14" name="Text 4"/>
          <p:cNvSpPr txBox="1"/>
          <p:nvPr/>
        </p:nvSpPr>
        <p:spPr>
          <a:xfrm>
            <a:off x="4906354" y="2249850"/>
            <a:ext cx="3678000" cy="689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Доставляет аминокислоты к рибосоме и узнаёт кодоны мРНК с помощью антикодона. Без неё сборка полипептидной цепи невозможна.
</a:t>
            </a:r>
            <a:endParaRPr lang="en-US" sz="1100" dirty="0"/>
          </a:p>
        </p:txBody>
      </p:sp>
      <p:sp>
        <p:nvSpPr>
          <p:cNvPr id="15" name="Text 5"/>
          <p:cNvSpPr txBox="1"/>
          <p:nvPr/>
        </p:nvSpPr>
        <p:spPr>
          <a:xfrm>
            <a:off x="4906171" y="1697050"/>
            <a:ext cx="3678000" cy="297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тРНК
</a:t>
            </a:r>
            <a:endParaRPr lang="en-US" sz="1300" dirty="0"/>
          </a:p>
        </p:txBody>
      </p:sp>
      <p:sp>
        <p:nvSpPr>
          <p:cNvPr id="16" name="Text 6"/>
          <p:cNvSpPr txBox="1"/>
          <p:nvPr/>
        </p:nvSpPr>
        <p:spPr>
          <a:xfrm>
            <a:off x="559829" y="4154850"/>
            <a:ext cx="3678000" cy="689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Входит в состав рибосом и участвует в образовании пептидных связей. Она обеспечивает не только структуру, но и каталитическую работу рибосомы.
</a:t>
            </a:r>
            <a:endParaRPr lang="en-US" sz="1100" dirty="0"/>
          </a:p>
        </p:txBody>
      </p:sp>
      <p:sp>
        <p:nvSpPr>
          <p:cNvPr id="17" name="Text 7"/>
          <p:cNvSpPr txBox="1"/>
          <p:nvPr/>
        </p:nvSpPr>
        <p:spPr>
          <a:xfrm>
            <a:off x="559646" y="3608530"/>
            <a:ext cx="3678000" cy="297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рРНК
</a:t>
            </a:r>
            <a:endParaRPr lang="en-US" sz="1300" dirty="0"/>
          </a:p>
        </p:txBody>
      </p:sp>
      <p:sp>
        <p:nvSpPr>
          <p:cNvPr id="18" name="Text 8"/>
          <p:cNvSpPr txBox="1"/>
          <p:nvPr/>
        </p:nvSpPr>
        <p:spPr>
          <a:xfrm>
            <a:off x="4906354" y="4154850"/>
            <a:ext cx="3678000" cy="689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Влияют на активность генов и устойчивость молекул мРНК. Благодаря им клетка тонко настраивает интенсивность синтеза белков в разных условиях.
</a:t>
            </a:r>
            <a:endParaRPr lang="en-US" sz="1100" dirty="0"/>
          </a:p>
        </p:txBody>
      </p:sp>
      <p:sp>
        <p:nvSpPr>
          <p:cNvPr id="19" name="Text 9"/>
          <p:cNvSpPr txBox="1"/>
          <p:nvPr/>
        </p:nvSpPr>
        <p:spPr>
          <a:xfrm>
            <a:off x="4906171" y="3602050"/>
            <a:ext cx="3678000" cy="297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Регуляторные РНК
</a:t>
            </a:r>
            <a:endParaRPr lang="en-US" sz="13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62181" y="1556625"/>
            <a:ext cx="8434038" cy="3217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60000" y="360000"/>
            <a:ext cx="8424000" cy="488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200" b="1" dirty="0">
                <a:solidFill>
                  <a:srgbClr val="00FFB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 гена к белку
</a:t>
            </a:r>
            <a:endParaRPr lang="en-US" sz="3200" dirty="0"/>
          </a:p>
        </p:txBody>
      </p:sp>
      <p:sp>
        <p:nvSpPr>
          <p:cNvPr id="5" name="Text 1"/>
          <p:cNvSpPr txBox="1"/>
          <p:nvPr/>
        </p:nvSpPr>
        <p:spPr>
          <a:xfrm>
            <a:off x="8784000" y="4783350"/>
            <a:ext cx="360000" cy="360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1300" dirty="0">
                <a:solidFill>
                  <a:srgbClr val="00FFB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1300" dirty="0"/>
          </a:p>
        </p:txBody>
      </p:sp>
      <p:sp>
        <p:nvSpPr>
          <p:cNvPr id="6" name="Text 2"/>
          <p:cNvSpPr txBox="1"/>
          <p:nvPr/>
        </p:nvSpPr>
        <p:spPr>
          <a:xfrm>
            <a:off x="360050" y="983413"/>
            <a:ext cx="8424000" cy="462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Схема реализации генетической информации: транскрипция, созревание мРНК и трансляция
</a:t>
            </a:r>
            <a:endParaRPr lang="en-US" sz="14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74475" y="1557551"/>
            <a:ext cx="4516200" cy="3215649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60000" y="360000"/>
            <a:ext cx="8424000" cy="839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Структурные различия ДНК и РНК
</a:t>
            </a:r>
            <a:endParaRPr lang="en-US" sz="3200" dirty="0"/>
          </a:p>
        </p:txBody>
      </p:sp>
      <p:sp>
        <p:nvSpPr>
          <p:cNvPr id="6" name="Text 1"/>
          <p:cNvSpPr txBox="1"/>
          <p:nvPr/>
        </p:nvSpPr>
        <p:spPr>
          <a:xfrm>
            <a:off x="8784000" y="4783350"/>
            <a:ext cx="360000" cy="360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1300" dirty="0"/>
          </a:p>
        </p:txBody>
      </p:sp>
      <p:sp>
        <p:nvSpPr>
          <p:cNvPr id="7" name="Text 2"/>
          <p:cNvSpPr txBox="1"/>
          <p:nvPr/>
        </p:nvSpPr>
        <p:spPr>
          <a:xfrm>
            <a:off x="5356100" y="1556613"/>
            <a:ext cx="3430800" cy="10926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Сравнение показывает, что различия касаются не только строения, но и степени химической стабильности, что определяет разные биологические задачи молекул.
</a:t>
            </a:r>
            <a:endParaRPr lang="en-US" sz="1400" dirty="0"/>
          </a:p>
        </p:txBody>
      </p:sp>
      <p:sp>
        <p:nvSpPr>
          <p:cNvPr id="8" name="Text 3"/>
          <p:cNvSpPr txBox="1"/>
          <p:nvPr/>
        </p:nvSpPr>
        <p:spPr>
          <a:xfrm>
            <a:off x="5356100" y="3047025"/>
            <a:ext cx="3430800" cy="1092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ДНК лучше приспособлена к хранению информации, а РНК — к быстрому использованию и кратковременной работе в клетке.
</a:t>
            </a:r>
            <a:endParaRPr lang="en-US" sz="1400" dirty="0"/>
          </a:p>
        </p:txBody>
      </p:sp>
      <p:sp>
        <p:nvSpPr>
          <p:cNvPr id="9" name="Text 4"/>
          <p:cNvSpPr txBox="1"/>
          <p:nvPr/>
        </p:nvSpPr>
        <p:spPr>
          <a:xfrm>
            <a:off x="5356100" y="4225200"/>
            <a:ext cx="3430800" cy="5583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00FFB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Сравнительные характеристики ДНК и РНК из школьного курса биологии
</a:t>
            </a:r>
            <a:endParaRPr lang="en-US" sz="14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4206525" y="457200"/>
            <a:ext cx="4577400" cy="1325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Генетический код и его свойства
</a:t>
            </a:r>
            <a:endParaRPr lang="en-US" sz="3200" dirty="0"/>
          </a:p>
        </p:txBody>
      </p:sp>
      <p:sp>
        <p:nvSpPr>
          <p:cNvPr id="10" name="Text 1"/>
          <p:cNvSpPr txBox="1"/>
          <p:nvPr/>
        </p:nvSpPr>
        <p:spPr>
          <a:xfrm>
            <a:off x="8784000" y="4783350"/>
            <a:ext cx="360000" cy="360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00FFB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1300" dirty="0"/>
          </a:p>
        </p:txBody>
      </p:sp>
      <p:sp>
        <p:nvSpPr>
          <p:cNvPr id="11" name="Text 2"/>
          <p:cNvSpPr txBox="1"/>
          <p:nvPr/>
        </p:nvSpPr>
        <p:spPr>
          <a:xfrm>
            <a:off x="4503425" y="2149864"/>
            <a:ext cx="4282200" cy="266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77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Генетическая информация читается по три нуклеотида за раз. Каждый такой триплет, или кодон, задаёт определённую аминокислоту либо сигнал начала и завершения синтеза белка.
</a:t>
            </a:r>
            <a:endParaRPr lang="en-US" sz="771" dirty="0"/>
          </a:p>
        </p:txBody>
      </p:sp>
      <p:sp>
        <p:nvSpPr>
          <p:cNvPr id="12" name="Text 3"/>
          <p:cNvSpPr txBox="1"/>
          <p:nvPr/>
        </p:nvSpPr>
        <p:spPr>
          <a:xfrm>
            <a:off x="4503125" y="1927964"/>
            <a:ext cx="4282200" cy="180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00FFB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Триплетность
</a:t>
            </a:r>
            <a:endParaRPr lang="en-US" sz="1100" dirty="0"/>
          </a:p>
        </p:txBody>
      </p:sp>
      <p:sp>
        <p:nvSpPr>
          <p:cNvPr id="13" name="Text 4"/>
          <p:cNvSpPr txBox="1"/>
          <p:nvPr/>
        </p:nvSpPr>
        <p:spPr>
          <a:xfrm>
            <a:off x="4503425" y="2741598"/>
            <a:ext cx="4282200" cy="266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70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Одна аминокислота часто кодируется несколькими кодонами. Это снижает риск полной потери смысла при отдельных заменах нуклеотидов и повышает устойчивость наследственной информации.
</a:t>
            </a:r>
            <a:endParaRPr lang="en-US" sz="707" dirty="0"/>
          </a:p>
        </p:txBody>
      </p:sp>
      <p:sp>
        <p:nvSpPr>
          <p:cNvPr id="14" name="Text 5"/>
          <p:cNvSpPr txBox="1"/>
          <p:nvPr/>
        </p:nvSpPr>
        <p:spPr>
          <a:xfrm>
            <a:off x="4503125" y="2519698"/>
            <a:ext cx="4282200" cy="180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00FFB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Вырожденность
</a:t>
            </a:r>
            <a:endParaRPr lang="en-US" sz="1100" dirty="0"/>
          </a:p>
        </p:txBody>
      </p:sp>
      <p:sp>
        <p:nvSpPr>
          <p:cNvPr id="15" name="Text 6"/>
          <p:cNvSpPr txBox="1"/>
          <p:nvPr/>
        </p:nvSpPr>
        <p:spPr>
          <a:xfrm>
            <a:off x="4503425" y="3333332"/>
            <a:ext cx="4282200" cy="266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743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Почти у всех живых организмов одни и те же кодоны соответствуют одинаковым аминокислотам. Это служит важным доказательством общности происхождения живой природы.
</a:t>
            </a:r>
            <a:endParaRPr lang="en-US" sz="743" dirty="0"/>
          </a:p>
        </p:txBody>
      </p:sp>
      <p:sp>
        <p:nvSpPr>
          <p:cNvPr id="16" name="Text 7"/>
          <p:cNvSpPr txBox="1"/>
          <p:nvPr/>
        </p:nvSpPr>
        <p:spPr>
          <a:xfrm>
            <a:off x="4503125" y="3111432"/>
            <a:ext cx="4282200" cy="180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00FFB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Универсальность
</a:t>
            </a:r>
            <a:endParaRPr lang="en-US" sz="1100" dirty="0"/>
          </a:p>
        </p:txBody>
      </p:sp>
      <p:sp>
        <p:nvSpPr>
          <p:cNvPr id="17" name="Text 8"/>
          <p:cNvSpPr txBox="1"/>
          <p:nvPr/>
        </p:nvSpPr>
        <p:spPr>
          <a:xfrm>
            <a:off x="4503425" y="3925066"/>
            <a:ext cx="4282200" cy="266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Кодон AUG обычно обозначает начало трансляции. Он задаёт старт чтения мРНК и одновременно кодирует аминокислоту метионин, с которой начинается синтез цепи.
</a:t>
            </a:r>
            <a:endParaRPr lang="en-US" sz="800" dirty="0"/>
          </a:p>
        </p:txBody>
      </p:sp>
      <p:sp>
        <p:nvSpPr>
          <p:cNvPr id="18" name="Text 9"/>
          <p:cNvSpPr txBox="1"/>
          <p:nvPr/>
        </p:nvSpPr>
        <p:spPr>
          <a:xfrm>
            <a:off x="4503125" y="3703166"/>
            <a:ext cx="4282200" cy="180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00FFB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Старт синтеза
</a:t>
            </a:r>
            <a:endParaRPr lang="en-US" sz="1100" dirty="0"/>
          </a:p>
        </p:txBody>
      </p:sp>
      <p:sp>
        <p:nvSpPr>
          <p:cNvPr id="19" name="Text 10"/>
          <p:cNvSpPr txBox="1"/>
          <p:nvPr/>
        </p:nvSpPr>
        <p:spPr>
          <a:xfrm>
            <a:off x="4503425" y="4516800"/>
            <a:ext cx="4282200" cy="266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Кодоны UAA, UAG и UGA не кодируют аминокислоты, а останавливают трансляцию. Благодаря этому белковая цепь формируется строго до нужной длины.
</a:t>
            </a:r>
            <a:endParaRPr lang="en-US" sz="800" dirty="0"/>
          </a:p>
        </p:txBody>
      </p:sp>
      <p:sp>
        <p:nvSpPr>
          <p:cNvPr id="20" name="Text 11"/>
          <p:cNvSpPr txBox="1"/>
          <p:nvPr/>
        </p:nvSpPr>
        <p:spPr>
          <a:xfrm>
            <a:off x="4503125" y="4294900"/>
            <a:ext cx="4282200" cy="180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00FFB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Завершение синтеза
</a:t>
            </a:r>
            <a:endParaRPr lang="en-US" sz="11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102100" y="925565"/>
            <a:ext cx="4684800" cy="1646569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60000" y="360000"/>
            <a:ext cx="3296100" cy="202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200" b="1" dirty="0">
                <a:solidFill>
                  <a:srgbClr val="23232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Функции нуклеиновых кислот в клетке
</a:t>
            </a:r>
            <a:endParaRPr lang="en-US" sz="3200" dirty="0"/>
          </a:p>
        </p:txBody>
      </p:sp>
      <p:sp>
        <p:nvSpPr>
          <p:cNvPr id="5" name="Text 1"/>
          <p:cNvSpPr txBox="1"/>
          <p:nvPr/>
        </p:nvSpPr>
        <p:spPr>
          <a:xfrm>
            <a:off x="8784000" y="4783350"/>
            <a:ext cx="360000" cy="360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1300" dirty="0">
                <a:solidFill>
                  <a:srgbClr val="00FFB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1300" dirty="0"/>
          </a:p>
        </p:txBody>
      </p:sp>
      <p:sp>
        <p:nvSpPr>
          <p:cNvPr id="6" name="Text 2"/>
          <p:cNvSpPr txBox="1"/>
          <p:nvPr/>
        </p:nvSpPr>
        <p:spPr>
          <a:xfrm>
            <a:off x="360000" y="2571750"/>
            <a:ext cx="3296100" cy="2211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23232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Таблица показывает, какие задачи выполняют ДНК и РНК на разных этапах жизни клетки.
</a:t>
            </a:r>
            <a:endParaRPr lang="en-US" sz="1400" dirty="0"/>
          </a:p>
        </p:txBody>
      </p:sp>
      <p:sp>
        <p:nvSpPr>
          <p:cNvPr id="7" name="Text 3"/>
          <p:cNvSpPr txBox="1"/>
          <p:nvPr/>
        </p:nvSpPr>
        <p:spPr>
          <a:xfrm>
            <a:off x="4102100" y="4423200"/>
            <a:ext cx="4684800" cy="3603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FFB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Обобщение функций нуклеиновых кислот по школьному курсу биологии
</a:t>
            </a:r>
            <a:endParaRPr lang="en-US" sz="1400" dirty="0"/>
          </a:p>
        </p:txBody>
      </p:sp>
      <p:sp>
        <p:nvSpPr>
          <p:cNvPr id="8" name="Text 4"/>
          <p:cNvSpPr txBox="1"/>
          <p:nvPr/>
        </p:nvSpPr>
        <p:spPr>
          <a:xfrm>
            <a:off x="4102100" y="3337825"/>
            <a:ext cx="3430800" cy="9570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FFB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ДНК обеспечивает долговременную сохранность наследственной информации, а РНК переводит её в работу клетки и регулирует её использование.
</a:t>
            </a:r>
            <a:endParaRPr lang="en-US" sz="14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60000" y="2740556"/>
            <a:ext cx="8424000" cy="2040187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8784000" y="4783350"/>
            <a:ext cx="360000" cy="360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23232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1300" dirty="0"/>
          </a:p>
        </p:txBody>
      </p:sp>
      <p:sp>
        <p:nvSpPr>
          <p:cNvPr id="9" name="Text 1"/>
          <p:cNvSpPr txBox="1"/>
          <p:nvPr/>
        </p:nvSpPr>
        <p:spPr>
          <a:xfrm>
            <a:off x="360000" y="360000"/>
            <a:ext cx="8228400" cy="458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6" b="1" dirty="0">
                <a:solidFill>
                  <a:srgbClr val="23232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Мутации как изменения последовательности нуклеотидов
</a:t>
            </a:r>
            <a:endParaRPr lang="en-US" sz="2216" dirty="0"/>
          </a:p>
        </p:txBody>
      </p:sp>
      <p:sp>
        <p:nvSpPr>
          <p:cNvPr id="10" name="Text 2"/>
          <p:cNvSpPr txBox="1"/>
          <p:nvPr/>
        </p:nvSpPr>
        <p:spPr>
          <a:xfrm>
            <a:off x="360000" y="1822054"/>
            <a:ext cx="2003100" cy="866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23232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Мутация возникает, когда в ДНК меняется последовательность нуклеотидов. Такое изменение может затронуть один участок или охватить значительные фрагменты хромосом.
</a:t>
            </a:r>
            <a:endParaRPr lang="en-US" sz="900" dirty="0"/>
          </a:p>
        </p:txBody>
      </p:sp>
      <p:sp>
        <p:nvSpPr>
          <p:cNvPr id="11" name="Text 3"/>
          <p:cNvSpPr txBox="1"/>
          <p:nvPr/>
        </p:nvSpPr>
        <p:spPr>
          <a:xfrm>
            <a:off x="360000" y="1396422"/>
            <a:ext cx="2003100" cy="356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23232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Суть мутации
</a:t>
            </a:r>
            <a:endParaRPr lang="en-US" sz="1200" dirty="0"/>
          </a:p>
        </p:txBody>
      </p:sp>
      <p:sp>
        <p:nvSpPr>
          <p:cNvPr id="12" name="Text 4"/>
          <p:cNvSpPr txBox="1"/>
          <p:nvPr/>
        </p:nvSpPr>
        <p:spPr>
          <a:xfrm>
            <a:off x="6780850" y="1822054"/>
            <a:ext cx="2003100" cy="866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23232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 мутация возникает в половых клетках, она может передаваться потомству. Поэтому изменения ДНК одновременно являются источником наследственных заболеваний и материала для эволюционной изменчивости.
</a:t>
            </a:r>
            <a:endParaRPr lang="en-US" sz="900" dirty="0"/>
          </a:p>
        </p:txBody>
      </p:sp>
      <p:sp>
        <p:nvSpPr>
          <p:cNvPr id="13" name="Text 5"/>
          <p:cNvSpPr txBox="1"/>
          <p:nvPr/>
        </p:nvSpPr>
        <p:spPr>
          <a:xfrm>
            <a:off x="6780850" y="1396422"/>
            <a:ext cx="2003100" cy="356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23232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Значение для наследственности
</a:t>
            </a:r>
            <a:endParaRPr lang="en-US" sz="1200" dirty="0"/>
          </a:p>
        </p:txBody>
      </p:sp>
      <p:sp>
        <p:nvSpPr>
          <p:cNvPr id="14" name="Text 6"/>
          <p:cNvSpPr txBox="1"/>
          <p:nvPr/>
        </p:nvSpPr>
        <p:spPr>
          <a:xfrm>
            <a:off x="4640575" y="1822054"/>
            <a:ext cx="2003100" cy="866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23232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Мутация может не проявиться внешне, изменить строение белка или нарушить работу клетки. Итог зависит от места изменения и его влияния на функцию гена.
</a:t>
            </a:r>
            <a:endParaRPr lang="en-US" sz="900" dirty="0"/>
          </a:p>
        </p:txBody>
      </p:sp>
      <p:sp>
        <p:nvSpPr>
          <p:cNvPr id="15" name="Text 7"/>
          <p:cNvSpPr txBox="1"/>
          <p:nvPr/>
        </p:nvSpPr>
        <p:spPr>
          <a:xfrm>
            <a:off x="4640575" y="1396422"/>
            <a:ext cx="2003100" cy="356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23232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Разные последствия
</a:t>
            </a:r>
            <a:endParaRPr lang="en-US" sz="1200" dirty="0"/>
          </a:p>
        </p:txBody>
      </p:sp>
      <p:sp>
        <p:nvSpPr>
          <p:cNvPr id="16" name="Text 8"/>
          <p:cNvSpPr txBox="1"/>
          <p:nvPr/>
        </p:nvSpPr>
        <p:spPr>
          <a:xfrm>
            <a:off x="2500288" y="1822054"/>
            <a:ext cx="2003100" cy="866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23232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Замены, вставки и выпадения нуклеотидов особенно важны, потому что даже одно изменение способно изменить кодон и повлиять на синтез белка.
</a:t>
            </a:r>
            <a:endParaRPr lang="en-US" sz="900" dirty="0"/>
          </a:p>
        </p:txBody>
      </p:sp>
      <p:sp>
        <p:nvSpPr>
          <p:cNvPr id="17" name="Text 9"/>
          <p:cNvSpPr txBox="1"/>
          <p:nvPr/>
        </p:nvSpPr>
        <p:spPr>
          <a:xfrm>
            <a:off x="2500288" y="1396422"/>
            <a:ext cx="2003100" cy="356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23232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Точечные изменения
</a:t>
            </a:r>
            <a:endParaRPr lang="en-US" sz="12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74475" y="1557551"/>
            <a:ext cx="4516200" cy="3215649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60000" y="360000"/>
            <a:ext cx="8424000" cy="839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Роль РНК в основных клеточных процессах
</a:t>
            </a:r>
            <a:endParaRPr lang="en-US" sz="3200" dirty="0"/>
          </a:p>
        </p:txBody>
      </p:sp>
      <p:sp>
        <p:nvSpPr>
          <p:cNvPr id="6" name="Text 1"/>
          <p:cNvSpPr txBox="1"/>
          <p:nvPr/>
        </p:nvSpPr>
        <p:spPr>
          <a:xfrm>
            <a:off x="8784000" y="4783350"/>
            <a:ext cx="360000" cy="360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1300" dirty="0"/>
          </a:p>
        </p:txBody>
      </p:sp>
      <p:sp>
        <p:nvSpPr>
          <p:cNvPr id="7" name="Text 2"/>
          <p:cNvSpPr txBox="1"/>
          <p:nvPr/>
        </p:nvSpPr>
        <p:spPr>
          <a:xfrm>
            <a:off x="5356100" y="1556613"/>
            <a:ext cx="3430800" cy="10926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Разные виды РНК действуют согласованно: одни переносят информацию, другие обеспечивают сборку рибосом, а третьи помогают точно регулировать активность генов.
</a:t>
            </a:r>
            <a:endParaRPr lang="en-US" sz="1400" dirty="0"/>
          </a:p>
        </p:txBody>
      </p:sp>
      <p:sp>
        <p:nvSpPr>
          <p:cNvPr id="8" name="Text 3"/>
          <p:cNvSpPr txBox="1"/>
          <p:nvPr/>
        </p:nvSpPr>
        <p:spPr>
          <a:xfrm>
            <a:off x="5356100" y="3047025"/>
            <a:ext cx="3430800" cy="1092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Наибольшая доля приходится на реализацию наследственной информации, поэтому РНК выступает активным участником клеточных процессов, а не просто переносчиком сведений.
</a:t>
            </a:r>
            <a:endParaRPr lang="en-US" sz="1400" dirty="0"/>
          </a:p>
        </p:txBody>
      </p:sp>
      <p:sp>
        <p:nvSpPr>
          <p:cNvPr id="9" name="Text 4"/>
          <p:cNvSpPr txBox="1"/>
          <p:nvPr/>
        </p:nvSpPr>
        <p:spPr>
          <a:xfrm>
            <a:off x="5356100" y="4225200"/>
            <a:ext cx="3430800" cy="5583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00FFB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Схема функций основных типов РНК по школьному курсу биологии
</a:t>
            </a:r>
            <a:endParaRPr lang="en-US" sz="14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8784000" y="4783350"/>
            <a:ext cx="360000" cy="360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00FFB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1300" dirty="0"/>
          </a:p>
        </p:txBody>
      </p:sp>
      <p:sp>
        <p:nvSpPr>
          <p:cNvPr id="9" name="Text 1"/>
          <p:cNvSpPr txBox="1"/>
          <p:nvPr/>
        </p:nvSpPr>
        <p:spPr>
          <a:xfrm>
            <a:off x="360000" y="360000"/>
            <a:ext cx="8424000" cy="449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40" b="1" dirty="0">
                <a:solidFill>
                  <a:srgbClr val="00FFB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Нуклеиновые кислоты в медицине и биотехнологии
</a:t>
            </a:r>
            <a:endParaRPr lang="en-US" sz="2540" dirty="0"/>
          </a:p>
        </p:txBody>
      </p:sp>
      <p:sp>
        <p:nvSpPr>
          <p:cNvPr id="10" name="Text 2"/>
          <p:cNvSpPr txBox="1"/>
          <p:nvPr/>
        </p:nvSpPr>
        <p:spPr>
          <a:xfrm>
            <a:off x="514247" y="1884175"/>
            <a:ext cx="3764400" cy="904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Анализ ДНК помогает выявлять наследственные нарушения, связанные с мутациями. Такой подход позволяет уточнять диагноз и оценивать риск передачи болезни в семье.
</a:t>
            </a:r>
            <a:endParaRPr lang="en-US" sz="1300" dirty="0"/>
          </a:p>
        </p:txBody>
      </p:sp>
      <p:sp>
        <p:nvSpPr>
          <p:cNvPr id="11" name="Text 3"/>
          <p:cNvSpPr txBox="1"/>
          <p:nvPr/>
        </p:nvSpPr>
        <p:spPr>
          <a:xfrm>
            <a:off x="514244" y="1461304"/>
            <a:ext cx="3764400" cy="355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b="1" dirty="0">
                <a:solidFill>
                  <a:srgbClr val="23232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Диагностика заболеваний
</a:t>
            </a:r>
            <a:endParaRPr lang="en-US" sz="1600" dirty="0"/>
          </a:p>
        </p:txBody>
      </p:sp>
      <p:sp>
        <p:nvSpPr>
          <p:cNvPr id="12" name="Text 4"/>
          <p:cNvSpPr txBox="1"/>
          <p:nvPr/>
        </p:nvSpPr>
        <p:spPr>
          <a:xfrm>
            <a:off x="514247" y="3607027"/>
            <a:ext cx="3764400" cy="904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ПЦР и секвенирование позволяют быстро обнаруживать фрагменты ДНК или РНК, а также изучать последовательность нуклеотидов и активность генов.
</a:t>
            </a:r>
            <a:endParaRPr lang="en-US" sz="1300" dirty="0"/>
          </a:p>
        </p:txBody>
      </p:sp>
      <p:sp>
        <p:nvSpPr>
          <p:cNvPr id="13" name="Text 5"/>
          <p:cNvSpPr txBox="1"/>
          <p:nvPr/>
        </p:nvSpPr>
        <p:spPr>
          <a:xfrm>
            <a:off x="514244" y="3184155"/>
            <a:ext cx="3764400" cy="355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b="1" dirty="0">
                <a:solidFill>
                  <a:srgbClr val="23232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Молекулярные методы
</a:t>
            </a:r>
            <a:endParaRPr lang="en-US" sz="1600" dirty="0"/>
          </a:p>
        </p:txBody>
      </p:sp>
      <p:sp>
        <p:nvSpPr>
          <p:cNvPr id="14" name="Text 6"/>
          <p:cNvSpPr txBox="1"/>
          <p:nvPr/>
        </p:nvSpPr>
        <p:spPr>
          <a:xfrm>
            <a:off x="4916847" y="1884175"/>
            <a:ext cx="3764400" cy="904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Сравнение участков ДНК используют для установления родственных связей и идентификации личности. Метод основан на индивидуальности генетического профиля человека.
</a:t>
            </a:r>
            <a:endParaRPr lang="en-US" sz="1300" dirty="0"/>
          </a:p>
        </p:txBody>
      </p:sp>
      <p:sp>
        <p:nvSpPr>
          <p:cNvPr id="15" name="Text 7"/>
          <p:cNvSpPr txBox="1"/>
          <p:nvPr/>
        </p:nvSpPr>
        <p:spPr>
          <a:xfrm>
            <a:off x="4916844" y="1461304"/>
            <a:ext cx="3764400" cy="355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b="1" dirty="0">
                <a:solidFill>
                  <a:srgbClr val="23232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Криминалистика и родство
</a:t>
            </a:r>
            <a:endParaRPr lang="en-US" sz="1600" dirty="0"/>
          </a:p>
        </p:txBody>
      </p:sp>
      <p:sp>
        <p:nvSpPr>
          <p:cNvPr id="16" name="Text 8"/>
          <p:cNvSpPr txBox="1"/>
          <p:nvPr/>
        </p:nvSpPr>
        <p:spPr>
          <a:xfrm>
            <a:off x="4916847" y="3607027"/>
            <a:ext cx="3764400" cy="904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Подходы, связанные с мРНК, применяются в разработке вакцин и других биомедицинских решений, где важно быстро направить клетку на синтез нужного белка.
</a:t>
            </a:r>
            <a:endParaRPr lang="en-US" sz="1300" dirty="0"/>
          </a:p>
        </p:txBody>
      </p:sp>
      <p:sp>
        <p:nvSpPr>
          <p:cNvPr id="17" name="Text 9"/>
          <p:cNvSpPr txBox="1"/>
          <p:nvPr/>
        </p:nvSpPr>
        <p:spPr>
          <a:xfrm>
            <a:off x="4916844" y="3184155"/>
            <a:ext cx="3764400" cy="355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b="1" dirty="0">
                <a:solidFill>
                  <a:srgbClr val="23232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МРНК-технологии
</a:t>
            </a:r>
            <a:endParaRPr lang="en-US" sz="16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62181" y="1556625"/>
            <a:ext cx="8434038" cy="3217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60000" y="360000"/>
            <a:ext cx="8424000" cy="488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200" b="1" dirty="0">
                <a:solidFill>
                  <a:srgbClr val="00FFB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клетка исправляет ДНК
</a:t>
            </a:r>
            <a:endParaRPr lang="en-US" sz="3200" dirty="0"/>
          </a:p>
        </p:txBody>
      </p:sp>
      <p:sp>
        <p:nvSpPr>
          <p:cNvPr id="5" name="Text 1"/>
          <p:cNvSpPr txBox="1"/>
          <p:nvPr/>
        </p:nvSpPr>
        <p:spPr>
          <a:xfrm>
            <a:off x="8784000" y="4783350"/>
            <a:ext cx="360000" cy="360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1300" dirty="0">
                <a:solidFill>
                  <a:srgbClr val="00FFB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1300" dirty="0"/>
          </a:p>
        </p:txBody>
      </p:sp>
      <p:sp>
        <p:nvSpPr>
          <p:cNvPr id="6" name="Text 2"/>
          <p:cNvSpPr txBox="1"/>
          <p:nvPr/>
        </p:nvSpPr>
        <p:spPr>
          <a:xfrm>
            <a:off x="360050" y="983413"/>
            <a:ext cx="8424000" cy="462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Схема репарации ДНК: от обнаружения повреждения до восстановления целостности молекулы
</a:t>
            </a:r>
            <a:endParaRPr lang="en-US" sz="14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4206525" y="457200"/>
            <a:ext cx="4577400" cy="136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144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Строение нуклеиновых кислот как основа их функций
</a:t>
            </a:r>
            <a:endParaRPr lang="en-US" sz="3144" dirty="0"/>
          </a:p>
        </p:txBody>
      </p:sp>
      <p:sp>
        <p:nvSpPr>
          <p:cNvPr id="9" name="Text 1"/>
          <p:cNvSpPr txBox="1"/>
          <p:nvPr/>
        </p:nvSpPr>
        <p:spPr>
          <a:xfrm>
            <a:off x="8784000" y="4783350"/>
            <a:ext cx="360000" cy="360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00FFB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1300" dirty="0"/>
          </a:p>
        </p:txBody>
      </p:sp>
      <p:sp>
        <p:nvSpPr>
          <p:cNvPr id="10" name="Text 2"/>
          <p:cNvSpPr txBox="1"/>
          <p:nvPr/>
        </p:nvSpPr>
        <p:spPr>
          <a:xfrm>
            <a:off x="4662825" y="2211612"/>
            <a:ext cx="4122600" cy="424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Именно порядок нуклеотидов несёт смысл наследственной информации. В ДНК он задаёт программу синтеза белков, а в РНК помогает передавать и использовать эту программу.
</a:t>
            </a:r>
            <a:endParaRPr lang="en-US" sz="900" dirty="0"/>
          </a:p>
        </p:txBody>
      </p:sp>
      <p:sp>
        <p:nvSpPr>
          <p:cNvPr id="11" name="Text 3"/>
          <p:cNvSpPr txBox="1"/>
          <p:nvPr/>
        </p:nvSpPr>
        <p:spPr>
          <a:xfrm>
            <a:off x="4662826" y="1989712"/>
            <a:ext cx="4122600" cy="180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00FFB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Последовательность нуклеотидов
</a:t>
            </a:r>
            <a:endParaRPr lang="en-US" sz="1100" dirty="0"/>
          </a:p>
        </p:txBody>
      </p:sp>
      <p:sp>
        <p:nvSpPr>
          <p:cNvPr id="12" name="Text 4"/>
          <p:cNvSpPr txBox="1"/>
          <p:nvPr/>
        </p:nvSpPr>
        <p:spPr>
          <a:xfrm>
            <a:off x="4662825" y="2961262"/>
            <a:ext cx="4122600" cy="424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Соответствие оснований делает возможным точное копирование и распознавание молекул. Без комплементарности клетка не смогла бы сохранять и передавать наследственный материал без ошибок.
</a:t>
            </a:r>
            <a:endParaRPr lang="en-US" sz="900" dirty="0"/>
          </a:p>
        </p:txBody>
      </p:sp>
      <p:sp>
        <p:nvSpPr>
          <p:cNvPr id="13" name="Text 5"/>
          <p:cNvSpPr txBox="1"/>
          <p:nvPr/>
        </p:nvSpPr>
        <p:spPr>
          <a:xfrm>
            <a:off x="4662826" y="2739362"/>
            <a:ext cx="4122600" cy="180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00FFB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Комплементарность
</a:t>
            </a:r>
            <a:endParaRPr lang="en-US" sz="1100" dirty="0"/>
          </a:p>
        </p:txBody>
      </p:sp>
      <p:sp>
        <p:nvSpPr>
          <p:cNvPr id="14" name="Text 6"/>
          <p:cNvSpPr txBox="1"/>
          <p:nvPr/>
        </p:nvSpPr>
        <p:spPr>
          <a:xfrm>
            <a:off x="4662825" y="3710912"/>
            <a:ext cx="4122600" cy="424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Двухцепочечная структура делает ДНК особенно устойчивой. Это важно для долговременного хранения информации, которая должна сохраняться в клетке и передаваться при делении.
</a:t>
            </a:r>
            <a:endParaRPr lang="en-US" sz="900" dirty="0"/>
          </a:p>
        </p:txBody>
      </p:sp>
      <p:sp>
        <p:nvSpPr>
          <p:cNvPr id="15" name="Text 7"/>
          <p:cNvSpPr txBox="1"/>
          <p:nvPr/>
        </p:nvSpPr>
        <p:spPr>
          <a:xfrm>
            <a:off x="4662826" y="3489012"/>
            <a:ext cx="4122600" cy="180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00FFB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ДНК как архив
</a:t>
            </a:r>
            <a:endParaRPr lang="en-US" sz="1100" dirty="0"/>
          </a:p>
        </p:txBody>
      </p:sp>
      <p:sp>
        <p:nvSpPr>
          <p:cNvPr id="16" name="Text 8"/>
          <p:cNvSpPr txBox="1"/>
          <p:nvPr/>
        </p:nvSpPr>
        <p:spPr>
          <a:xfrm>
            <a:off x="4662825" y="4460562"/>
            <a:ext cx="4122600" cy="424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Одноцепочечность большинства РНК облегчает их участие в синтезе белка и регуляции генов. Их строение связано с быстрым действием и гибкостью функций.
</a:t>
            </a:r>
            <a:endParaRPr lang="en-US" sz="900" dirty="0"/>
          </a:p>
        </p:txBody>
      </p:sp>
      <p:sp>
        <p:nvSpPr>
          <p:cNvPr id="17" name="Text 9"/>
          <p:cNvSpPr txBox="1"/>
          <p:nvPr/>
        </p:nvSpPr>
        <p:spPr>
          <a:xfrm>
            <a:off x="4662826" y="4238662"/>
            <a:ext cx="4122600" cy="180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00FFB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РНК как рабочая форма
</a:t>
            </a:r>
            <a:endParaRPr lang="en-US" sz="11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747300" y="2954250"/>
            <a:ext cx="7649400" cy="94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ДНК хранит программу жизни, а РНК превращает её в работу клетки. Их строение, комплементарность и способность к точному копированию делают молекулярную основу наследственности наглядной и закономерной.
</a:t>
            </a:r>
            <a:endParaRPr lang="en-US" sz="1500" dirty="0"/>
          </a:p>
        </p:txBody>
      </p:sp>
      <p:sp>
        <p:nvSpPr>
          <p:cNvPr id="4" name="Text 1"/>
          <p:cNvSpPr txBox="1"/>
          <p:nvPr/>
        </p:nvSpPr>
        <p:spPr>
          <a:xfrm>
            <a:off x="360100" y="1127875"/>
            <a:ext cx="8423700" cy="17073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4400" b="1" dirty="0">
                <a:solidFill>
                  <a:srgbClr val="00FFB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Нуклеиновые кислоты — язык наследственности
</a:t>
            </a:r>
            <a:endParaRPr lang="en-US" sz="44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2026-06-01T22:45:06Z</dcterms:created>
  <dcterms:modified xsi:type="dcterms:W3CDTF">2026-06-01T22:45:06Z</dcterms:modified>
</cp:coreProperties>
</file>