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image" Target="../media/image-5-12.png"/><Relationship Id="rId13" Type="http://schemas.openxmlformats.org/officeDocument/2006/relationships/image" Target="../media/image-5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83200" y="887748"/>
            <a:ext cx="6177600" cy="30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Индустриальная зрелость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4892325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696200" y="4141213"/>
            <a:ext cx="57516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 срывов к стабильной работе начинается с зрелого управления.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зрелости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829175" y="1241650"/>
            <a:ext cx="3778800" cy="33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Индустриальная зрелость показывает, насколько предприятие умеет работать спокойно и предсказуемо. Чем выше зрелость, тем меньше неожиданных сбоев, тем быстрее исправляются ошибки и тем привычнее для команды постоянные улучшения.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6030" y="1022525"/>
            <a:ext cx="3197641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3581802" y="1246878"/>
            <a:ext cx="5089772" cy="9780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Сбой запускает цепочку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линия встает из-за поломки, вся смена работает в спешке. Вместо плана появляются срочные звонки, а каждая задержка тянет за собой новые проблемы в производстве и отгрузке.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3581802" y="2491706"/>
            <a:ext cx="5089772" cy="9780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хватает нужных ресурсов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детали не подготовлены вовремя, простаивает не только оборудование, но и люди. Тогда теряются минуты, а затем и часы, которые уже почти невозможно вернуть в рамках смены.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3581802" y="3736537"/>
            <a:ext cx="5089772" cy="9780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 режиме аврала
</a:t>
            </a:r>
            <a:pPr algn="l" indent="0" marL="0">
              <a:lnSpc>
                <a:spcPct val="100000"/>
              </a:lnSpc>
              <a:buNone/>
            </a:pPr>
            <a:r>
              <a:rPr lang="en-US" sz="6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каждый день решают по-разному, предприятие живет от кризиса до кризиса. Без четкого планирования труднее выполнить заказ в срок и удержать стабильное качество продукции.
</a:t>
            </a:r>
            <a:endParaRPr lang="en-US" sz="1449" dirty="0"/>
          </a:p>
        </p:txBody>
      </p:sp>
      <p:sp>
        <p:nvSpPr>
          <p:cNvPr id="12" name="Text 4"/>
          <p:cNvSpPr txBox="1"/>
          <p:nvPr/>
        </p:nvSpPr>
        <p:spPr>
          <a:xfrm>
            <a:off x="470700" y="386179"/>
            <a:ext cx="8202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на заводе все то ломается, то не успевает
</a:t>
            </a:r>
            <a:endParaRPr lang="en-US" sz="2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Простое определение зрелости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522885" y="1180275"/>
            <a:ext cx="2442413" cy="34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Стабильный выпуск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смотрят на стабильность выпуска: может ли предприятие делать нужный результат без постоянных остановок, переделок и случайных решений в последний момент.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360432" y="1180275"/>
            <a:ext cx="2442413" cy="34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Понятные правила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Наконец, проверяют, насколько ясно устроены правила для людей, оборудования и данных, чтобы работа не зависела только от памяти отдельных сотрудников.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3441665" y="1180275"/>
            <a:ext cx="2442413" cy="34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устранение проблем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оценивают скорость реакции на сбои: как быстро команда понимает причину, находит решение и возвращает процесс в нормальный режим работы.
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6537" y="1503496"/>
            <a:ext cx="310200" cy="310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1312" y="1503496"/>
            <a:ext cx="310200" cy="310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98137" y="1503496"/>
            <a:ext cx="310200" cy="310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653724" y="1503496"/>
            <a:ext cx="310200" cy="3102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дает зрелое предприятие
</a:t>
            </a:r>
            <a:endParaRPr lang="en-US" sz="2500" dirty="0"/>
          </a:p>
        </p:txBody>
      </p:sp>
      <p:sp>
        <p:nvSpPr>
          <p:cNvPr id="16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17" name="Text 2"/>
          <p:cNvSpPr txBox="1"/>
          <p:nvPr/>
        </p:nvSpPr>
        <p:spPr>
          <a:xfrm>
            <a:off x="434948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Качество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ошибок в процессе означает меньше бракованной продукции и меньше переделок. Это сразу экономит материалы, время и силы команды на смене.
</a:t>
            </a:r>
            <a:endParaRPr lang="en-US" sz="1300" dirty="0"/>
          </a:p>
        </p:txBody>
      </p:sp>
      <p:sp>
        <p:nvSpPr>
          <p:cNvPr id="18" name="Text 3"/>
          <p:cNvSpPr txBox="1"/>
          <p:nvPr/>
        </p:nvSpPr>
        <p:spPr>
          <a:xfrm>
            <a:off x="4779787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Понятные правила и аккуратные действия снижают опасные ситуации. Люди меньше отвлекаются на авралы и лучше соблюдают требования безопасности.
</a:t>
            </a:r>
            <a:endParaRPr lang="en-US" sz="1300" dirty="0"/>
          </a:p>
        </p:txBody>
      </p:sp>
      <p:sp>
        <p:nvSpPr>
          <p:cNvPr id="19" name="Text 4"/>
          <p:cNvSpPr txBox="1"/>
          <p:nvPr/>
        </p:nvSpPr>
        <p:spPr>
          <a:xfrm>
            <a:off x="2607399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Сроки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работа лучше организована, проще выполнять заказы вовремя. Стабильный график помогает клиентам доверять предприятию и планировать свои задачи без лишних рисков.
</a:t>
            </a:r>
            <a:endParaRPr lang="en-US" sz="1300" dirty="0"/>
          </a:p>
        </p:txBody>
      </p:sp>
      <p:sp>
        <p:nvSpPr>
          <p:cNvPr id="20" name="Text 5"/>
          <p:cNvSpPr txBox="1"/>
          <p:nvPr/>
        </p:nvSpPr>
        <p:spPr>
          <a:xfrm>
            <a:off x="6952206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меньше простоев, потерь и лишних действий, тем разумнее используются деньги и рабочее время. Даже небольшой выигрыш дает заметный общий эффект.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6030" y="1022525"/>
            <a:ext cx="3197641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322625" y="386175"/>
            <a:ext cx="84957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опоры зрелости
</a:t>
            </a:r>
            <a:endParaRPr lang="en-US" sz="2500" dirty="0"/>
          </a:p>
        </p:txBody>
      </p:sp>
      <p:sp>
        <p:nvSpPr>
          <p:cNvPr id="11" name="Text 2"/>
          <p:cNvSpPr txBox="1"/>
          <p:nvPr/>
        </p:nvSpPr>
        <p:spPr>
          <a:xfrm>
            <a:off x="3593900" y="1366800"/>
            <a:ext cx="2332011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6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
</a:t>
            </a:r>
            <a:pPr algn="l" indent="0" marL="0">
              <a:lnSpc>
                <a:spcPct val="100000"/>
              </a:lnSpc>
              <a:buNone/>
            </a:pPr>
            <a:r>
              <a:rPr lang="en-US" sz="623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работают увереннее, когда понимают свою роль, умеют действовать по правилам и получают понятную обратную связь. Без обучения и вовлечения даже хорошие идеи быстро теряются.
</a:t>
            </a:r>
            <a:endParaRPr lang="en-US" sz="1336" dirty="0"/>
          </a:p>
        </p:txBody>
      </p:sp>
      <p:sp>
        <p:nvSpPr>
          <p:cNvPr id="12" name="Text 3"/>
          <p:cNvSpPr txBox="1"/>
          <p:nvPr/>
        </p:nvSpPr>
        <p:spPr>
          <a:xfrm>
            <a:off x="3593900" y="3232925"/>
            <a:ext cx="2332011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9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Процессы
</a:t>
            </a:r>
            <a:pPr algn="l" indent="0" marL="0">
              <a:lnSpc>
                <a:spcPct val="100000"/>
              </a:lnSpc>
              <a:buNone/>
            </a:pPr>
            <a:r>
              <a:rPr lang="en-US" sz="634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8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Процессы должны быть понятными и повторяемыми. Если шаги работы описаны по-разному или не закреплены, предприятие снова и снова возвращается к тем же ошибкам.
</a:t>
            </a:r>
            <a:endParaRPr lang="en-US" sz="1359" dirty="0"/>
          </a:p>
        </p:txBody>
      </p:sp>
      <p:sp>
        <p:nvSpPr>
          <p:cNvPr id="13" name="Text 4"/>
          <p:cNvSpPr txBox="1"/>
          <p:nvPr/>
        </p:nvSpPr>
        <p:spPr>
          <a:xfrm>
            <a:off x="6311063" y="1366800"/>
            <a:ext cx="2332011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4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Оборудование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664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4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Оборудование влияет на стабильность не меньше людей. Его важно обслуживать вовремя, чтобы поломки не превращались в внезапные остановки и срывы плана.
</a:t>
            </a:r>
            <a:endParaRPr lang="en-US" sz="1424" dirty="0"/>
          </a:p>
        </p:txBody>
      </p:sp>
      <p:sp>
        <p:nvSpPr>
          <p:cNvPr id="14" name="Text 5"/>
          <p:cNvSpPr txBox="1"/>
          <p:nvPr/>
        </p:nvSpPr>
        <p:spPr>
          <a:xfrm>
            <a:off x="6311063" y="3232925"/>
            <a:ext cx="2332011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55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помогают видеть картину целиком: где растет брак, где теряется время и что меняется по сменам. Без данных улучшения трудно подтвердить или удержать.
</a:t>
            </a:r>
            <a:endParaRPr lang="en-US" sz="145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39" y="1469625"/>
            <a:ext cx="8100923" cy="325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9450" y="386175"/>
            <a:ext cx="81051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развития зрелости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9450" y="949500"/>
            <a:ext cx="81051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 реакции на проблемы к управлению и улучшениям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0700" y="386179"/>
            <a:ext cx="8202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хаоса к порядку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624408" y="1180242"/>
            <a:ext cx="8202574" cy="15745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Уровень 1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первом уровне предприятие действует рывками: что-то ломается, и все срочно переключаются на ремонт. Причины сбоев почти не изучают, поэтому похожие проблемы повторяются снова.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624408" y="3065028"/>
            <a:ext cx="8202574" cy="15745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Уровень 2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втором уровне появляются первые правила и инструкции, но они еще не везде закреплены. Многое по-прежнему держится на опыте отдельных сотрудников и их памяти.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повторяемости к управлению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518400" y="1180275"/>
            <a:ext cx="3896094" cy="34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Уровень 3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третьем уровне процессы начинают повторяться одинаково: смены работают по общим правилам, а брак и простои уже считают. Это помогает замечать отклонения и не полагаться только на ощущения.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4878055" y="1180275"/>
            <a:ext cx="3896094" cy="34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Уровень 4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четвертом уровне решения принимают по данным. Руководители видят тренды по браку, срокам и простоям, поэтому могут вмешаться раньше, чем проблема станет серьезной.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9500" y="845000"/>
            <a:ext cx="41904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Пятиуровневая модель показывает: зрелость растет не рывком, а шаг за шагом — от тушения проблем к постоянным улучшениям.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259500" y="3981975"/>
            <a:ext cx="4190400" cy="5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зрелости, использованная в структуре этой презентации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5125299" y="845000"/>
            <a:ext cx="3579000" cy="353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уровней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показывают путь от хаоса к культуре улучшений.
</a:t>
            </a:r>
            <a:endParaRPr lang="en-US" sz="5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3350" y="1885703"/>
            <a:ext cx="4164900" cy="13290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Уровни зрелости: что меняется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 четырем признакам показывает, как предприятие проходит путь от постоянной реакции к устойчивой работе и улучшениям.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уровень, тем меньше импровизации и тем больше предсказуемости, опоры на правила и данных.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модели уровней индустриальной зрелости из материалов презентации.
</a:t>
            </a:r>
            <a:endParaRPr lang="en-US" sz="129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измеряют прогресс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базовых показателя быстро показывают, где система теряет стабильность и что мешает выполнять план без сбоев.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брак, простои и сроки улучшаются одновременно, изменения затронули не один участок, а всю цепочку работы.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Иллюстративный пример для презентации на основе мини-кейса.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9500" y="845000"/>
            <a:ext cx="41904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есть исходное значение, можно честно сравнить результат до и после изменений и понять, что сработало.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259500" y="3981975"/>
            <a:ext cx="4190400" cy="5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презентации об этапах индустриальной зрелости.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5125299" y="845000"/>
            <a:ext cx="3579000" cy="353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исходная точка нужна, чтобы увидеть реальный прогресс.
</a:t>
            </a:r>
            <a:endParaRPr lang="en-US" sz="5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39" y="1469625"/>
            <a:ext cx="8100923" cy="325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9450" y="386175"/>
            <a:ext cx="81051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 оценки к плану действий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9450" y="949500"/>
            <a:ext cx="81051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 развитию зрелости предприятия.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9500" y="845000"/>
            <a:ext cx="41904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Диагностика начинается с фиксации отправной точки: без нее невозможно доказать, что улучшения действительно дали эффект.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259500" y="3981975"/>
            <a:ext cx="4190400" cy="5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презентации об этапах индустриальной зрелости.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5125299" y="845000"/>
            <a:ext cx="3579000" cy="353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стартовая точка помогает сравнить результат до и после изменений.
</a:t>
            </a:r>
            <a:endParaRPr lang="en-US" sz="5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9500" y="845000"/>
            <a:ext cx="41904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улучшения можно увидеть довольно быстро: они убирают самые частые потери и показывают команде, что изменения работают.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259500" y="3981975"/>
            <a:ext cx="4190400" cy="5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презентации об этапах индустриальной зрелости.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5125299" y="845000"/>
            <a:ext cx="3579000" cy="353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2–8 недель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достаточно, чтобы получить первые заметные результаты.
</a:t>
            </a:r>
            <a:endParaRPr lang="en-US" sz="5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9500" y="845000"/>
            <a:ext cx="41904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 помогает разным людям выполнять одну и ту же операцию одинаково, без лишних догадок и случайных ошибок.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259500" y="3981975"/>
            <a:ext cx="4190400" cy="5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презентации об этапах индустриальной зрелости.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5125299" y="845000"/>
            <a:ext cx="3579000" cy="353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стандарт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одной операции делает работу понятной и повторяемой.
</a:t>
            </a:r>
            <a:endParaRPr lang="en-US" sz="5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9500" y="845000"/>
            <a:ext cx="41904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Регулярный разбор данных не дает хорошим изменениям исчезнуть: команда видит отклонения раньше и быстрее возвращает процесс в норму.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259500" y="3981975"/>
            <a:ext cx="4190400" cy="5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презентации об этапах индустриальной зрелости.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5125299" y="845000"/>
            <a:ext cx="3579000" cy="353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раз в неделю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обсуждают показатели, чтобы изменения не откатывались назад.
</a:t>
            </a:r>
            <a:endParaRPr lang="en-US" sz="5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550" y="1773685"/>
            <a:ext cx="4206300" cy="134230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500" y="386175"/>
            <a:ext cx="8342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Мини-кейс: было и стало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5299125" y="1123175"/>
            <a:ext cx="34167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до и после показывает, что стандарты, обучение и контроль помогают быстро улучшить качество, сроки и устойчивость работы.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стандартизации и обучения все ключевые показатели улучшились одновременно, значит изменения закрепились в повседневной работе.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73500" y="4050600"/>
            <a:ext cx="83424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Мини-кейс из материалов презентации.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7950" y="555625"/>
            <a:ext cx="7988100" cy="21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первых шагов к устойчивому улучшению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577950" y="3280829"/>
            <a:ext cx="68568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Индустриальная зрелость растет, когда люди, процессы, оборудование и данные действуют как одна система. Начните с диагностики, выберите несколько приоритетов, измеряйте результат и закрепляйте успех стандартами, обучением и регулярным разбором данных.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2026-07-26T23:49:15Z</dcterms:created>
  <dcterms:modified xsi:type="dcterms:W3CDTF">2026-07-26T23:49:15Z</dcterms:modified>
</cp:coreProperties>
</file>