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Организм: как он устроен и живёт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68175" y="2589575"/>
            <a:ext cx="3411600" cy="16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организм — целостная система, где всё связано с функцией.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организм: главные признаки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рассматривают как высший уровень организации живой природы. Его работу определяют признаки жизни: обмен веществ, раздражимость, рост, размножение, наследственность, саморегуляция и приспособление к среде.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организации живого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простейшей живой единицы к целостной системе организма.
</a:t>
            </a:r>
            <a:endParaRPr lang="en-US" sz="101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244266"/>
            <a:ext cx="4017300" cy="35543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«собирается» орган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975425" y="184820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работают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 возникает там, где разные ткани объединяют усилия. Каждая из них вносит свой вклад: одни сокращаются, другие выстилают поверхности, третьи соединяют и защищают, а нервная ткань координирует работу.
</a:t>
            </a:r>
            <a:endParaRPr lang="en-US" sz="1078" dirty="0"/>
          </a:p>
        </p:txBody>
      </p:sp>
      <p:sp>
        <p:nvSpPr>
          <p:cNvPr id="13" name="Text 3"/>
          <p:cNvSpPr txBox="1"/>
          <p:nvPr/>
        </p:nvSpPr>
        <p:spPr>
          <a:xfrm>
            <a:off x="4975425" y="2577242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сердца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сердце мышечная ткань создаёт сокращения, соединительная формирует опору, а нервная и эпителиальная регулируют и обеспечивают обмен. Благодаря этому орган ритмично перекачивает кровь без лишних затрат.
</a:t>
            </a:r>
            <a:endParaRPr lang="en-US" sz="1055" dirty="0"/>
          </a:p>
        </p:txBody>
      </p:sp>
      <p:sp>
        <p:nvSpPr>
          <p:cNvPr id="14" name="Text 4"/>
          <p:cNvSpPr txBox="1"/>
          <p:nvPr/>
        </p:nvSpPr>
        <p:spPr>
          <a:xfrm>
            <a:off x="4975425" y="330629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лёгких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лёгких особенно важна точность строения: тонкие стенки, развитая сеть сосудов и упругая ткань делают возможным эффективный газообмен. Функция органа прямо зависит от согласованности тканей.
</a:t>
            </a:r>
            <a:endParaRPr lang="en-US" sz="1155" dirty="0"/>
          </a:p>
        </p:txBody>
      </p:sp>
      <p:sp>
        <p:nvSpPr>
          <p:cNvPr id="15" name="Text 5"/>
          <p:cNvSpPr txBox="1"/>
          <p:nvPr/>
        </p:nvSpPr>
        <p:spPr>
          <a:xfrm>
            <a:off x="4975425" y="4035333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желудка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желудке сочетание мышечной, эпителиальной, соединительной и нервной тканей позволяет перемешивать пищу, защищать стенки и управлять сокращениями. Так орган выполняет сложную работу как единое целое.
</a:t>
            </a:r>
            <a:endParaRPr lang="en-US" sz="105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органы образуют системы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задача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Систему органов образуют органы, которые решают общую крупную задачу. Их действия не изолированы: один орган подготавливает условия для другого, а итоговый результат становится возможен только при согласованной работе.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согласования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 обеспечивает поступление кислорода и удаление углекислого газа, пищеварительная — получение и расщепление веществ, а кровеносная переносит их к клеткам. Связь между ними поддерживает жизнедеятельность.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50368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органы взаимодействуют между собой, тем устойчивее организм к изменениям среды. Поэтому системы органов не просто соседствуют, а постоянно координируют функции для сохранения работоспособности.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670763"/>
            <a:ext cx="3856200" cy="13099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органов и их основные функции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каждая система выполняет собственную часть общей работы организма, а вместе они обеспечивают обмен веществ и поддержание жизни.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систем различны, но все они поддерживают внутреннюю среду и снабжение клеток.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системы органов человека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и длительная регуляция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770850" y="1354968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Мгновенное управление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передаёт сигналы почти мгновенно. Она запускает рефлексы, координирует движения и быстро меняет работу органов, когда ситуация требует немедленного ответа.
</a:t>
            </a:r>
            <a:endParaRPr lang="en-US" sz="1121" dirty="0"/>
          </a:p>
        </p:txBody>
      </p:sp>
      <p:sp>
        <p:nvSpPr>
          <p:cNvPr id="11" name="Text 3"/>
          <p:cNvSpPr txBox="1"/>
          <p:nvPr/>
        </p:nvSpPr>
        <p:spPr>
          <a:xfrm>
            <a:off x="770850" y="2255592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Эндокринная система действует медленнее, но её влияние длительнее. Гормоны разносятся кровью и помогают регулировать рост, обмен веществ, половое созревание и устойчивость к изменениям среды.
</a:t>
            </a:r>
            <a:endParaRPr lang="en-US" sz="1068" dirty="0"/>
          </a:p>
        </p:txBody>
      </p:sp>
      <p:sp>
        <p:nvSpPr>
          <p:cNvPr id="12" name="Text 4"/>
          <p:cNvSpPr txBox="1"/>
          <p:nvPr/>
        </p:nvSpPr>
        <p:spPr>
          <a:xfrm>
            <a:off x="770850" y="3149993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контроль
</a:t>
            </a:r>
            <a:pPr algn="l" indent="0" marL="0">
              <a:lnSpc>
                <a:spcPct val="115000"/>
              </a:lnSpc>
              <a:buNone/>
            </a:pPr>
            <a:r>
              <a:rPr lang="en-US" sz="4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системы не конкурируют, а дополняют друг друга. Нервная регуляция точна и быстра, гормональная — более продолжительная, поэтому вместе они поддерживают согласованность функций всего организма.
</a:t>
            </a:r>
            <a:endParaRPr lang="en-US" sz="1041" dirty="0"/>
          </a:p>
        </p:txBody>
      </p:sp>
      <p:sp>
        <p:nvSpPr>
          <p:cNvPr id="13" name="Text 5"/>
          <p:cNvSpPr txBox="1"/>
          <p:nvPr/>
        </p:nvSpPr>
        <p:spPr>
          <a:xfrm>
            <a:off x="770850" y="4046986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изменение частоты сердцебиения, дыхания или уровня сахара в крови связано с их совместной работой. Это делает поведение организма гибким и в то же время устойчивым.
</a:t>
            </a:r>
            <a:endParaRPr lang="en-US" sz="112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Рефлекс как основа нервной регуляции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нервного сигнала от восприятия раздражителя до ответа организма.
</a:t>
            </a:r>
            <a:endParaRPr lang="en-US" sz="90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и клетки-мишени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60125" y="1871450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сигналы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действуют как химические сигналы: они выделяются в кровь и достигают лишь тех клеток, у которых есть подходящие рецепторы. Такие клетки называют клетками-мишенями.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543096" y="1871475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Адреналин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Адреналин помогает быстро мобилизовать организм: учащает сердцебиение, усиливает кровоток и повышает готовность к действию. Это особенно важно в ситуации опасности или резкой нагрузки.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626063" y="1871475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Инсулин и тироксин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Инсулин регулирует уровень глюкозы в крови, а тироксин влияет на обмен веществ и рост. Эти гормоны не вызывают мгновенный ответ, зато обеспечивают устойчивые изменения.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709012" y="1871475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Длительный эффект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Эндокринная регуляция особенно важна там, где нужны длительные перестройки: при росте, развитии, восстановлении после нагрузки и поддержании постоянства внутренней среды.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244266"/>
            <a:ext cx="4017300" cy="35543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регуляторных систем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975425" y="1892425"/>
            <a:ext cx="3720300" cy="8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и реакция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стрессе нервная система мгновенно оценивает ситуацию и через сигналы к надпочечникам усиливает выброс адреналина. Это помогает быстрее реагировать, менять пульс, дыхание и уровень готовности.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975425" y="2859546"/>
            <a:ext cx="3720300" cy="8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Голод и энергия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дефиците пищи поведение и обмен веществ координируются одновременно: организм ищет источник энергии, а гормональные механизмы помогают поддерживать уровень глюкозы в крови в допустимых пределах.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975425" y="3826674"/>
            <a:ext cx="3720300" cy="8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роста и развития нервные и гормональные сигналы дополняют друг друга, влияя на деление клеток, созревание тканей и работу органов. Так сохраняется согласованность изменений в организме.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Гомеостаз: внутреннее равновесие организма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сдвиги внутренней среды быстро вызывают ответные реакции органов и систем, чтобы показатели не выходили за безопасные пределы.
</a:t>
            </a:r>
            <a:endParaRPr lang="en-US" sz="1134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 важен не для абсолютной неподвижности, а для быстрого возврата к устойчивому уровню после отклонения.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по материалам школьного курса биологии.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саморегуляция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отрицательной обратной связи в регуляции внутренней среды.
</a:t>
            </a:r>
            <a:endParaRPr lang="en-US" sz="93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875" y="1244823"/>
            <a:ext cx="8522400" cy="22055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реакции на раздражители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06750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Сенсорный вход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Рецепторы кожи, глаз, ушей, носа и языка улавливают изменения среды раньше, чем они станут опасными. Это позволяет организму реагировать быстро и целенаправленно.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516619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Обработка информации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от органов чувств поступают в нервную систему, где сравниваются с прошлым опытом и текущими потребностями. На этой основе формируется подходящая реакция.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26485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Видимый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может быть непроизвольным или осознанным: моргание, отдёргивание руки, изменение позы, поиск тепла, обход препятствия. Поведение помогает сохранить безопасность и устойчивость.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736337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работает восприятие, тем лучше организм ориентируется в пространстве и избегает вредных воздействий. Это особенно важно в незнакомой или меняющейся среде.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525" y="3489728"/>
            <a:ext cx="8519700" cy="1306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механизмы защиты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42600" y="1769025"/>
            <a:ext cx="19242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барьер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Первую линию обороны образуют кожа, слизистые оболочки и слёзная жидкость. Они механически задерживают микробы, а также создают условия, неблагоприятные для их проникновения и размножения.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245325" y="1771900"/>
            <a:ext cx="19242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возбудитель всё же попадает внутрь, включаются лейкоциты, фагоцитоз и воспаление. Эти реакции помогают быстро ограничить очаг и удалить чужеродные частицы.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5946150" y="1771900"/>
            <a:ext cx="19242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Специфическая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Антитела распознают конкретные антигены и делают защиту более точной. Благодаря этому иммунная система отличает собственные клетки от чужих и формирует долговременную защиту.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76425" y="1693604"/>
            <a:ext cx="3567900" cy="31044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веществ к энергии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770850" y="1354968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система реакций
</a:t>
            </a:r>
            <a:pPr algn="l" indent="0" marL="0">
              <a:lnSpc>
                <a:spcPct val="115000"/>
              </a:lnSpc>
              <a:buNone/>
            </a:pPr>
            <a:r>
              <a:rPr lang="en-US" sz="4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объединяет все химические реакции клетки и организма. Одни процессы распадают сложные вещества, другие создают новые структуры, необходимые для жизни, роста и восстановления.
</a:t>
            </a:r>
            <a:endParaRPr lang="en-US" sz="1055" dirty="0"/>
          </a:p>
        </p:txBody>
      </p:sp>
      <p:sp>
        <p:nvSpPr>
          <p:cNvPr id="13" name="Text 3"/>
          <p:cNvSpPr txBox="1"/>
          <p:nvPr/>
        </p:nvSpPr>
        <p:spPr>
          <a:xfrm>
            <a:off x="770850" y="2255592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с выделением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Катаболизм высвобождает энергию, когда питательные вещества расщепляются до более простых соединений. Эта энергия не теряется, а частично запасается в удобной для клетки форме.
</a:t>
            </a:r>
            <a:endParaRPr lang="en-US" sz="1121" dirty="0"/>
          </a:p>
        </p:txBody>
      </p:sp>
      <p:sp>
        <p:nvSpPr>
          <p:cNvPr id="14" name="Text 4"/>
          <p:cNvSpPr txBox="1"/>
          <p:nvPr/>
        </p:nvSpPr>
        <p:spPr>
          <a:xfrm>
            <a:off x="770850" y="3149993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новых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Анаболизм требует затрат энергии, потому что из простых молекул строятся белки, липиды, углеводы и другие компоненты тканей. Так обеспечиваются рост и обновление организма.
</a:t>
            </a:r>
            <a:endParaRPr lang="en-US" sz="1121" dirty="0"/>
          </a:p>
        </p:txBody>
      </p:sp>
      <p:sp>
        <p:nvSpPr>
          <p:cNvPr id="15" name="Text 5"/>
          <p:cNvSpPr txBox="1"/>
          <p:nvPr/>
        </p:nvSpPr>
        <p:spPr>
          <a:xfrm>
            <a:off x="770850" y="4046986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5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работает как универсальный переносчик энергии, а клеточное дыхание даёт её основную часть. Без постоянного образования АТФ невозможно сокращение мышц, синтез молекул и активный транспорт.
</a:t>
            </a:r>
            <a:endParaRPr lang="en-US" sz="110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525" y="3489728"/>
            <a:ext cx="8519700" cy="1306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индивидуального развития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42600" y="1769025"/>
            <a:ext cx="19242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рост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означает увеличение размеров и массы тела, но не сводится только к прибавке в сантиметрах. Он возможен благодаря делению, увеличению и специализации клеток.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245325" y="1771900"/>
            <a:ext cx="19242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связано с качественными изменениями: появляются новые функции, усложняется строение, формируются органы и системы. У человека эти процессы идут особенно заметно в детстве и подростковом возрасте.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5946150" y="1771900"/>
            <a:ext cx="19242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Онтогенез охватывает весь путь организма от зиготы до взрослого состояния и старения. Размножение завершает жизненный цикл и обеспечивает продолжение вида в поколениях.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76425" y="1693604"/>
            <a:ext cx="3567900" cy="31044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устроено разнообразие жизни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770850" y="3597750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царства, общий принцип
</a:t>
            </a:r>
            <a:pPr algn="l" indent="0" marL="0">
              <a:lnSpc>
                <a:spcPct val="115000"/>
              </a:lnSpc>
              <a:buNone/>
            </a:pPr>
            <a:r>
              <a:rPr lang="en-US" sz="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животные и грибы отличаются способом питания, образом жизни и строением, однако в каждом случае организм остаётся целостной системой с согласованной работой частей.
</a:t>
            </a:r>
            <a:endParaRPr lang="en-US" sz="1121" dirty="0"/>
          </a:p>
        </p:txBody>
      </p:sp>
      <p:sp>
        <p:nvSpPr>
          <p:cNvPr id="12" name="Text 3"/>
          <p:cNvSpPr txBox="1"/>
          <p:nvPr/>
        </p:nvSpPr>
        <p:spPr>
          <a:xfrm>
            <a:off x="770850" y="1802725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клетка — все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организмы, например бактерии и простейшие, решают все жизненные задачи одной клеткой. Такая организация проста, но достаточно эффективна в подходящих условиях среды.
</a:t>
            </a:r>
            <a:endParaRPr lang="en-US" sz="1121" dirty="0"/>
          </a:p>
        </p:txBody>
      </p:sp>
      <p:sp>
        <p:nvSpPr>
          <p:cNvPr id="13" name="Text 4"/>
          <p:cNvSpPr txBox="1"/>
          <p:nvPr/>
        </p:nvSpPr>
        <p:spPr>
          <a:xfrm>
            <a:off x="770850" y="2703349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и кооперация
</a:t>
            </a:r>
            <a:pPr algn="l" indent="0" marL="0">
              <a:lnSpc>
                <a:spcPct val="115000"/>
              </a:lnSpc>
              <a:buNone/>
            </a:pPr>
            <a:r>
              <a:rPr lang="en-US" sz="5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многоклеточных организмов клетки специализируются, образуя ткани, органы и системы. Это повышает точность работы и позволяет выполнять сложные функции, недоступные одной клетке.
</a:t>
            </a:r>
            <a:endParaRPr lang="en-US" sz="111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и стресс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не всегда вреден: кратковременная мобилизация помогает быстро действовать, а регулярная тренировка перестраивает функции организма более устойчиво и экономно.
</a:t>
            </a:r>
            <a:endParaRPr lang="en-US" sz="1009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стрессе показатели резко растут, а затем постепенно возвращаются к исходному уровню; длительная адаптация делает этот ответ экономичнее.
</a:t>
            </a:r>
            <a:endParaRPr lang="en-US" sz="1159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по материалам школьного курса биологии.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0280" y="1887806"/>
            <a:ext cx="200813" cy="229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2637" y="1887806"/>
            <a:ext cx="172125" cy="229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27827" y="1887806"/>
            <a:ext cx="186469" cy="229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62087" y="1905356"/>
            <a:ext cx="218700" cy="194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организму сохранять баланс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 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Полноценное питание обеспечивает организм энергией, белками, витаминами и минеральными веществами. Они нужны для синтеза молекул, работы органов и поддержания обмена веществ.
</a:t>
            </a:r>
            <a:endParaRPr lang="en-US" sz="928" dirty="0"/>
          </a:p>
        </p:txBody>
      </p:sp>
      <p:sp>
        <p:nvSpPr>
          <p:cNvPr id="15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 восстановление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помогает нервной системе восстановиться, закрепить полученную информацию и восстановить точность регуляции. Недосып быстро снижает внимание, координацию и устойчивость к нагрузкам.
</a:t>
            </a:r>
            <a:endParaRPr lang="en-US" sz="928" dirty="0"/>
          </a:p>
        </p:txBody>
      </p:sp>
      <p:sp>
        <p:nvSpPr>
          <p:cNvPr id="16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укрепляет сердце, сосуды, мышцы и кости, а также улучшает координацию. Регулярная активность помогает организму лучше переносить нагрузки и быстрее восстанавливаться.
</a:t>
            </a:r>
            <a:endParaRPr lang="en-US" sz="928" dirty="0"/>
          </a:p>
        </p:txBody>
      </p:sp>
      <p:sp>
        <p:nvSpPr>
          <p:cNvPr id="17" name="Text 5"/>
          <p:cNvSpPr txBox="1"/>
          <p:nvPr/>
        </p:nvSpPr>
        <p:spPr>
          <a:xfrm>
            <a:off x="726207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и 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снижает риск попадания микробов через кожу, дыхательные пути и пищу. Простые привычки, такие как чистые руки и уход за телом, поддерживают защитные барьеры.
</a:t>
            </a:r>
            <a:endParaRPr lang="en-US" sz="92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 — система, которая держит жизнь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живёт благодаря согласованной работе строения, регуляции и обмена веществ. Если вы понимаете гомеостаз, рефлекс и АТФ, значит видите главное: жизнь поддерживается системой взаимосвязей.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2026-07-25T22:39:41Z</dcterms:created>
  <dcterms:modified xsi:type="dcterms:W3CDTF">2026-07-25T22:39:41Z</dcterms:modified>
</cp:coreProperties>
</file>