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image" Target="../media/image-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jpe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jpe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jpe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jpeg"/><Relationship Id="rId4" Type="http://schemas.openxmlformats.org/officeDocument/2006/relationships/image" Target="../media/image-17-4.jpeg"/><Relationship Id="rId5" Type="http://schemas.openxmlformats.org/officeDocument/2006/relationships/image" Target="../media/image-17-5.jpeg"/><Relationship Id="rId6" Type="http://schemas.openxmlformats.org/officeDocument/2006/relationships/image" Target="../media/image-17-6.png"/><Relationship Id="rId7" Type="http://schemas.openxmlformats.org/officeDocument/2006/relationships/image" Target="../media/image-17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image" Target="../media/image-19-6.png"/><Relationship Id="rId7" Type="http://schemas.openxmlformats.org/officeDocument/2006/relationships/image" Target="../media/image-19-7.png"/><Relationship Id="rId8" Type="http://schemas.openxmlformats.org/officeDocument/2006/relationships/image" Target="../media/image-19-8.png"/><Relationship Id="rId9" Type="http://schemas.openxmlformats.org/officeDocument/2006/relationships/image" Target="../media/image-19-9.png"/><Relationship Id="rId10" Type="http://schemas.openxmlformats.org/officeDocument/2006/relationships/image" Target="../media/image-19-10.png"/><Relationship Id="rId11" Type="http://schemas.openxmlformats.org/officeDocument/2006/relationships/slideLayout" Target="../slideLayouts/slideLayout1.xml"/><Relationship Id="rId12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70000" y="2167191"/>
            <a:ext cx="8604000" cy="2755969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04825" y="566050"/>
            <a:ext cx="7534500" cy="587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301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Числовое выражение со скобками
</a:t>
            </a:r>
            <a:endParaRPr lang="en-US" sz="3012" dirty="0"/>
          </a:p>
        </p:txBody>
      </p:sp>
      <p:sp>
        <p:nvSpPr>
          <p:cNvPr id="6" name="Text 1"/>
          <p:cNvSpPr txBox="1"/>
          <p:nvPr/>
        </p:nvSpPr>
        <p:spPr>
          <a:xfrm>
            <a:off x="2948900" y="269988"/>
            <a:ext cx="3246300" cy="19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46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746" dirty="0"/>
          </a:p>
        </p:txBody>
      </p:sp>
      <p:sp>
        <p:nvSpPr>
          <p:cNvPr id="7" name="Text 2"/>
          <p:cNvSpPr txBox="1"/>
          <p:nvPr/>
        </p:nvSpPr>
        <p:spPr>
          <a:xfrm>
            <a:off x="2781425" y="1337575"/>
            <a:ext cx="3581400" cy="73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98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Скобки подсказывают, что считать сначала.
</a:t>
            </a:r>
            <a:endParaRPr lang="en-US" sz="986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934470" y="249934"/>
            <a:ext cx="3937359" cy="4666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70000" y="270000"/>
            <a:ext cx="4533900" cy="1298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Скобки вокруг вычислений
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270000" y="2114150"/>
            <a:ext cx="3612000" cy="114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Скобки встречаются в примерах и задачах, чтобы показать первый шаг счёта. Они помогают не перепутать действия и увидеть, как одна запись может дать другой ответ.
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8735491" y="4936616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622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65800" y="270000"/>
            <a:ext cx="8612400" cy="60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такое числовое выражение
</a:t>
            </a:r>
            <a:endParaRPr lang="en-US" sz="2212" dirty="0"/>
          </a:p>
        </p:txBody>
      </p:sp>
      <p:sp>
        <p:nvSpPr>
          <p:cNvPr id="6" name="Text 1"/>
          <p:cNvSpPr txBox="1"/>
          <p:nvPr/>
        </p:nvSpPr>
        <p:spPr>
          <a:xfrm>
            <a:off x="270000" y="2225871"/>
            <a:ext cx="2757600" cy="1275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Числовое выражение — это запись только с числами и знаками действий. В ней нет букв, только то, что нужно вычислить.
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3193200" y="2225871"/>
            <a:ext cx="2757600" cy="1275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выражении могут быть сложение, вычитание и скобки. Они помогают показать, какую часть записи надо считать раньше других.
</a:t>
            </a:r>
            <a:endParaRPr lang="en-US" sz="1000" dirty="0"/>
          </a:p>
        </p:txBody>
      </p:sp>
      <p:sp>
        <p:nvSpPr>
          <p:cNvPr id="8" name="Text 3"/>
          <p:cNvSpPr txBox="1"/>
          <p:nvPr/>
        </p:nvSpPr>
        <p:spPr>
          <a:xfrm>
            <a:off x="6116400" y="2225871"/>
            <a:ext cx="2757600" cy="1275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вычисления получают значение выражения — это и есть ответ. Например, 8+4, 12-3 и 5+(2+1) имеют своё значение.
</a:t>
            </a:r>
            <a:endParaRPr lang="en-US" sz="986" dirty="0"/>
          </a:p>
        </p:txBody>
      </p:sp>
      <p:sp>
        <p:nvSpPr>
          <p:cNvPr id="9" name="Text 4"/>
          <p:cNvSpPr txBox="1"/>
          <p:nvPr/>
        </p:nvSpPr>
        <p:spPr>
          <a:xfrm>
            <a:off x="8735491" y="4936616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622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65800" y="270000"/>
            <a:ext cx="8612400" cy="60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показывают скобки
</a:t>
            </a:r>
            <a:endParaRPr lang="en-US" sz="2212" dirty="0"/>
          </a:p>
        </p:txBody>
      </p:sp>
      <p:sp>
        <p:nvSpPr>
          <p:cNvPr id="5" name="Text 1"/>
          <p:cNvSpPr txBox="1"/>
          <p:nvPr/>
        </p:nvSpPr>
        <p:spPr>
          <a:xfrm>
            <a:off x="270000" y="1219550"/>
            <a:ext cx="4633800" cy="84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Скобки указывают на часть выражения, которую нужно посчитать первой. Всё, что находится внутри них, рассматривается как одно целое.
</a:t>
            </a:r>
            <a:endParaRPr lang="en-US" sz="1000" dirty="0"/>
          </a:p>
        </p:txBody>
      </p:sp>
      <p:sp>
        <p:nvSpPr>
          <p:cNvPr id="6" name="Text 2"/>
          <p:cNvSpPr txBox="1"/>
          <p:nvPr/>
        </p:nvSpPr>
        <p:spPr>
          <a:xfrm>
            <a:off x="8735491" y="4936616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622" dirty="0"/>
          </a:p>
        </p:txBody>
      </p:sp>
      <p:sp>
        <p:nvSpPr>
          <p:cNvPr id="7" name="Text 3"/>
          <p:cNvSpPr txBox="1"/>
          <p:nvPr/>
        </p:nvSpPr>
        <p:spPr>
          <a:xfrm>
            <a:off x="270000" y="2260775"/>
            <a:ext cx="4633800" cy="84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Открывающая скобка начинает такую часть записи, а закрывающая её заканчивает. Вместе они помогают читать пример без путаницы.
</a:t>
            </a:r>
            <a:endParaRPr lang="en-US" sz="1000" dirty="0"/>
          </a:p>
        </p:txBody>
      </p:sp>
      <p:sp>
        <p:nvSpPr>
          <p:cNvPr id="8" name="Text 4"/>
          <p:cNvSpPr txBox="1"/>
          <p:nvPr/>
        </p:nvSpPr>
        <p:spPr>
          <a:xfrm>
            <a:off x="270000" y="3302000"/>
            <a:ext cx="4633800" cy="84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выражении 8-(3+1) сначала находят 3+1, а уже потом из 8 вычитают полученный результат. Так порядок действий становится понятным.
</a:t>
            </a:r>
            <a:endParaRPr lang="en-US" sz="10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681808" y="196650"/>
            <a:ext cx="4189833" cy="47199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70000" y="270000"/>
            <a:ext cx="4366800" cy="1298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Знаки, которые обрамляют часть примера
</a:t>
            </a:r>
            <a:endParaRPr lang="en-US" sz="2200" dirty="0"/>
          </a:p>
        </p:txBody>
      </p:sp>
      <p:sp>
        <p:nvSpPr>
          <p:cNvPr id="6" name="Text 1"/>
          <p:cNvSpPr txBox="1"/>
          <p:nvPr/>
        </p:nvSpPr>
        <p:spPr>
          <a:xfrm>
            <a:off x="270000" y="1733625"/>
            <a:ext cx="3453000" cy="952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записывают скобки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Скобки пишут так: ( ). Они всегда стоят парой и не «гуляют» поодиночке. Без второй скобки запись будет незавершённой.
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8735491" y="4936616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622" dirty="0"/>
          </a:p>
        </p:txBody>
      </p:sp>
      <p:sp>
        <p:nvSpPr>
          <p:cNvPr id="8" name="Text 3"/>
          <p:cNvSpPr txBox="1"/>
          <p:nvPr/>
        </p:nvSpPr>
        <p:spPr>
          <a:xfrm>
            <a:off x="270000" y="3014341"/>
            <a:ext cx="3453000" cy="952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может быть внутри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Внутри скобок может быть одно число или несколько действий. Например, в записи (5+2)+3 сначала считают часть в скобках, а потом продолжают вычисление.
</a:t>
            </a:r>
            <a:endParaRPr lang="en-US" sz="11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1491" y="1232075"/>
            <a:ext cx="8601018" cy="35679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65800" y="270000"/>
            <a:ext cx="8612400" cy="502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скобки, потом остальные действия
</a:t>
            </a:r>
            <a:endParaRPr lang="en-US" sz="2212" dirty="0"/>
          </a:p>
        </p:txBody>
      </p:sp>
      <p:sp>
        <p:nvSpPr>
          <p:cNvPr id="6" name="Text 1"/>
          <p:cNvSpPr txBox="1"/>
          <p:nvPr/>
        </p:nvSpPr>
        <p:spPr>
          <a:xfrm>
            <a:off x="8735491" y="4936616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622" dirty="0"/>
          </a:p>
        </p:txBody>
      </p:sp>
      <p:sp>
        <p:nvSpPr>
          <p:cNvPr id="7" name="Text 2"/>
          <p:cNvSpPr txBox="1"/>
          <p:nvPr/>
        </p:nvSpPr>
        <p:spPr>
          <a:xfrm>
            <a:off x="265800" y="808025"/>
            <a:ext cx="8612400" cy="28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1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Порядок вычисления для простых примеров 2 класса с числами до 20.
</a:t>
            </a:r>
            <a:endParaRPr lang="en-US" sz="1112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65800" y="270000"/>
            <a:ext cx="8612400" cy="60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Одинаковые числа — разные ответы
</a:t>
            </a:r>
            <a:endParaRPr lang="en-US" sz="2212" dirty="0"/>
          </a:p>
        </p:txBody>
      </p:sp>
      <p:sp>
        <p:nvSpPr>
          <p:cNvPr id="5" name="Text 1"/>
          <p:cNvSpPr txBox="1"/>
          <p:nvPr/>
        </p:nvSpPr>
        <p:spPr>
          <a:xfrm>
            <a:off x="265775" y="1437188"/>
            <a:ext cx="2060400" cy="176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скобок нет, действия выполняют по обычному порядку записи. Тогда 6+2+3 и 6+(2+3) дают один и тот же результат.
</a:t>
            </a:r>
            <a:endParaRPr lang="en-US" sz="900" dirty="0"/>
          </a:p>
        </p:txBody>
      </p:sp>
      <p:sp>
        <p:nvSpPr>
          <p:cNvPr id="6" name="Text 2"/>
          <p:cNvSpPr txBox="1"/>
          <p:nvPr/>
        </p:nvSpPr>
        <p:spPr>
          <a:xfrm>
            <a:off x="2449790" y="1437188"/>
            <a:ext cx="2060400" cy="176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 в примерах с вычитанием скобки уже могут изменить ответ. Записи 6+2-3 и 6+(2-3) выглядят похоже, а считаютcя по-разному.
</a:t>
            </a:r>
            <a:endParaRPr lang="en-US" sz="900" dirty="0"/>
          </a:p>
        </p:txBody>
      </p:sp>
      <p:sp>
        <p:nvSpPr>
          <p:cNvPr id="7" name="Text 3"/>
          <p:cNvSpPr txBox="1"/>
          <p:nvPr/>
        </p:nvSpPr>
        <p:spPr>
          <a:xfrm>
            <a:off x="4633805" y="1437188"/>
            <a:ext cx="2060400" cy="176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8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 происходит потому, что скобки объединяют часть выражения в одну группу. Сначала считают её, а потом переходят к остальной записи.
</a:t>
            </a:r>
            <a:endParaRPr lang="en-US" sz="886" dirty="0"/>
          </a:p>
        </p:txBody>
      </p:sp>
      <p:sp>
        <p:nvSpPr>
          <p:cNvPr id="8" name="Text 4"/>
          <p:cNvSpPr txBox="1"/>
          <p:nvPr/>
        </p:nvSpPr>
        <p:spPr>
          <a:xfrm>
            <a:off x="8735491" y="4936616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622" dirty="0"/>
          </a:p>
        </p:txBody>
      </p:sp>
      <p:sp>
        <p:nvSpPr>
          <p:cNvPr id="9" name="Text 5"/>
          <p:cNvSpPr txBox="1"/>
          <p:nvPr/>
        </p:nvSpPr>
        <p:spPr>
          <a:xfrm>
            <a:off x="6817826" y="1437188"/>
            <a:ext cx="2060400" cy="176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8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Поэтому скобки нужны не для красоты, а для точности. Они словно говорят: «Вот это — раньше всех!»
</a:t>
            </a:r>
            <a:endParaRPr lang="en-US" sz="886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817325" y="3409576"/>
            <a:ext cx="2151000" cy="95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7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Вложенные скобки считают по очереди изнутри наружу. Сначала находят самую маленькую часть, потом переходят к следующей. Это помогает не запутаться.
</a:t>
            </a:r>
            <a:endParaRPr lang="en-US" sz="873" dirty="0"/>
          </a:p>
        </p:txBody>
      </p:sp>
      <p:sp>
        <p:nvSpPr>
          <p:cNvPr id="5" name="Text 1"/>
          <p:cNvSpPr txBox="1"/>
          <p:nvPr/>
        </p:nvSpPr>
        <p:spPr>
          <a:xfrm>
            <a:off x="1704481" y="3829375"/>
            <a:ext cx="3150900" cy="18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Правило порядка действий в школьной арифметике
</a:t>
            </a:r>
            <a:endParaRPr lang="en-US" sz="722" dirty="0"/>
          </a:p>
        </p:txBody>
      </p:sp>
      <p:sp>
        <p:nvSpPr>
          <p:cNvPr id="6" name="Text 2"/>
          <p:cNvSpPr txBox="1"/>
          <p:nvPr/>
        </p:nvSpPr>
        <p:spPr>
          <a:xfrm>
            <a:off x="1369220" y="628297"/>
            <a:ext cx="3821400" cy="1144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80000"/>
              </a:lnSpc>
              <a:buNone/>
            </a:pPr>
            <a:r>
              <a:rPr lang="en-US" sz="629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
</a:t>
            </a:r>
            <a:endParaRPr lang="en-US" sz="6293" dirty="0"/>
          </a:p>
        </p:txBody>
      </p:sp>
      <p:sp>
        <p:nvSpPr>
          <p:cNvPr id="7" name="Text 3"/>
          <p:cNvSpPr txBox="1"/>
          <p:nvPr/>
        </p:nvSpPr>
        <p:spPr>
          <a:xfrm>
            <a:off x="1369225" y="1898350"/>
            <a:ext cx="3821400" cy="91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09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шага нужно сделать в примере 10-(2+(1+3)).
</a:t>
            </a:r>
            <a:endParaRPr lang="en-US" sz="2098" dirty="0"/>
          </a:p>
        </p:txBody>
      </p:sp>
      <p:sp>
        <p:nvSpPr>
          <p:cNvPr id="8" name="Text 4"/>
          <p:cNvSpPr txBox="1"/>
          <p:nvPr/>
        </p:nvSpPr>
        <p:spPr>
          <a:xfrm>
            <a:off x="8735491" y="4936616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622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889535" y="249925"/>
            <a:ext cx="3982931" cy="4666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270000" y="270000"/>
            <a:ext cx="4533900" cy="1298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в скобках только одно число
</a:t>
            </a:r>
            <a:endParaRPr lang="en-US" sz="2400" dirty="0"/>
          </a:p>
        </p:txBody>
      </p:sp>
      <p:sp>
        <p:nvSpPr>
          <p:cNvPr id="7" name="Text 1"/>
          <p:cNvSpPr txBox="1"/>
          <p:nvPr/>
        </p:nvSpPr>
        <p:spPr>
          <a:xfrm>
            <a:off x="518125" y="2017951"/>
            <a:ext cx="3612000" cy="853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внутри скобок стоит только одно число, его значение не меняется: (7)=7. Такие скобки не меняют число, но могут сохраняться в записи.
</a:t>
            </a:r>
            <a:endParaRPr lang="en-US" sz="1000" dirty="0"/>
          </a:p>
        </p:txBody>
      </p:sp>
      <p:sp>
        <p:nvSpPr>
          <p:cNvPr id="8" name="Text 2"/>
          <p:cNvSpPr txBox="1"/>
          <p:nvPr/>
        </p:nvSpPr>
        <p:spPr>
          <a:xfrm>
            <a:off x="8735491" y="4936616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622" dirty="0"/>
          </a:p>
        </p:txBody>
      </p:sp>
      <p:sp>
        <p:nvSpPr>
          <p:cNvPr id="9" name="Text 3"/>
          <p:cNvSpPr txBox="1"/>
          <p:nvPr/>
        </p:nvSpPr>
        <p:spPr>
          <a:xfrm>
            <a:off x="518125" y="3144888"/>
            <a:ext cx="3612000" cy="853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длинных выражениях они всё равно важны, потому что показывают границу части примера. Это помогает видеть, что именно выделено для счёта.
</a:t>
            </a:r>
            <a:endParaRPr lang="en-US" sz="10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265800" y="270000"/>
            <a:ext cx="8612400" cy="60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Читать можно слева направо, считать — по правилам
</a:t>
            </a:r>
            <a:endParaRPr lang="en-US" sz="2212" dirty="0"/>
          </a:p>
        </p:txBody>
      </p:sp>
      <p:sp>
        <p:nvSpPr>
          <p:cNvPr id="8" name="Text 1"/>
          <p:cNvSpPr txBox="1"/>
          <p:nvPr/>
        </p:nvSpPr>
        <p:spPr>
          <a:xfrm>
            <a:off x="8735491" y="4936616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622" dirty="0"/>
          </a:p>
        </p:txBody>
      </p:sp>
      <p:sp>
        <p:nvSpPr>
          <p:cNvPr id="9" name="Text 2"/>
          <p:cNvSpPr txBox="1"/>
          <p:nvPr/>
        </p:nvSpPr>
        <p:spPr>
          <a:xfrm>
            <a:off x="270000" y="1875740"/>
            <a:ext cx="2646300" cy="123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 Сначала читаем запись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Выражение читают слева направо, чтобы понять, какие числа и знаки действий в нём есть. Это как знакомство с примером перед счётом.
</a:t>
            </a:r>
            <a:endParaRPr lang="en-US" sz="1100" dirty="0"/>
          </a:p>
        </p:txBody>
      </p:sp>
      <p:sp>
        <p:nvSpPr>
          <p:cNvPr id="10" name="Text 3"/>
          <p:cNvSpPr txBox="1"/>
          <p:nvPr/>
        </p:nvSpPr>
        <p:spPr>
          <a:xfrm>
            <a:off x="3063875" y="1875740"/>
            <a:ext cx="2646300" cy="123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 Потом считаем скобки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находят часть в скобках, а затем переходят к остальной записи. Если скобок несколько, сначала берут самые внутренние.
</a:t>
            </a:r>
            <a:endParaRPr lang="en-US" sz="1100" dirty="0"/>
          </a:p>
        </p:txBody>
      </p:sp>
      <p:sp>
        <p:nvSpPr>
          <p:cNvPr id="11" name="Text 4"/>
          <p:cNvSpPr txBox="1"/>
          <p:nvPr/>
        </p:nvSpPr>
        <p:spPr>
          <a:xfrm>
            <a:off x="5857750" y="1875740"/>
            <a:ext cx="2646300" cy="123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3. Завершаем вычисление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скобки уже посчитаны, выполняют оставшиеся действия и получают ответ. Такой порядок особенно удобен в коротких примерах для 2 класса.
</a:t>
            </a:r>
            <a:endParaRPr lang="en-US" sz="11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817325" y="3409576"/>
            <a:ext cx="2151000" cy="95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7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находят сумму в скобках, а затем вычитают её из 14. Так видно, почему скобки задают порядок действий.
</a:t>
            </a:r>
            <a:endParaRPr lang="en-US" sz="873" dirty="0"/>
          </a:p>
        </p:txBody>
      </p:sp>
      <p:sp>
        <p:nvSpPr>
          <p:cNvPr id="5" name="Text 1"/>
          <p:cNvSpPr txBox="1"/>
          <p:nvPr/>
        </p:nvSpPr>
        <p:spPr>
          <a:xfrm>
            <a:off x="1704481" y="3829375"/>
            <a:ext cx="3150900" cy="18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 из задания 14-(5+2)
</a:t>
            </a:r>
            <a:endParaRPr lang="en-US" sz="722" dirty="0"/>
          </a:p>
        </p:txBody>
      </p:sp>
      <p:sp>
        <p:nvSpPr>
          <p:cNvPr id="6" name="Text 2"/>
          <p:cNvSpPr txBox="1"/>
          <p:nvPr/>
        </p:nvSpPr>
        <p:spPr>
          <a:xfrm>
            <a:off x="1369220" y="628297"/>
            <a:ext cx="3821400" cy="1144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80000"/>
              </a:lnSpc>
              <a:buNone/>
            </a:pPr>
            <a:r>
              <a:rPr lang="en-US" sz="629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
</a:t>
            </a:r>
            <a:endParaRPr lang="en-US" sz="6293" dirty="0"/>
          </a:p>
        </p:txBody>
      </p:sp>
      <p:sp>
        <p:nvSpPr>
          <p:cNvPr id="7" name="Text 3"/>
          <p:cNvSpPr txBox="1"/>
          <p:nvPr/>
        </p:nvSpPr>
        <p:spPr>
          <a:xfrm>
            <a:off x="1369225" y="1898350"/>
            <a:ext cx="3821400" cy="91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07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— это результат, который получают после вычисления скобок и одного вычитания.
</a:t>
            </a:r>
            <a:endParaRPr lang="en-US" sz="2071" dirty="0"/>
          </a:p>
        </p:txBody>
      </p:sp>
      <p:sp>
        <p:nvSpPr>
          <p:cNvPr id="8" name="Text 4"/>
          <p:cNvSpPr txBox="1"/>
          <p:nvPr/>
        </p:nvSpPr>
        <p:spPr>
          <a:xfrm>
            <a:off x="8735491" y="4936616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622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817325" y="3409576"/>
            <a:ext cx="2151000" cy="95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7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вычисляют 2+3, потом прибавляют результат к 7. Такой пример удобно разбирать по шагам и проверять устно.
</a:t>
            </a:r>
            <a:endParaRPr lang="en-US" sz="873" dirty="0"/>
          </a:p>
        </p:txBody>
      </p:sp>
      <p:sp>
        <p:nvSpPr>
          <p:cNvPr id="5" name="Text 1"/>
          <p:cNvSpPr txBox="1"/>
          <p:nvPr/>
        </p:nvSpPr>
        <p:spPr>
          <a:xfrm>
            <a:off x="1704481" y="3829375"/>
            <a:ext cx="3150900" cy="18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 из задания 7+(2+3)
</a:t>
            </a:r>
            <a:endParaRPr lang="en-US" sz="722" dirty="0"/>
          </a:p>
        </p:txBody>
      </p:sp>
      <p:sp>
        <p:nvSpPr>
          <p:cNvPr id="6" name="Text 2"/>
          <p:cNvSpPr txBox="1"/>
          <p:nvPr/>
        </p:nvSpPr>
        <p:spPr>
          <a:xfrm>
            <a:off x="1369220" y="628297"/>
            <a:ext cx="3821400" cy="1144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80000"/>
              </a:lnSpc>
              <a:buNone/>
            </a:pPr>
            <a:r>
              <a:rPr lang="en-US" sz="629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
</a:t>
            </a:r>
            <a:endParaRPr lang="en-US" sz="6293" dirty="0"/>
          </a:p>
        </p:txBody>
      </p:sp>
      <p:sp>
        <p:nvSpPr>
          <p:cNvPr id="7" name="Text 3"/>
          <p:cNvSpPr txBox="1"/>
          <p:nvPr/>
        </p:nvSpPr>
        <p:spPr>
          <a:xfrm>
            <a:off x="1369225" y="1898350"/>
            <a:ext cx="3821400" cy="91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03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— это итог, который получается, когда сначала складывают числа в скобках.
</a:t>
            </a:r>
            <a:endParaRPr lang="en-US" sz="2034" dirty="0"/>
          </a:p>
        </p:txBody>
      </p:sp>
      <p:sp>
        <p:nvSpPr>
          <p:cNvPr id="8" name="Text 4"/>
          <p:cNvSpPr txBox="1"/>
          <p:nvPr/>
        </p:nvSpPr>
        <p:spPr>
          <a:xfrm>
            <a:off x="8735491" y="4936616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622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889535" y="249925"/>
            <a:ext cx="3982931" cy="4666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270000" y="270000"/>
            <a:ext cx="4533900" cy="1298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Частые ошибки в примерах со скобками
</a:t>
            </a:r>
            <a:endParaRPr lang="en-US" sz="2400" dirty="0"/>
          </a:p>
        </p:txBody>
      </p:sp>
      <p:sp>
        <p:nvSpPr>
          <p:cNvPr id="7" name="Text 1"/>
          <p:cNvSpPr txBox="1"/>
          <p:nvPr/>
        </p:nvSpPr>
        <p:spPr>
          <a:xfrm>
            <a:off x="518125" y="2017951"/>
            <a:ext cx="3612000" cy="853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Чаще всего дети спешат и считают выражение слева направо, не выделяя скобки. Из-за этого появляется неверный ответ и теряется смысл записи.
</a:t>
            </a:r>
            <a:endParaRPr lang="en-US" sz="1000" dirty="0"/>
          </a:p>
        </p:txBody>
      </p:sp>
      <p:sp>
        <p:nvSpPr>
          <p:cNvPr id="8" name="Text 2"/>
          <p:cNvSpPr txBox="1"/>
          <p:nvPr/>
        </p:nvSpPr>
        <p:spPr>
          <a:xfrm>
            <a:off x="8735491" y="4936616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622" dirty="0"/>
          </a:p>
        </p:txBody>
      </p:sp>
      <p:sp>
        <p:nvSpPr>
          <p:cNvPr id="9" name="Text 3"/>
          <p:cNvSpPr txBox="1"/>
          <p:nvPr/>
        </p:nvSpPr>
        <p:spPr>
          <a:xfrm>
            <a:off x="518125" y="3144888"/>
            <a:ext cx="3612000" cy="853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Ещё одна ошибка — перепутать знак действия внутри выражения, например прочитать 8-(3+2) как 8-3+2. Скобки всегда подсказывают, что считать первым.
</a:t>
            </a:r>
            <a:endParaRPr lang="en-US" sz="10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1491" y="1232075"/>
            <a:ext cx="8601018" cy="35679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65800" y="270000"/>
            <a:ext cx="8612400" cy="502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решать выражения со скобками
</a:t>
            </a:r>
            <a:endParaRPr lang="en-US" sz="2212" dirty="0"/>
          </a:p>
        </p:txBody>
      </p:sp>
      <p:sp>
        <p:nvSpPr>
          <p:cNvPr id="6" name="Text 1"/>
          <p:cNvSpPr txBox="1"/>
          <p:nvPr/>
        </p:nvSpPr>
        <p:spPr>
          <a:xfrm>
            <a:off x="8735491" y="4936616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622" dirty="0"/>
          </a:p>
        </p:txBody>
      </p:sp>
      <p:sp>
        <p:nvSpPr>
          <p:cNvPr id="7" name="Text 2"/>
          <p:cNvSpPr txBox="1"/>
          <p:nvPr/>
        </p:nvSpPr>
        <p:spPr>
          <a:xfrm>
            <a:off x="265800" y="808025"/>
            <a:ext cx="8612400" cy="28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1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Порядок действий для коротких примеров в 2 классе: сначала скобки, затем остальные шаги.
</a:t>
            </a:r>
            <a:endParaRPr lang="en-US" sz="1112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817325" y="3409576"/>
            <a:ext cx="2151000" cy="95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7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Одинаковые числа могут дать разные ответы, если скобки стоят по-разному. Здесь именно порядок вычисления меняет результат.
</a:t>
            </a:r>
            <a:endParaRPr lang="en-US" sz="873" dirty="0"/>
          </a:p>
        </p:txBody>
      </p:sp>
      <p:sp>
        <p:nvSpPr>
          <p:cNvPr id="5" name="Text 1"/>
          <p:cNvSpPr txBox="1"/>
          <p:nvPr/>
        </p:nvSpPr>
        <p:spPr>
          <a:xfrm>
            <a:off x="1704481" y="3829375"/>
            <a:ext cx="3150900" cy="18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Примеры из задания (9-4)+2 и 9-(4+2)
</a:t>
            </a:r>
            <a:endParaRPr lang="en-US" sz="722" dirty="0"/>
          </a:p>
        </p:txBody>
      </p:sp>
      <p:sp>
        <p:nvSpPr>
          <p:cNvPr id="6" name="Text 2"/>
          <p:cNvSpPr txBox="1"/>
          <p:nvPr/>
        </p:nvSpPr>
        <p:spPr>
          <a:xfrm>
            <a:off x="1369220" y="628297"/>
            <a:ext cx="3821400" cy="1144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80000"/>
              </a:lnSpc>
              <a:buNone/>
            </a:pPr>
            <a:r>
              <a:rPr lang="en-US" sz="629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
</a:t>
            </a:r>
            <a:endParaRPr lang="en-US" sz="6293" dirty="0"/>
          </a:p>
        </p:txBody>
      </p:sp>
      <p:sp>
        <p:nvSpPr>
          <p:cNvPr id="7" name="Text 3"/>
          <p:cNvSpPr txBox="1"/>
          <p:nvPr/>
        </p:nvSpPr>
        <p:spPr>
          <a:xfrm>
            <a:off x="1369225" y="1898350"/>
            <a:ext cx="3821400" cy="91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09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получается в одном из выражений, хотя числа в записи те же самые.
</a:t>
            </a:r>
            <a:endParaRPr lang="en-US" sz="2098" dirty="0"/>
          </a:p>
        </p:txBody>
      </p:sp>
      <p:sp>
        <p:nvSpPr>
          <p:cNvPr id="8" name="Text 4"/>
          <p:cNvSpPr txBox="1"/>
          <p:nvPr/>
        </p:nvSpPr>
        <p:spPr>
          <a:xfrm>
            <a:off x="8735491" y="4936616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622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65800" y="270000"/>
            <a:ext cx="8612400" cy="60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 «сначала» и «потом»
</a:t>
            </a:r>
            <a:endParaRPr lang="en-US" sz="2212" dirty="0"/>
          </a:p>
        </p:txBody>
      </p:sp>
      <p:sp>
        <p:nvSpPr>
          <p:cNvPr id="5" name="Text 1"/>
          <p:cNvSpPr txBox="1"/>
          <p:nvPr/>
        </p:nvSpPr>
        <p:spPr>
          <a:xfrm>
            <a:off x="274200" y="1396027"/>
            <a:ext cx="2757600" cy="12750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Скобки можно мысленно заменить словом «сначала»: всё, что внутри них, считается первым. Это помогает не путаться в коротких примерах.
</a:t>
            </a:r>
            <a:endParaRPr lang="en-US" sz="1000" dirty="0"/>
          </a:p>
        </p:txBody>
      </p:sp>
      <p:sp>
        <p:nvSpPr>
          <p:cNvPr id="6" name="Text 2"/>
          <p:cNvSpPr txBox="1"/>
          <p:nvPr/>
        </p:nvSpPr>
        <p:spPr>
          <a:xfrm>
            <a:off x="3197400" y="1396027"/>
            <a:ext cx="2757600" cy="12750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Остальные действия выполняют «потом», уже после вычисления скобок. Такой порядок легко запомнить и удобно проговаривать вслух во время решения.
</a:t>
            </a:r>
            <a:endParaRPr lang="en-US" sz="1000" dirty="0"/>
          </a:p>
        </p:txBody>
      </p:sp>
      <p:sp>
        <p:nvSpPr>
          <p:cNvPr id="7" name="Text 3"/>
          <p:cNvSpPr txBox="1"/>
          <p:nvPr/>
        </p:nvSpPr>
        <p:spPr>
          <a:xfrm>
            <a:off x="274200" y="2985256"/>
            <a:ext cx="5680800" cy="97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представить выражение как маленькую инструкцию, скобки становятся подсказкой для счёта. Они словно говорят: «Стоп, вот эта часть важнее прямо сейчас!»
</a:t>
            </a:r>
            <a:endParaRPr lang="en-US" sz="986" dirty="0"/>
          </a:p>
        </p:txBody>
      </p:sp>
      <p:sp>
        <p:nvSpPr>
          <p:cNvPr id="8" name="Text 4"/>
          <p:cNvSpPr txBox="1"/>
          <p:nvPr/>
        </p:nvSpPr>
        <p:spPr>
          <a:xfrm>
            <a:off x="8735491" y="4936616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622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80059" y="1043669"/>
            <a:ext cx="2828266" cy="2251012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101550" y="1043432"/>
            <a:ext cx="2864002" cy="2251486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058651" y="1043591"/>
            <a:ext cx="2921667" cy="2251167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735491" y="4936616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622" dirty="0"/>
          </a:p>
        </p:txBody>
      </p:sp>
      <p:sp>
        <p:nvSpPr>
          <p:cNvPr id="10" name="Text 1"/>
          <p:cNvSpPr txBox="1"/>
          <p:nvPr/>
        </p:nvSpPr>
        <p:spPr>
          <a:xfrm>
            <a:off x="385125" y="3503550"/>
            <a:ext cx="2450012" cy="137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Конфеты в коробке
</a:t>
            </a:r>
            <a:pPr algn="ctr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ребёнка было 10 конфет: 3 он съел, а потом ещё 2 получил. В записи удобно выделить отдельные действия скобками, чтобы не перепутать, что происходит сначала. На картинке это хорошо показывает коробка с конфетами.
</a:t>
            </a:r>
            <a:endParaRPr lang="en-US" sz="1000" dirty="0"/>
          </a:p>
        </p:txBody>
      </p:sp>
      <p:sp>
        <p:nvSpPr>
          <p:cNvPr id="11" name="Text 2"/>
          <p:cNvSpPr txBox="1"/>
          <p:nvPr/>
        </p:nvSpPr>
        <p:spPr>
          <a:xfrm>
            <a:off x="3398027" y="3503550"/>
            <a:ext cx="2431094" cy="137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Игрушки после прогулки
</a:t>
            </a:r>
            <a:pPr algn="ctr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у Маши было несколько кубиков, потом она добавила новые детали. Если записать шаги в скобках, станет понятнее, какую часть нужно считать первой. Для рисунка подойдёт яркая коробка с игрушками рядом с числами.
</a:t>
            </a:r>
            <a:endParaRPr lang="en-US" sz="1000" dirty="0"/>
          </a:p>
        </p:txBody>
      </p:sp>
      <p:sp>
        <p:nvSpPr>
          <p:cNvPr id="12" name="Text 3"/>
          <p:cNvSpPr txBox="1"/>
          <p:nvPr/>
        </p:nvSpPr>
        <p:spPr>
          <a:xfrm>
            <a:off x="6290495" y="3503550"/>
            <a:ext cx="2457977" cy="137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Шаги и деньги
</a:t>
            </a:r>
            <a:pPr algn="ctr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задачах про шаги и покупки тоже встречаются скобки. Они помогают показать, что сначала прибавили или убавили одну часть, а потом получили общий результат. Это удобно для коротких жизненных примеров из учебника.
</a:t>
            </a:r>
            <a:endParaRPr lang="en-US" sz="1000" dirty="0"/>
          </a:p>
        </p:txBody>
      </p:sp>
      <p:sp>
        <p:nvSpPr>
          <p:cNvPr id="13" name="Text 4"/>
          <p:cNvSpPr txBox="1"/>
          <p:nvPr/>
        </p:nvSpPr>
        <p:spPr>
          <a:xfrm>
            <a:off x="270000" y="270000"/>
            <a:ext cx="8604000" cy="700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Где встречаются такие выражения в жизни
</a:t>
            </a:r>
            <a:endParaRPr lang="en-US" sz="22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265800" y="270000"/>
            <a:ext cx="8612400" cy="60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Короткие примеры для тренировки
</a:t>
            </a:r>
            <a:endParaRPr lang="en-US" sz="2212" dirty="0"/>
          </a:p>
        </p:txBody>
      </p:sp>
      <p:sp>
        <p:nvSpPr>
          <p:cNvPr id="8" name="Text 1"/>
          <p:cNvSpPr txBox="1"/>
          <p:nvPr/>
        </p:nvSpPr>
        <p:spPr>
          <a:xfrm>
            <a:off x="8735491" y="4936616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622" dirty="0"/>
          </a:p>
        </p:txBody>
      </p:sp>
      <p:sp>
        <p:nvSpPr>
          <p:cNvPr id="9" name="Text 2"/>
          <p:cNvSpPr txBox="1"/>
          <p:nvPr/>
        </p:nvSpPr>
        <p:spPr>
          <a:xfrm>
            <a:off x="1522499" y="965125"/>
            <a:ext cx="2792700" cy="123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Первый пример
</a:t>
            </a:r>
            <a:pPr algn="r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Начать можно с выражения 5+(2+1). Оно простое и помогает сразу увидеть, что сначала считают сумму в скобках.
</a:t>
            </a:r>
            <a:endParaRPr lang="en-US" sz="1100" dirty="0"/>
          </a:p>
        </p:txBody>
      </p:sp>
      <p:sp>
        <p:nvSpPr>
          <p:cNvPr id="10" name="Text 3"/>
          <p:cNvSpPr txBox="1"/>
          <p:nvPr/>
        </p:nvSpPr>
        <p:spPr>
          <a:xfrm>
            <a:off x="4914199" y="1956450"/>
            <a:ext cx="2792700" cy="123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Второй пример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Затем подойдёт 12-(4+3). Здесь хорошо заметно, как скобки объединяют числа в одну часть перед вычитанием.
</a:t>
            </a:r>
            <a:endParaRPr lang="en-US" sz="1100" dirty="0"/>
          </a:p>
        </p:txBody>
      </p:sp>
      <p:sp>
        <p:nvSpPr>
          <p:cNvPr id="11" name="Text 4"/>
          <p:cNvSpPr txBox="1"/>
          <p:nvPr/>
        </p:nvSpPr>
        <p:spPr>
          <a:xfrm>
            <a:off x="1522499" y="2745550"/>
            <a:ext cx="2792700" cy="123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Третий пример
</a:t>
            </a:r>
            <a:pPr algn="r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этого удобно решить 2+(3+2). Такие задания закрепляют правило и делают счёт по шагам уверенным и спокойным.
</a:t>
            </a:r>
            <a:endParaRPr lang="en-US" sz="11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12709" y="1580311"/>
            <a:ext cx="765300" cy="7653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049320" y="2088061"/>
            <a:ext cx="860963" cy="7653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188834" y="1460927"/>
            <a:ext cx="860963" cy="7653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7468884" y="1914509"/>
            <a:ext cx="669638" cy="7653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2" name="Text 0"/>
          <p:cNvSpPr txBox="1"/>
          <p:nvPr/>
        </p:nvSpPr>
        <p:spPr>
          <a:xfrm>
            <a:off x="265800" y="270000"/>
            <a:ext cx="8612400" cy="60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помогает не ошибаться
</a:t>
            </a:r>
            <a:endParaRPr lang="en-US" sz="2212" dirty="0"/>
          </a:p>
        </p:txBody>
      </p:sp>
      <p:sp>
        <p:nvSpPr>
          <p:cNvPr id="13" name="Text 1"/>
          <p:cNvSpPr txBox="1"/>
          <p:nvPr/>
        </p:nvSpPr>
        <p:spPr>
          <a:xfrm>
            <a:off x="8735491" y="4936616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622" dirty="0"/>
          </a:p>
        </p:txBody>
      </p:sp>
      <p:sp>
        <p:nvSpPr>
          <p:cNvPr id="14" name="Text 2"/>
          <p:cNvSpPr txBox="1"/>
          <p:nvPr/>
        </p:nvSpPr>
        <p:spPr>
          <a:xfrm>
            <a:off x="265800" y="3051516"/>
            <a:ext cx="2059200" cy="106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999" b="1" dirty="0">
                <a:solidFill>
                  <a:srgbClr val="ED707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Аккуратная запись
</a:t>
            </a:r>
            <a:pPr algn="ctr" indent="0" marL="0">
              <a:lnSpc>
                <a:spcPct val="115000"/>
              </a:lnSpc>
              <a:buNone/>
            </a:pPr>
            <a:r>
              <a:rPr lang="en-US" sz="70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83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Чётко написанные числа и знаки помогают сразу увидеть скобки и не перепутать действия. Небольшая аккуратность экономит много лишних исправлений.
</a:t>
            </a:r>
            <a:endParaRPr lang="en-US" sz="999" dirty="0"/>
          </a:p>
        </p:txBody>
      </p:sp>
      <p:sp>
        <p:nvSpPr>
          <p:cNvPr id="15" name="Text 3"/>
          <p:cNvSpPr txBox="1"/>
          <p:nvPr/>
        </p:nvSpPr>
        <p:spPr>
          <a:xfrm>
            <a:off x="2450242" y="3614268"/>
            <a:ext cx="2059200" cy="106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999" b="1" dirty="0">
                <a:solidFill>
                  <a:srgbClr val="A5B9F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Подчёркивание скобок
</a:t>
            </a:r>
            <a:pPr algn="ctr" indent="0" marL="0">
              <a:lnSpc>
                <a:spcPct val="115000"/>
              </a:lnSpc>
              <a:buNone/>
            </a:pPr>
            <a:r>
              <a:rPr lang="en-US" sz="70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83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выделить скобки карандашом, проще заметить, что именно нужно считать первым. Такой приём особенно полезен в длинных и непривычных примерах.
</a:t>
            </a:r>
            <a:endParaRPr lang="en-US" sz="999" dirty="0"/>
          </a:p>
        </p:txBody>
      </p:sp>
      <p:sp>
        <p:nvSpPr>
          <p:cNvPr id="16" name="Text 4"/>
          <p:cNvSpPr txBox="1"/>
          <p:nvPr/>
        </p:nvSpPr>
        <p:spPr>
          <a:xfrm>
            <a:off x="4589737" y="2919200"/>
            <a:ext cx="2059200" cy="106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999" b="1" dirty="0">
                <a:solidFill>
                  <a:srgbClr val="7BDA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Счёт по шагам
</a:t>
            </a:r>
            <a:pPr algn="ctr" indent="0" marL="0">
              <a:lnSpc>
                <a:spcPct val="115000"/>
              </a:lnSpc>
              <a:buNone/>
            </a:pPr>
            <a:r>
              <a:rPr lang="en-US" sz="70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83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Разделение решения на маленькие шаги помогает не пропустить ни одно действие. Сначала скобки, потом остальное — и порядок становится понятным.
</a:t>
            </a:r>
            <a:endParaRPr lang="en-US" sz="999" dirty="0"/>
          </a:p>
        </p:txBody>
      </p:sp>
      <p:sp>
        <p:nvSpPr>
          <p:cNvPr id="17" name="Text 5"/>
          <p:cNvSpPr txBox="1"/>
          <p:nvPr/>
        </p:nvSpPr>
        <p:spPr>
          <a:xfrm>
            <a:off x="6774124" y="3421916"/>
            <a:ext cx="2059200" cy="106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999" b="1" dirty="0">
                <a:solidFill>
                  <a:srgbClr val="ED707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Проверка ответа
</a:t>
            </a:r>
            <a:pPr algn="ctr" indent="0" marL="0">
              <a:lnSpc>
                <a:spcPct val="115000"/>
              </a:lnSpc>
              <a:buNone/>
            </a:pPr>
            <a:r>
              <a:rPr lang="en-US" sz="70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83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вычисления стоит ещё раз посмотреть на запись и убедиться, что действия выполнены верно. Проверка помогает заметить случайную спешку и исправить её.
</a:t>
            </a:r>
            <a:endParaRPr lang="en-US" sz="999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952500" y="1516357"/>
            <a:ext cx="7239000" cy="1242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401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Главная мысль о скобках
</a:t>
            </a:r>
            <a:endParaRPr lang="en-US" sz="4012" dirty="0"/>
          </a:p>
        </p:txBody>
      </p:sp>
      <p:sp>
        <p:nvSpPr>
          <p:cNvPr id="5" name="Text 1"/>
          <p:cNvSpPr txBox="1"/>
          <p:nvPr/>
        </p:nvSpPr>
        <p:spPr>
          <a:xfrm>
            <a:off x="2581800" y="2936899"/>
            <a:ext cx="3980400" cy="1039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98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Скобки показывают, что считать сначала, и помогают читать выражение без путаницы. Если помнить простое правило, ответы получаются точнее, а счёт — спокойнее и увереннее.
</a:t>
            </a:r>
            <a:endParaRPr lang="en-US" sz="986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2026-05-20T16:11:23Z</dcterms:created>
  <dcterms:modified xsi:type="dcterms:W3CDTF">2026-05-20T16:11:23Z</dcterms:modified>
</cp:coreProperties>
</file>