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внешнее строение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 листа и его роль в жизни растения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лист: биологический контекст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главный орган растений для фотосинтеза, газообмена и обмена водой. Его форма и размер варьируются в зависимости от условий, влияя на успешность растения в природе.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 — центр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плоская часть листа, где сосредоточены хлоропласты. Она обеспечивает максимальный захват солнечного света для синтеза питательных веществ.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— гибкий соединитель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листовую пластинку с побегом, позволяя листу менять положение для лучшего освещения и обеспечивая транспорт воды и питательных веществ.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 — маленькие защитники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выросты у основания черешка, которые могут защищать молодой лист и участвовать в фотосинтезе, если они достаточно развиты.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листа растения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пластинка: строение и функции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основную поверхность для сбора солнечного света, что необходимо для фотосинтеза — процесса создания органических веществ.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хлоропласты — органоиды, где происходит превращение света в энергию для растения.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на поверхности листа осуществляются газообмен и транспирация — испарение воды для поддержания жизненных процессов.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Черешок: соединение с побегом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соединяет листовую пластинку со стеблем, обеспечивая её подвижность и оптимальное расположение для света.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черешка расположены сосудистые пучки, которые транспортируют воду и минеральные вещества к листу.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Обратным потоком по черешку идут органические вещества от листовой пластинки к остальным частям растения.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черешка позволяет листу поворачиваться и избегать повреждений от ветра или осадков.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прилистников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 часто охраняют молодые листья от повреждений и высыхания, особенно в начальной стадии развития растения.
</a:t>
            </a:r>
            <a:endParaRPr lang="en-US" sz="1178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 прилистниках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растений, как горох, прилистники крупные и зелёные, что позволяет им дополнительно участвовать в фотосинтетической активности.
</a:t>
            </a:r>
            <a:endParaRPr lang="en-US" sz="1178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прилистников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например роза, имеют мелкие прилистники, которые быстро опадают и выполняют только временные функции на ранних стадиях.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Прилистники: их важность и примеры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68744"/>
            <a:ext cx="4176900" cy="1388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листьев: простые и сложные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простых и сложных листьев, их особенности и примеры распространённых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листа адаптирован к определённым условиям среды и выполняет свои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Цельнокрайние листья имеют ровный, непрерывный край, как у берёзы, обеспечивая компактную форму.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Лопастные листья, например у дуба, имеют вырезы различной глубины, что увеличивает площадь поверхности.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Разделённые листья имеют глубокие вырезы, но части удерживаются вместе, создавая разнообразие форм и функций.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Раздельные листья состоят из отдельных частей, не соединённых между собой, как у моркови, улучшая вентиляцию.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простых листьев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сложного листа и его разновидности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Парноперистые листья состоят из парных листочков, характерны для акации, что повышает гибкость листа.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Непарноперистые имеют нечётное количество листочков с одиночным на конце, пример — рябина, обеспечивая равномерное распределение света.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Пальчатосложные листья, как у конского каштана, имеют листочки, отходящие от общей точки, что оптимально для сбора света.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66" y="1734197"/>
            <a:ext cx="1233798" cy="1329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" y="3268028"/>
            <a:ext cx="1233798" cy="13299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202" y="1734197"/>
            <a:ext cx="1233798" cy="13299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202" y="3268028"/>
            <a:ext cx="1233798" cy="13299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0581" y="1729033"/>
            <a:ext cx="2339186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Сетчатое жилкование — сложная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Характерно для берёзы, представляет собой разветвлённую систему жилок, обеспечивающую эффективное транспортирование и поддержку листа.
</a:t>
            </a:r>
            <a:endParaRPr lang="en-US" sz="1389" dirty="0"/>
          </a:p>
        </p:txBody>
      </p:sp>
      <p:sp>
        <p:nvSpPr>
          <p:cNvPr id="11" name="Text 1"/>
          <p:cNvSpPr txBox="1"/>
          <p:nvPr/>
        </p:nvSpPr>
        <p:spPr>
          <a:xfrm>
            <a:off x="2070581" y="3252433"/>
            <a:ext cx="2339186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Дуговое жилкование — плавные изгибы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Присуще подорожнику, жилки образуют арки, что повышает прочность листа и способствует распределению нагрузки при ветре.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6288314" y="1729033"/>
            <a:ext cx="2368989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жилкование — прямолинейное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 для злаков, например пшеницы, где жилки идут почти параллельно по длине листа, поддерживая его структуру и транспорт.
</a:t>
            </a:r>
            <a:endParaRPr lang="en-US" sz="1375" dirty="0"/>
          </a:p>
        </p:txBody>
      </p:sp>
      <p:sp>
        <p:nvSpPr>
          <p:cNvPr id="13" name="Text 3"/>
          <p:cNvSpPr txBox="1"/>
          <p:nvPr/>
        </p:nvSpPr>
        <p:spPr>
          <a:xfrm>
            <a:off x="6288314" y="3252433"/>
            <a:ext cx="2368989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Пальчатое жилкование — лучеподобное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клёна жилки расходятся от одного центра, обеспечивая равномерное питание листа и эффективный отвод воды.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Жилкование: схемы движения воды и питательных веществ
</a:t>
            </a:r>
            <a:endParaRPr lang="en-US" sz="2700" dirty="0"/>
          </a:p>
        </p:txBody>
      </p:sp>
      <p:sp>
        <p:nvSpPr>
          <p:cNvPr id="15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типов жилкования у растений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жилкования отражают особенности транспорта воды и питательных веществ, обеспечивая адаптацию растений к разнообразным условиям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сетчатое жилкование наиболее распространено, что связано с преобладанием покрытосеменных растений и их экологической успешностью.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растений,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52" y="1597024"/>
            <a:ext cx="1901073" cy="20193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892" y="1597024"/>
            <a:ext cx="1901073" cy="20193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7672" y="1597024"/>
            <a:ext cx="1901073" cy="20193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6972" y="1597024"/>
            <a:ext cx="1901073" cy="201939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57213" y="3703345"/>
            <a:ext cx="1922324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Овальная форма — пример фикуса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Овальная листовая пластинка фикуса обеспечивает большую поверхность для улавливания света, что важно в тропических условиях. Такая форма способствует оптимальному фотосинтезу.
</a:t>
            </a:r>
            <a:endParaRPr lang="en-US" sz="866" dirty="0"/>
          </a:p>
        </p:txBody>
      </p:sp>
      <p:sp>
        <p:nvSpPr>
          <p:cNvPr id="14" name="Text 1"/>
          <p:cNvSpPr txBox="1"/>
          <p:nvPr/>
        </p:nvSpPr>
        <p:spPr>
          <a:xfrm>
            <a:off x="2593492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Ланцетная форма листа ландыша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Ланцетные листья ландыша имеют удлинённую форму с острым концом, что помогает быстро стекать воде и уменьшает риск гниения в условиях влажного леса.
</a:t>
            </a:r>
            <a:endParaRPr lang="en-US" sz="929" dirty="0"/>
          </a:p>
        </p:txBody>
      </p:sp>
      <p:sp>
        <p:nvSpPr>
          <p:cNvPr id="15" name="Text 2"/>
          <p:cNvSpPr txBox="1"/>
          <p:nvPr/>
        </p:nvSpPr>
        <p:spPr>
          <a:xfrm>
            <a:off x="4629771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Сердцевидные листья липы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Сердцевидная форма листовой пластинки у липы увеличивает площадь захвата света и обеспечивает эффективный газообмен, что способствует росту и развитию растения.
</a:t>
            </a:r>
            <a:endParaRPr lang="en-US" sz="974" dirty="0"/>
          </a:p>
        </p:txBody>
      </p:sp>
      <p:sp>
        <p:nvSpPr>
          <p:cNvPr id="16" name="Text 3"/>
          <p:cNvSpPr txBox="1"/>
          <p:nvPr/>
        </p:nvSpPr>
        <p:spPr>
          <a:xfrm>
            <a:off x="6666050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Игольчатые листья сосны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Игольчатая форма сосновых листьев снижает площадь испарения влаги, что является важной адаптацией к засушливым и холодным условиям обитания.
</a:t>
            </a:r>
            <a:endParaRPr lang="en-US" sz="1015" dirty="0"/>
          </a:p>
        </p:txBody>
      </p:sp>
      <p:sp>
        <p:nvSpPr>
          <p:cNvPr id="17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листовой пластинки
</a:t>
            </a:r>
            <a:endParaRPr lang="en-US" sz="2700" dirty="0"/>
          </a:p>
        </p:txBody>
      </p:sp>
      <p:sp>
        <p:nvSpPr>
          <p:cNvPr id="18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листа: основные разновидности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Зубчатый и пильчатый края, как у тополя и бука, создают дополнительное сопротивление воздуху и помогают регулировать испарение.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Выемчатый край у дуба способствует эффективному оттоку воды и защите листа от застоя влаги, снижая риск грибковых заболеваний.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Цельный край у лонцета и берёзы способствует минимальному испарению воды и уменьшению повреждений при ветре.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65400"/>
            <a:ext cx="3604200" cy="1812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листьев: сравнительный анализ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листьев различных растений показывает связь между их формой и условиями произрастания.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листья чаще встречаются у водных и влажных растений, мелкие - у злаков и сухих местообитаний.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Энциклопедический справочник по растениям, 2022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ориентация листьев на побеге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Супротивное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располагаются парами напротив друг друга, как у сирени, что обеспечивает равномерное освещение и снижает затенение.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Очередное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чередуются по одному на каждом узле, например, у дуба, что способствует оптимальному светопоглощению и вентиляции.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Мутовчатое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растут по три и более из одного узла, как у хвоща, создавая плотную защиту и максимальное использование пространства.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внешнего строения листьев к среде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пустынных растений эпидермис толще и покрыт восковым налётом для сокращения испарения влаги.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листьев до иголок снижает площадь поверхности у кактусов, минимизируя потерю воды в засушливых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листья тонкие и большие, с дренажными порами для быстрого удаления воды после дождя.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формы и поверхности листьев формируются под влиянием света, температуры и влажности для максимальной выживаемости.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листьев: роль хлорофилла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придаёт листьям насыщенный зелёный оттенок, обеспечивая фотосинтез. Этот пигмент поглощает свет и превращает его в энергию для растения.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окраска: антоцианы и каротиноиды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 листьях синтезируются красные антоцианы и жёлтые каротиноиды, что связано с распадом хлорофилла и подготовкой к зимнему периоду.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воскового налёта и опушения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Восковой налёт и мелкое опушение снижают испарение и защищают листья от насекомых-вредителей, повышая устойчивость к неблагоприятным условиям.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окраски и текстуры листа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необычного строения листьев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кактусов уменьшают испарение и защищают растение от животных в засушливых условиях.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гороха — видоизменённые листья, служащие для опоры и лазания по другим растениям.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Ловчие листовые ловушки венериной мухоловки и росянки позволяют добывать питание в бедных почвах за счёт поимки насекомых.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листьев превышает 200 тысяч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210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адаптивные возможности растений к самым разным природным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4203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листьев позволяет растениям эффективно выполнять функции фотосинтеза, защиты и водного баланса.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внешнего строения листа раскрывает взаимосвязь формы и функции в растениях, помогает понять адаптации и способствует сохранению биологического разнообразия.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2026-05-09T10:50:11Z</dcterms:created>
  <dcterms:modified xsi:type="dcterms:W3CDTF">2026-05-09T10:50:11Z</dcterms:modified>
</cp:coreProperties>
</file>