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image" Target="../media/image-1-2.jpeg"/><Relationship Id="rId3" Type="http://schemas.openxmlformats.org/officeDocument/2006/relationships/image" Target="../media/image-1-3.png"/><Relationship Id="rId4" Type="http://schemas.openxmlformats.org/officeDocument/2006/relationships/image" Target="../media/image-1-4.png"/><Relationship Id="rId5" Type="http://schemas.openxmlformats.org/officeDocument/2006/relationships/slideLayout" Target="../slideLayouts/slideLayout1.xml"/><Relationship Id="rId6"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image" Target="../media/image-2-2.jpeg"/><Relationship Id="rId3" Type="http://schemas.openxmlformats.org/officeDocument/2006/relationships/image" Target="../media/image-2-3.png"/><Relationship Id="rId4" Type="http://schemas.openxmlformats.org/officeDocument/2006/relationships/image" Target="../media/image-2-4.png"/><Relationship Id="rId5" Type="http://schemas.openxmlformats.org/officeDocument/2006/relationships/image" Target="../media/image-2-5.png"/><Relationship Id="rId6" Type="http://schemas.openxmlformats.org/officeDocument/2006/relationships/slideLayout" Target="../slideLayouts/slideLayout1.xml"/><Relationship Id="rId7"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3-6.png"/><Relationship Id="rId7" Type="http://schemas.openxmlformats.org/officeDocument/2006/relationships/image" Target="../media/image-3-7.png"/><Relationship Id="rId8" Type="http://schemas.openxmlformats.org/officeDocument/2006/relationships/slideLayout" Target="../slideLayouts/slideLayout1.xml"/><Relationship Id="rId9"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image" Target="../media/image-4-4.png"/><Relationship Id="rId5" Type="http://schemas.openxmlformats.org/officeDocument/2006/relationships/image" Target="../media/image-4-5.png"/><Relationship Id="rId6" Type="http://schemas.openxmlformats.org/officeDocument/2006/relationships/image" Target="../media/image-4-6.png"/><Relationship Id="rId7" Type="http://schemas.openxmlformats.org/officeDocument/2006/relationships/image" Target="../media/image-4-7.png"/><Relationship Id="rId8" Type="http://schemas.openxmlformats.org/officeDocument/2006/relationships/image" Target="../media/image-4-8.jpeg"/><Relationship Id="rId9" Type="http://schemas.openxmlformats.org/officeDocument/2006/relationships/image" Target="../media/image-4-9.png"/><Relationship Id="rId10" Type="http://schemas.openxmlformats.org/officeDocument/2006/relationships/slideLayout" Target="../slideLayouts/slideLayout1.xml"/><Relationship Id="rId11"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image" Target="../media/image-5-4.png"/><Relationship Id="rId5" Type="http://schemas.openxmlformats.org/officeDocument/2006/relationships/image" Target="../media/image-5-5.png"/><Relationship Id="rId6" Type="http://schemas.openxmlformats.org/officeDocument/2006/relationships/image" Target="../media/image-5-6.png"/><Relationship Id="rId7" Type="http://schemas.openxmlformats.org/officeDocument/2006/relationships/slideLayout" Target="../slideLayouts/slideLayout1.xml"/><Relationship Id="rId8"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jpe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image" Target="../media/image-6-5.png"/><Relationship Id="rId6" Type="http://schemas.openxmlformats.org/officeDocument/2006/relationships/image" Target="../media/image-6-6.png"/><Relationship Id="rId7" Type="http://schemas.openxmlformats.org/officeDocument/2006/relationships/image" Target="../media/image-6-7.png"/><Relationship Id="rId8" Type="http://schemas.openxmlformats.org/officeDocument/2006/relationships/image" Target="../media/image-6-8.png"/><Relationship Id="rId9" Type="http://schemas.openxmlformats.org/officeDocument/2006/relationships/slideLayout" Target="../slideLayouts/slideLayout1.xml"/><Relationship Id="rId10"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image" Target="../media/image-7-4.png"/><Relationship Id="rId5" Type="http://schemas.openxmlformats.org/officeDocument/2006/relationships/image" Target="../media/image-7-5.png"/><Relationship Id="rId6" Type="http://schemas.openxmlformats.org/officeDocument/2006/relationships/image" Target="../media/image-7-6.png"/><Relationship Id="rId7" Type="http://schemas.openxmlformats.org/officeDocument/2006/relationships/image" Target="../media/image-7-7.png"/><Relationship Id="rId8" Type="http://schemas.openxmlformats.org/officeDocument/2006/relationships/image" Target="../media/image-7-8.png"/><Relationship Id="rId9" Type="http://schemas.openxmlformats.org/officeDocument/2006/relationships/image" Target="../media/image-7-9.png"/><Relationship Id="rId10" Type="http://schemas.openxmlformats.org/officeDocument/2006/relationships/image" Target="../media/image-7-10.png"/><Relationship Id="rId11" Type="http://schemas.openxmlformats.org/officeDocument/2006/relationships/image" Target="../media/image-7-11.png"/><Relationship Id="rId12" Type="http://schemas.openxmlformats.org/officeDocument/2006/relationships/image" Target="../media/image-7-12.png"/><Relationship Id="rId13" Type="http://schemas.openxmlformats.org/officeDocument/2006/relationships/slideLayout" Target="../slideLayouts/slideLayout1.xml"/><Relationship Id="rId1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image" Target="../media/image-8-4.png"/><Relationship Id="rId5" Type="http://schemas.openxmlformats.org/officeDocument/2006/relationships/image" Target="../media/image-8-5.jpeg"/><Relationship Id="rId6" Type="http://schemas.openxmlformats.org/officeDocument/2006/relationships/image" Target="../media/image-8-6.png"/><Relationship Id="rId7" Type="http://schemas.openxmlformats.org/officeDocument/2006/relationships/image" Target="../media/image-8-7.png"/><Relationship Id="rId8" Type="http://schemas.openxmlformats.org/officeDocument/2006/relationships/image" Target="../media/image-8-8.jpeg"/><Relationship Id="rId9" Type="http://schemas.openxmlformats.org/officeDocument/2006/relationships/image" Target="../media/image-8-9.png"/><Relationship Id="rId10" Type="http://schemas.openxmlformats.org/officeDocument/2006/relationships/image" Target="../media/image-8-10.png"/><Relationship Id="rId11" Type="http://schemas.openxmlformats.org/officeDocument/2006/relationships/image" Target="../media/image-8-11.jpeg"/><Relationship Id="rId12" Type="http://schemas.openxmlformats.org/officeDocument/2006/relationships/image" Target="../media/image-8-12.png"/><Relationship Id="rId13" Type="http://schemas.openxmlformats.org/officeDocument/2006/relationships/slideLayout" Target="../slideLayouts/slideLayout1.xml"/><Relationship Id="rId1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jpe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image" Target="../media/image-9-5.png"/><Relationship Id="rId6" Type="http://schemas.openxmlformats.org/officeDocument/2006/relationships/image" Target="../media/image-9-6.png"/><Relationship Id="rId7" Type="http://schemas.openxmlformats.org/officeDocument/2006/relationships/image" Target="../media/image-9-7.png"/><Relationship Id="rId8" Type="http://schemas.openxmlformats.org/officeDocument/2006/relationships/image" Target="../media/image-9-8.png"/><Relationship Id="rId9" Type="http://schemas.openxmlformats.org/officeDocument/2006/relationships/image" Target="../media/image-9-9.png"/><Relationship Id="rId10" Type="http://schemas.openxmlformats.org/officeDocument/2006/relationships/slideLayout" Target="../slideLayouts/slideLayout1.xml"/><Relationship Id="rId11"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slideLayout" Target="../slideLayouts/slideLayout1.xml"/><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image" Target="../media/image-11-4.jpeg"/><Relationship Id="rId5" Type="http://schemas.openxmlformats.org/officeDocument/2006/relationships/image" Target="../media/image-11-5.png"/><Relationship Id="rId6" Type="http://schemas.openxmlformats.org/officeDocument/2006/relationships/image" Target="../media/image-11-6.jpeg"/><Relationship Id="rId7" Type="http://schemas.openxmlformats.org/officeDocument/2006/relationships/image" Target="../media/image-11-7.png"/><Relationship Id="rId8" Type="http://schemas.openxmlformats.org/officeDocument/2006/relationships/image" Target="../media/image-11-8.jpeg"/><Relationship Id="rId9" Type="http://schemas.openxmlformats.org/officeDocument/2006/relationships/image" Target="../media/image-11-9.png"/><Relationship Id="rId10" Type="http://schemas.openxmlformats.org/officeDocument/2006/relationships/slideLayout" Target="../slideLayouts/slideLayout1.xml"/><Relationship Id="rId11"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image" Target="../media/image-12-4.png"/><Relationship Id="rId5" Type="http://schemas.openxmlformats.org/officeDocument/2006/relationships/slideLayout" Target="../slideLayouts/slideLayout1.xml"/><Relationship Id="rId6"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image" Target="../media/image-13-4.png"/><Relationship Id="rId5" Type="http://schemas.openxmlformats.org/officeDocument/2006/relationships/image" Target="../media/image-13-5.png"/><Relationship Id="rId6" Type="http://schemas.openxmlformats.org/officeDocument/2006/relationships/image" Target="../media/image-13-6.png"/><Relationship Id="rId7" Type="http://schemas.openxmlformats.org/officeDocument/2006/relationships/image" Target="../media/image-13-7.png"/><Relationship Id="rId8" Type="http://schemas.openxmlformats.org/officeDocument/2006/relationships/image" Target="../media/image-13-8.png"/><Relationship Id="rId9" Type="http://schemas.openxmlformats.org/officeDocument/2006/relationships/image" Target="../media/image-13-9.png"/><Relationship Id="rId10" Type="http://schemas.openxmlformats.org/officeDocument/2006/relationships/slideLayout" Target="../slideLayouts/slideLayout1.xml"/><Relationship Id="rId11"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image" Target="../media/image-14-4.png"/><Relationship Id="rId5" Type="http://schemas.openxmlformats.org/officeDocument/2006/relationships/image" Target="../media/image-14-5.jpeg"/><Relationship Id="rId6" Type="http://schemas.openxmlformats.org/officeDocument/2006/relationships/image" Target="../media/image-14-6.png"/><Relationship Id="rId7" Type="http://schemas.openxmlformats.org/officeDocument/2006/relationships/image" Target="../media/image-14-7.png"/><Relationship Id="rId8" Type="http://schemas.openxmlformats.org/officeDocument/2006/relationships/image" Target="../media/image-14-8.jpeg"/><Relationship Id="rId9" Type="http://schemas.openxmlformats.org/officeDocument/2006/relationships/image" Target="../media/image-14-9.png"/><Relationship Id="rId10" Type="http://schemas.openxmlformats.org/officeDocument/2006/relationships/image" Target="../media/image-14-10.png"/><Relationship Id="rId11" Type="http://schemas.openxmlformats.org/officeDocument/2006/relationships/image" Target="../media/image-14-11.jpeg"/><Relationship Id="rId12" Type="http://schemas.openxmlformats.org/officeDocument/2006/relationships/image" Target="../media/image-14-12.png"/><Relationship Id="rId13" Type="http://schemas.openxmlformats.org/officeDocument/2006/relationships/slideLayout" Target="../slideLayouts/slideLayout1.xml"/><Relationship Id="rId1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image" Target="../media/image-15-4.png"/><Relationship Id="rId5" Type="http://schemas.openxmlformats.org/officeDocument/2006/relationships/image" Target="../media/image-15-5.png"/><Relationship Id="rId6" Type="http://schemas.openxmlformats.org/officeDocument/2006/relationships/image" Target="../media/image-15-6.png"/><Relationship Id="rId7" Type="http://schemas.openxmlformats.org/officeDocument/2006/relationships/image" Target="../media/image-15-7.png"/><Relationship Id="rId8" Type="http://schemas.openxmlformats.org/officeDocument/2006/relationships/slideLayout" Target="../slideLayouts/slideLayout1.xml"/><Relationship Id="rId9"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image" Target="../media/image-16-5.png"/><Relationship Id="rId6" Type="http://schemas.openxmlformats.org/officeDocument/2006/relationships/image" Target="../media/image-16-6.png"/><Relationship Id="rId7" Type="http://schemas.openxmlformats.org/officeDocument/2006/relationships/slideLayout" Target="../slideLayouts/slideLayout1.xml"/><Relationship Id="rId8"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image" Target="../media/image-17-4.png"/><Relationship Id="rId5" Type="http://schemas.openxmlformats.org/officeDocument/2006/relationships/image" Target="../media/image-17-5.png"/><Relationship Id="rId6" Type="http://schemas.openxmlformats.org/officeDocument/2006/relationships/image" Target="../media/image-17-6.png"/><Relationship Id="rId7" Type="http://schemas.openxmlformats.org/officeDocument/2006/relationships/image" Target="../media/image-17-7.png"/><Relationship Id="rId8" Type="http://schemas.openxmlformats.org/officeDocument/2006/relationships/image" Target="../media/image-17-8.png"/><Relationship Id="rId9" Type="http://schemas.openxmlformats.org/officeDocument/2006/relationships/image" Target="../media/image-17-9.png"/><Relationship Id="rId10" Type="http://schemas.openxmlformats.org/officeDocument/2006/relationships/image" Target="../media/image-17-10.png"/><Relationship Id="rId11" Type="http://schemas.openxmlformats.org/officeDocument/2006/relationships/image" Target="../media/image-17-11.png"/><Relationship Id="rId12" Type="http://schemas.openxmlformats.org/officeDocument/2006/relationships/image" Target="../media/image-17-12.png"/><Relationship Id="rId13" Type="http://schemas.openxmlformats.org/officeDocument/2006/relationships/slideLayout" Target="../slideLayouts/slideLayout1.xml"/><Relationship Id="rId1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image" Target="../media/image-18-4.jpeg"/><Relationship Id="rId5" Type="http://schemas.openxmlformats.org/officeDocument/2006/relationships/image" Target="../media/image-18-5.png"/><Relationship Id="rId6" Type="http://schemas.openxmlformats.org/officeDocument/2006/relationships/image" Target="../media/image-18-6.jpeg"/><Relationship Id="rId7" Type="http://schemas.openxmlformats.org/officeDocument/2006/relationships/image" Target="../media/image-18-7.png"/><Relationship Id="rId8" Type="http://schemas.openxmlformats.org/officeDocument/2006/relationships/slideLayout" Target="../slideLayouts/slideLayout1.xml"/><Relationship Id="rId9"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image" Target="../media/image-19-5.png"/><Relationship Id="rId6" Type="http://schemas.openxmlformats.org/officeDocument/2006/relationships/image" Target="../media/image-19-6.png"/><Relationship Id="rId7" Type="http://schemas.openxmlformats.org/officeDocument/2006/relationships/image" Target="../media/image-19-7.png"/><Relationship Id="rId8" Type="http://schemas.openxmlformats.org/officeDocument/2006/relationships/slideLayout" Target="../slideLayouts/slideLayout1.xml"/><Relationship Id="rId9"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image" Target="../media/image-20-2.png"/><Relationship Id="rId3" Type="http://schemas.openxmlformats.org/officeDocument/2006/relationships/image" Target="../media/image-20-3.png"/><Relationship Id="rId4" Type="http://schemas.openxmlformats.org/officeDocument/2006/relationships/slideLayout" Target="../slideLayouts/slideLayout1.xml"/><Relationship Id="rId5"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60000" y="2672753"/>
            <a:ext cx="4212000" cy="1748145"/>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592800" y="856038"/>
            <a:ext cx="7958400" cy="1687500"/>
          </a:xfrm>
          <a:prstGeom prst="rect">
            <a:avLst/>
          </a:prstGeom>
          <a:noFill/>
          <a:ln/>
        </p:spPr>
        <p:txBody>
          <a:bodyPr wrap="square" lIns="0" tIns="0" rIns="0" bIns="0" rtlCol="0" anchor="ctr"/>
          <a:lstStyle/>
          <a:p>
            <a:pPr algn="l" indent="0" marL="0">
              <a:lnSpc>
                <a:spcPct val="115000"/>
              </a:lnSpc>
              <a:buNone/>
            </a:pPr>
            <a:r>
              <a:rPr lang="en-US" sz="2800" b="1" i="1" dirty="0">
                <a:solidFill>
                  <a:srgbClr val="F551A6"/>
                </a:solidFill>
                <a:latin typeface="Arial" pitchFamily="34" charset="0"/>
                <a:ea typeface="Arial" pitchFamily="34" charset="-122"/>
                <a:cs typeface="Arial" pitchFamily="34" charset="-120"/>
              </a:rPr>
              <a:t>Module 2. A Space Trip
</a:t>
            </a:r>
            <a:endParaRPr lang="en-US" sz="2800" dirty="0"/>
          </a:p>
        </p:txBody>
      </p:sp>
      <p:sp>
        <p:nvSpPr>
          <p:cNvPr id="7" name="Text 1"/>
          <p:cNvSpPr txBox="1"/>
          <p:nvPr/>
        </p:nvSpPr>
        <p:spPr>
          <a:xfrm>
            <a:off x="4875325" y="2833413"/>
            <a:ext cx="3665100" cy="1436100"/>
          </a:xfrm>
          <a:prstGeom prst="rect">
            <a:avLst/>
          </a:prstGeom>
          <a:noFill/>
          <a:ln/>
        </p:spPr>
        <p:txBody>
          <a:bodyPr wrap="square" lIns="0" tIns="0" rIns="0" bIns="0" rtlCol="0" anchor="ctr"/>
          <a:lstStyle/>
          <a:p>
            <a:pPr algn="l" indent="0" marL="0">
              <a:lnSpc>
                <a:spcPct val="115000"/>
              </a:lnSpc>
              <a:buNone/>
            </a:pPr>
            <a:r>
              <a:rPr lang="en-US" sz="1300" dirty="0">
                <a:solidFill>
                  <a:srgbClr val="FFFFFF"/>
                </a:solidFill>
                <a:latin typeface="Arial" pitchFamily="34" charset="0"/>
                <a:ea typeface="Arial" pitchFamily="34" charset="-122"/>
                <a:cs typeface="Arial" pitchFamily="34" charset="-120"/>
              </a:rPr>
              <a:t>Космос оживает в словах, картинках и коротких фразах.
</a:t>
            </a:r>
            <a:endParaRPr lang="en-US" sz="1300" dirty="0"/>
          </a:p>
        </p:txBody>
      </p:sp>
      <p:sp>
        <p:nvSpPr>
          <p:cNvPr id="8" name="Text 2"/>
          <p:cNvSpPr txBox="1"/>
          <p:nvPr/>
        </p:nvSpPr>
        <p:spPr>
          <a:xfrm>
            <a:off x="592800" y="150325"/>
            <a:ext cx="3206400" cy="512400"/>
          </a:xfrm>
          <a:prstGeom prst="rect">
            <a:avLst/>
          </a:prstGeom>
          <a:noFill/>
          <a:ln/>
        </p:spPr>
        <p:txBody>
          <a:bodyPr wrap="square" lIns="0" tIns="0" rIns="0" bIns="0" rtlCol="0" anchor="ctr"/>
          <a:lstStyle/>
          <a:p>
            <a:pPr algn="l" indent="0" marL="0">
              <a:lnSpc>
                <a:spcPct val="115000"/>
              </a:lnSpc>
              <a:buNone/>
            </a:pPr>
            <a:r>
              <a:rPr lang="en-US" sz="1300" dirty="0">
                <a:solidFill>
                  <a:srgbClr val="FFFFFF"/>
                </a:solidFill>
                <a:latin typeface="Arial" pitchFamily="34" charset="0"/>
                <a:ea typeface="Arial" pitchFamily="34" charset="-122"/>
                <a:cs typeface="Arial" pitchFamily="34" charset="-120"/>
              </a:rPr>
              <a:t>
</a:t>
            </a:r>
            <a:endParaRPr lang="en-US" sz="13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60213" y="364950"/>
            <a:ext cx="4211573" cy="44187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4875275" y="522450"/>
            <a:ext cx="3665100" cy="1892100"/>
          </a:xfrm>
          <a:prstGeom prst="rect">
            <a:avLst/>
          </a:prstGeom>
          <a:noFill/>
          <a:ln/>
        </p:spPr>
        <p:txBody>
          <a:bodyPr wrap="square" lIns="0" tIns="0" rIns="0" bIns="0" rtlCol="0" anchor="ctr"/>
          <a:lstStyle/>
          <a:p>
            <a:pPr algn="l" indent="0" marL="0">
              <a:lnSpc>
                <a:spcPct val="115000"/>
              </a:lnSpc>
              <a:buNone/>
            </a:pPr>
            <a:r>
              <a:rPr lang="en-US" sz="2500" b="1" i="1" dirty="0">
                <a:solidFill>
                  <a:srgbClr val="F551A6"/>
                </a:solidFill>
                <a:latin typeface="Arial" pitchFamily="34" charset="0"/>
                <a:ea typeface="Arial" pitchFamily="34" charset="-122"/>
                <a:cs typeface="Arial" pitchFamily="34" charset="-120"/>
              </a:rPr>
              <a:t>Зачем тема космоса помогает учить английский
</a:t>
            </a:r>
            <a:endParaRPr lang="en-US" sz="2500" dirty="0"/>
          </a:p>
        </p:txBody>
      </p:sp>
      <p:sp>
        <p:nvSpPr>
          <p:cNvPr id="8" name="Text 1"/>
          <p:cNvSpPr txBox="1"/>
          <p:nvPr/>
        </p:nvSpPr>
        <p:spPr>
          <a:xfrm>
            <a:off x="4875325" y="2739475"/>
            <a:ext cx="3665100" cy="1892100"/>
          </a:xfrm>
          <a:prstGeom prst="rect">
            <a:avLst/>
          </a:prstGeom>
          <a:noFill/>
          <a:ln/>
        </p:spPr>
        <p:txBody>
          <a:bodyPr wrap="square" lIns="0" tIns="0" rIns="0" bIns="0" rtlCol="0" anchor="ctr"/>
          <a:lstStyle/>
          <a:p>
            <a:pPr algn="l" indent="0" marL="0">
              <a:lnSpc>
                <a:spcPct val="115000"/>
              </a:lnSpc>
              <a:buNone/>
            </a:pPr>
            <a:r>
              <a:rPr lang="en-US" sz="1300" dirty="0">
                <a:solidFill>
                  <a:srgbClr val="FFFFFF"/>
                </a:solidFill>
                <a:latin typeface="Arial" pitchFamily="34" charset="0"/>
                <a:ea typeface="Arial" pitchFamily="34" charset="-122"/>
                <a:cs typeface="Arial" pitchFamily="34" charset="-120"/>
              </a:rPr>
              <a:t>Тема space trip сразу создаёт яркие образы, поэтому новые слова запоминаются легче. Короткие и понятные слова вроде sun, moon, star, rocket и planet хорошо подходят для 4 класса.
</a:t>
            </a:r>
            <a:endParaRPr lang="en-US" sz="1300" dirty="0"/>
          </a:p>
        </p:txBody>
      </p:sp>
      <p:sp>
        <p:nvSpPr>
          <p:cNvPr id="9" name="Text 2"/>
          <p:cNvSpPr txBox="1"/>
          <p:nvPr/>
        </p:nvSpPr>
        <p:spPr>
          <a:xfrm>
            <a:off x="8448725" y="31675"/>
            <a:ext cx="659700" cy="303600"/>
          </a:xfrm>
          <a:prstGeom prst="rect">
            <a:avLst/>
          </a:prstGeom>
          <a:noFill/>
          <a:ln/>
        </p:spPr>
        <p:txBody>
          <a:bodyPr wrap="square" lIns="0" tIns="0" rIns="0" bIns="0" rtlCol="0" anchor="t"/>
          <a:lstStyle/>
          <a:p>
            <a:pPr algn="l" indent="0" marL="0">
              <a:lnSpc>
                <a:spcPct val="100000"/>
              </a:lnSpc>
              <a:buNone/>
            </a:pPr>
            <a:r>
              <a:rPr lang="en-US" sz="1800" b="1" i="1" dirty="0">
                <a:solidFill>
                  <a:srgbClr val="F551A6"/>
                </a:solidFill>
                <a:latin typeface="Arial" pitchFamily="34" charset="0"/>
                <a:ea typeface="Arial" pitchFamily="34" charset="-122"/>
                <a:cs typeface="Arial" pitchFamily="34" charset="-120"/>
              </a:rPr>
              <a:t>2</a:t>
            </a:r>
            <a:endParaRPr lang="en-US" sz="1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476325" y="522450"/>
            <a:ext cx="2559300" cy="2451300"/>
          </a:xfrm>
          <a:prstGeom prst="rect">
            <a:avLst/>
          </a:prstGeom>
          <a:noFill/>
          <a:ln/>
        </p:spPr>
        <p:txBody>
          <a:bodyPr wrap="square" lIns="0" tIns="0" rIns="0" bIns="0" rtlCol="0" anchor="ctr"/>
          <a:lstStyle/>
          <a:p>
            <a:pPr algn="l" indent="0" marL="0">
              <a:lnSpc>
                <a:spcPct val="115000"/>
              </a:lnSpc>
              <a:buNone/>
            </a:pPr>
            <a:r>
              <a:rPr lang="en-US" sz="2300" b="1" i="1" dirty="0">
                <a:solidFill>
                  <a:srgbClr val="FFFFFF"/>
                </a:solidFill>
                <a:latin typeface="Arial" pitchFamily="34" charset="0"/>
                <a:ea typeface="Arial" pitchFamily="34" charset="-122"/>
                <a:cs typeface="Arial" pitchFamily="34" charset="-120"/>
              </a:rPr>
              <a:t>Ключевые слова темы: космос и полёт
</a:t>
            </a:r>
            <a:endParaRPr lang="en-US" sz="2300" dirty="0"/>
          </a:p>
        </p:txBody>
      </p:sp>
      <p:sp>
        <p:nvSpPr>
          <p:cNvPr id="10" name="Text 1"/>
          <p:cNvSpPr txBox="1"/>
          <p:nvPr/>
        </p:nvSpPr>
        <p:spPr>
          <a:xfrm>
            <a:off x="8448725" y="31675"/>
            <a:ext cx="659700" cy="303600"/>
          </a:xfrm>
          <a:prstGeom prst="rect">
            <a:avLst/>
          </a:prstGeom>
          <a:noFill/>
          <a:ln/>
        </p:spPr>
        <p:txBody>
          <a:bodyPr wrap="square" lIns="0" tIns="0" rIns="0" bIns="0" rtlCol="0" anchor="t"/>
          <a:lstStyle/>
          <a:p>
            <a:pPr algn="l" indent="0" marL="0">
              <a:lnSpc>
                <a:spcPct val="100000"/>
              </a:lnSpc>
              <a:buNone/>
            </a:pPr>
            <a:r>
              <a:rPr lang="en-US" sz="1800" b="1" i="1" dirty="0">
                <a:solidFill>
                  <a:srgbClr val="F551A6"/>
                </a:solidFill>
                <a:latin typeface="Arial" pitchFamily="34" charset="0"/>
                <a:ea typeface="Arial" pitchFamily="34" charset="-122"/>
                <a:cs typeface="Arial" pitchFamily="34" charset="-120"/>
              </a:rPr>
              <a:t>3</a:t>
            </a:r>
            <a:endParaRPr lang="en-US" sz="1800" dirty="0"/>
          </a:p>
        </p:txBody>
      </p:sp>
      <p:sp>
        <p:nvSpPr>
          <p:cNvPr id="11" name="Text 2"/>
          <p:cNvSpPr txBox="1"/>
          <p:nvPr/>
        </p:nvSpPr>
        <p:spPr>
          <a:xfrm>
            <a:off x="3344100" y="753225"/>
            <a:ext cx="5345100" cy="407700"/>
          </a:xfrm>
          <a:prstGeom prst="rect">
            <a:avLst/>
          </a:prstGeom>
          <a:noFill/>
          <a:ln/>
        </p:spPr>
        <p:txBody>
          <a:bodyPr wrap="square" lIns="0" tIns="0" rIns="0" bIns="0" rtlCol="0" anchor="ctr"/>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Space, rocket, astronaut, planet, moon, star и sun образуют основу темы. Это короткие, звучные слова, которые удобно повторять вслух и связывать с одной общей историей.
</a:t>
            </a:r>
            <a:endParaRPr lang="en-US" sz="800" dirty="0"/>
          </a:p>
        </p:txBody>
      </p:sp>
      <p:sp>
        <p:nvSpPr>
          <p:cNvPr id="12" name="Text 3"/>
          <p:cNvSpPr txBox="1"/>
          <p:nvPr/>
        </p:nvSpPr>
        <p:spPr>
          <a:xfrm>
            <a:off x="3344100" y="446199"/>
            <a:ext cx="5266500" cy="261900"/>
          </a:xfrm>
          <a:prstGeom prst="rect">
            <a:avLst/>
          </a:prstGeom>
          <a:noFill/>
          <a:ln/>
        </p:spPr>
        <p:txBody>
          <a:bodyPr wrap="square" lIns="0" tIns="0" rIns="0" bIns="0" rtlCol="0" anchor="ctr"/>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Слова-опоры
</a:t>
            </a:r>
            <a:endParaRPr lang="en-US" sz="1100" dirty="0"/>
          </a:p>
        </p:txBody>
      </p:sp>
      <p:sp>
        <p:nvSpPr>
          <p:cNvPr id="13" name="Text 4"/>
          <p:cNvSpPr txBox="1"/>
          <p:nvPr/>
        </p:nvSpPr>
        <p:spPr>
          <a:xfrm>
            <a:off x="3344100" y="4296488"/>
            <a:ext cx="5345100" cy="407700"/>
          </a:xfrm>
          <a:prstGeom prst="rect">
            <a:avLst/>
          </a:prstGeom>
          <a:noFill/>
          <a:ln/>
        </p:spPr>
        <p:txBody>
          <a:bodyPr wrap="square" lIns="0" tIns="0" rIns="0" bIns="0" rtlCol="0" anchor="ctr"/>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Короткие слова удобно проговаривать сначала вместе, а потом по одному. Такой формат помогает уверенно включать новую лексику в устную речь и не теряться.
</a:t>
            </a:r>
            <a:endParaRPr lang="en-US" sz="800" dirty="0"/>
          </a:p>
        </p:txBody>
      </p:sp>
      <p:sp>
        <p:nvSpPr>
          <p:cNvPr id="14" name="Text 5"/>
          <p:cNvSpPr txBox="1"/>
          <p:nvPr/>
        </p:nvSpPr>
        <p:spPr>
          <a:xfrm>
            <a:off x="3344100" y="3989462"/>
            <a:ext cx="5266500" cy="261900"/>
          </a:xfrm>
          <a:prstGeom prst="rect">
            <a:avLst/>
          </a:prstGeom>
          <a:noFill/>
          <a:ln/>
        </p:spPr>
        <p:txBody>
          <a:bodyPr wrap="square" lIns="0" tIns="0" rIns="0" bIns="0" rtlCol="0" anchor="ctr"/>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Хоровое повторение
</a:t>
            </a:r>
            <a:endParaRPr lang="en-US" sz="1100" dirty="0"/>
          </a:p>
        </p:txBody>
      </p:sp>
      <p:sp>
        <p:nvSpPr>
          <p:cNvPr id="15" name="Text 6"/>
          <p:cNvSpPr txBox="1"/>
          <p:nvPr/>
        </p:nvSpPr>
        <p:spPr>
          <a:xfrm>
            <a:off x="3344100" y="3410673"/>
            <a:ext cx="5345100" cy="407700"/>
          </a:xfrm>
          <a:prstGeom prst="rect">
            <a:avLst/>
          </a:prstGeom>
          <a:noFill/>
          <a:ln/>
        </p:spPr>
        <p:txBody>
          <a:bodyPr wrap="square" lIns="0" tIns="0" rIns="0" bIns="0" rtlCol="0" anchor="ctr"/>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Тема космоса помогает говорить о путешествии, открытиях и мечте о полёте. Это делает урок живым и мотивирует детей слушать, повторять и отвечать.
</a:t>
            </a:r>
            <a:endParaRPr lang="en-US" sz="800" dirty="0"/>
          </a:p>
        </p:txBody>
      </p:sp>
      <p:sp>
        <p:nvSpPr>
          <p:cNvPr id="16" name="Text 7"/>
          <p:cNvSpPr txBox="1"/>
          <p:nvPr/>
        </p:nvSpPr>
        <p:spPr>
          <a:xfrm>
            <a:off x="3344100" y="3103646"/>
            <a:ext cx="5266500" cy="261900"/>
          </a:xfrm>
          <a:prstGeom prst="rect">
            <a:avLst/>
          </a:prstGeom>
          <a:noFill/>
          <a:ln/>
        </p:spPr>
        <p:txBody>
          <a:bodyPr wrap="square" lIns="0" tIns="0" rIns="0" bIns="0" rtlCol="0" anchor="ctr"/>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Связь с воображением
</a:t>
            </a:r>
            <a:endParaRPr lang="en-US" sz="1100" dirty="0"/>
          </a:p>
        </p:txBody>
      </p:sp>
      <p:sp>
        <p:nvSpPr>
          <p:cNvPr id="17" name="Text 8"/>
          <p:cNvSpPr txBox="1"/>
          <p:nvPr/>
        </p:nvSpPr>
        <p:spPr>
          <a:xfrm>
            <a:off x="3344100" y="2524857"/>
            <a:ext cx="5345100" cy="407700"/>
          </a:xfrm>
          <a:prstGeom prst="rect">
            <a:avLst/>
          </a:prstGeom>
          <a:noFill/>
          <a:ln/>
        </p:spPr>
        <p:txBody>
          <a:bodyPr wrap="square" lIns="0" tIns="0" rIns="0" bIns="0" rtlCol="0" anchor="ctr"/>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Для младших школьников важны слова, которые легко произносить и быстро узнавать на картинке. Чем короче слово, тем проще его повторить без лишнего напряжения.
</a:t>
            </a:r>
            <a:endParaRPr lang="en-US" sz="800" dirty="0"/>
          </a:p>
        </p:txBody>
      </p:sp>
      <p:sp>
        <p:nvSpPr>
          <p:cNvPr id="18" name="Text 9"/>
          <p:cNvSpPr txBox="1"/>
          <p:nvPr/>
        </p:nvSpPr>
        <p:spPr>
          <a:xfrm>
            <a:off x="3344100" y="2217831"/>
            <a:ext cx="5266500" cy="261900"/>
          </a:xfrm>
          <a:prstGeom prst="rect">
            <a:avLst/>
          </a:prstGeom>
          <a:noFill/>
          <a:ln/>
        </p:spPr>
        <p:txBody>
          <a:bodyPr wrap="square" lIns="0" tIns="0" rIns="0" bIns="0" rtlCol="0" anchor="ctr"/>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Лёгкое запоминание
</a:t>
            </a:r>
            <a:endParaRPr lang="en-US" sz="1100" dirty="0"/>
          </a:p>
        </p:txBody>
      </p:sp>
      <p:sp>
        <p:nvSpPr>
          <p:cNvPr id="19" name="Text 10"/>
          <p:cNvSpPr txBox="1"/>
          <p:nvPr/>
        </p:nvSpPr>
        <p:spPr>
          <a:xfrm>
            <a:off x="3344100" y="1639041"/>
            <a:ext cx="5345100" cy="407700"/>
          </a:xfrm>
          <a:prstGeom prst="rect">
            <a:avLst/>
          </a:prstGeom>
          <a:noFill/>
          <a:ln/>
        </p:spPr>
        <p:txBody>
          <a:bodyPr wrap="square" lIns="0" tIns="0" rIns="0" bIns="0" rtlCol="0" anchor="ctr"/>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Все слова работают вместе: ракета стартует, астронавт летит, а планеты и звёзды остаются высоко в небе. Так лексика не кажется набором отдельных слов.
</a:t>
            </a:r>
            <a:endParaRPr lang="en-US" sz="800" dirty="0"/>
          </a:p>
        </p:txBody>
      </p:sp>
      <p:sp>
        <p:nvSpPr>
          <p:cNvPr id="20" name="Text 11"/>
          <p:cNvSpPr txBox="1"/>
          <p:nvPr/>
        </p:nvSpPr>
        <p:spPr>
          <a:xfrm>
            <a:off x="3344100" y="1332015"/>
            <a:ext cx="5266500" cy="261900"/>
          </a:xfrm>
          <a:prstGeom prst="rect">
            <a:avLst/>
          </a:prstGeom>
          <a:noFill/>
          <a:ln/>
        </p:spPr>
        <p:txBody>
          <a:bodyPr wrap="square" lIns="0" tIns="0" rIns="0" bIns="0" rtlCol="0" anchor="ctr"/>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Один сюжет
</a:t>
            </a:r>
            <a:endParaRPr lang="en-US" sz="11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4572000" y="362802"/>
            <a:ext cx="4212000" cy="2212945"/>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sp>
        <p:nvSpPr>
          <p:cNvPr id="11" name="Text 0"/>
          <p:cNvSpPr txBox="1"/>
          <p:nvPr/>
        </p:nvSpPr>
        <p:spPr>
          <a:xfrm>
            <a:off x="8448725" y="31675"/>
            <a:ext cx="659700" cy="303600"/>
          </a:xfrm>
          <a:prstGeom prst="rect">
            <a:avLst/>
          </a:prstGeom>
          <a:noFill/>
          <a:ln/>
        </p:spPr>
        <p:txBody>
          <a:bodyPr wrap="square" lIns="0" tIns="0" rIns="0" bIns="0" rtlCol="0" anchor="t"/>
          <a:lstStyle/>
          <a:p>
            <a:pPr algn="l" indent="0" marL="0">
              <a:lnSpc>
                <a:spcPct val="100000"/>
              </a:lnSpc>
              <a:buNone/>
            </a:pPr>
            <a:r>
              <a:rPr lang="en-US" sz="1800" b="1" i="1" dirty="0">
                <a:solidFill>
                  <a:srgbClr val="F551A6"/>
                </a:solidFill>
                <a:latin typeface="Arial" pitchFamily="34" charset="0"/>
                <a:ea typeface="Arial" pitchFamily="34" charset="-122"/>
                <a:cs typeface="Arial" pitchFamily="34" charset="-120"/>
              </a:rPr>
              <a:t>4</a:t>
            </a:r>
            <a:endParaRPr lang="en-US" sz="1800" dirty="0"/>
          </a:p>
        </p:txBody>
      </p:sp>
      <p:sp>
        <p:nvSpPr>
          <p:cNvPr id="12" name="Text 1"/>
          <p:cNvSpPr txBox="1"/>
          <p:nvPr/>
        </p:nvSpPr>
        <p:spPr>
          <a:xfrm>
            <a:off x="663275" y="522450"/>
            <a:ext cx="3665100" cy="1892100"/>
          </a:xfrm>
          <a:prstGeom prst="rect">
            <a:avLst/>
          </a:prstGeom>
          <a:noFill/>
          <a:ln/>
        </p:spPr>
        <p:txBody>
          <a:bodyPr wrap="square" lIns="0" tIns="0" rIns="0" bIns="0" rtlCol="0" anchor="ctr"/>
          <a:lstStyle/>
          <a:p>
            <a:pPr algn="l" indent="0" marL="0">
              <a:lnSpc>
                <a:spcPct val="115000"/>
              </a:lnSpc>
              <a:buNone/>
            </a:pPr>
            <a:r>
              <a:rPr lang="en-US" sz="2500" b="1" i="1" dirty="0">
                <a:solidFill>
                  <a:srgbClr val="F551A6"/>
                </a:solidFill>
                <a:latin typeface="Arial" pitchFamily="34" charset="0"/>
                <a:ea typeface="Arial" pitchFamily="34" charset="-122"/>
                <a:cs typeface="Arial" pitchFamily="34" charset="-120"/>
              </a:rPr>
              <a:t>Rocket: ракета как главное слово модуля
</a:t>
            </a:r>
            <a:endParaRPr lang="en-US" sz="2500" dirty="0"/>
          </a:p>
        </p:txBody>
      </p:sp>
      <p:sp>
        <p:nvSpPr>
          <p:cNvPr id="13" name="Text 2"/>
          <p:cNvSpPr txBox="1"/>
          <p:nvPr/>
        </p:nvSpPr>
        <p:spPr>
          <a:xfrm>
            <a:off x="476325" y="3384275"/>
            <a:ext cx="1914600" cy="1285500"/>
          </a:xfrm>
          <a:prstGeom prst="rect">
            <a:avLst/>
          </a:prstGeom>
          <a:noFill/>
          <a:ln/>
        </p:spPr>
        <p:txBody>
          <a:bodyPr wrap="square" lIns="0" tIns="0" rIns="0" bIns="0" rtlCol="0" anchor="ctr"/>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Rocket — это ракета. В теме космоса это слово связано со стартом, движением вверх и началом большого путешествия далеко от Земли.
</a:t>
            </a:r>
            <a:endParaRPr lang="en-US" sz="900" dirty="0"/>
          </a:p>
        </p:txBody>
      </p:sp>
      <p:sp>
        <p:nvSpPr>
          <p:cNvPr id="14" name="Text 3"/>
          <p:cNvSpPr txBox="1"/>
          <p:nvPr/>
        </p:nvSpPr>
        <p:spPr>
          <a:xfrm>
            <a:off x="476325" y="2703100"/>
            <a:ext cx="1914600" cy="603300"/>
          </a:xfrm>
          <a:prstGeom prst="rect">
            <a:avLst/>
          </a:prstGeom>
          <a:noFill/>
          <a:ln/>
        </p:spPr>
        <p:txBody>
          <a:bodyPr wrap="square" lIns="0" tIns="0" rIns="0" bIns="0" rtlCol="0" anchor="ctr"/>
          <a:lstStyle/>
          <a:p>
            <a:pPr algn="l" indent="0" marL="0">
              <a:lnSpc>
                <a:spcPct val="115000"/>
              </a:lnSpc>
              <a:buNone/>
            </a:pPr>
            <a:r>
              <a:rPr lang="en-US" sz="1200" i="1" dirty="0">
                <a:solidFill>
                  <a:srgbClr val="FFFFFF"/>
                </a:solidFill>
                <a:latin typeface="Arial" pitchFamily="34" charset="0"/>
                <a:ea typeface="Arial" pitchFamily="34" charset="-122"/>
                <a:cs typeface="Arial" pitchFamily="34" charset="-120"/>
              </a:rPr>
              <a:t>Главное значение
</a:t>
            </a:r>
            <a:endParaRPr lang="en-US" sz="1200" dirty="0"/>
          </a:p>
        </p:txBody>
      </p:sp>
      <p:sp>
        <p:nvSpPr>
          <p:cNvPr id="15" name="Text 4"/>
          <p:cNvSpPr txBox="1"/>
          <p:nvPr/>
        </p:nvSpPr>
        <p:spPr>
          <a:xfrm>
            <a:off x="6794445" y="3384275"/>
            <a:ext cx="1914600" cy="1285500"/>
          </a:xfrm>
          <a:prstGeom prst="rect">
            <a:avLst/>
          </a:prstGeom>
          <a:noFill/>
          <a:ln/>
        </p:spPr>
        <p:txBody>
          <a:bodyPr wrap="square" lIns="0" tIns="0" rIns="0" bIns="0" rtlCol="0" anchor="ctr"/>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Изображение ракеты на старте с огнём и дымом помогает связать слово с движением. Дети быстрее запоминают новое слово, когда видят его в действии.
</a:t>
            </a:r>
            <a:endParaRPr lang="en-US" sz="900" dirty="0"/>
          </a:p>
        </p:txBody>
      </p:sp>
      <p:sp>
        <p:nvSpPr>
          <p:cNvPr id="16" name="Text 5"/>
          <p:cNvSpPr txBox="1"/>
          <p:nvPr/>
        </p:nvSpPr>
        <p:spPr>
          <a:xfrm>
            <a:off x="6794445" y="2703100"/>
            <a:ext cx="1914600" cy="603300"/>
          </a:xfrm>
          <a:prstGeom prst="rect">
            <a:avLst/>
          </a:prstGeom>
          <a:noFill/>
          <a:ln/>
        </p:spPr>
        <p:txBody>
          <a:bodyPr wrap="square" lIns="0" tIns="0" rIns="0" bIns="0" rtlCol="0" anchor="ctr"/>
          <a:lstStyle/>
          <a:p>
            <a:pPr algn="l" indent="0" marL="0">
              <a:lnSpc>
                <a:spcPct val="115000"/>
              </a:lnSpc>
              <a:buNone/>
            </a:pPr>
            <a:r>
              <a:rPr lang="en-US" sz="1200" i="1" dirty="0">
                <a:solidFill>
                  <a:srgbClr val="FFFFFF"/>
                </a:solidFill>
                <a:latin typeface="Arial" pitchFamily="34" charset="0"/>
                <a:ea typeface="Arial" pitchFamily="34" charset="-122"/>
                <a:cs typeface="Arial" pitchFamily="34" charset="-120"/>
              </a:rPr>
              <a:t>Почему нужна картинка
</a:t>
            </a:r>
            <a:endParaRPr lang="en-US" sz="1200" dirty="0"/>
          </a:p>
        </p:txBody>
      </p:sp>
      <p:sp>
        <p:nvSpPr>
          <p:cNvPr id="17" name="Text 6"/>
          <p:cNvSpPr txBox="1"/>
          <p:nvPr/>
        </p:nvSpPr>
        <p:spPr>
          <a:xfrm>
            <a:off x="4686904" y="3384275"/>
            <a:ext cx="1914600" cy="1285500"/>
          </a:xfrm>
          <a:prstGeom prst="rect">
            <a:avLst/>
          </a:prstGeom>
          <a:noFill/>
          <a:ln/>
        </p:spPr>
        <p:txBody>
          <a:bodyPr wrap="square" lIns="0" tIns="0" rIns="0" bIns="0" rtlCol="0" anchor="ctr"/>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Для 4 класса удобно сказать: The rocket flies. Такая фраза проста, понятна и сразу показывает действие, а не только название предмета.
</a:t>
            </a:r>
            <a:endParaRPr lang="en-US" sz="900" dirty="0"/>
          </a:p>
        </p:txBody>
      </p:sp>
      <p:sp>
        <p:nvSpPr>
          <p:cNvPr id="18" name="Text 7"/>
          <p:cNvSpPr txBox="1"/>
          <p:nvPr/>
        </p:nvSpPr>
        <p:spPr>
          <a:xfrm>
            <a:off x="4686904" y="2703100"/>
            <a:ext cx="1914600" cy="603300"/>
          </a:xfrm>
          <a:prstGeom prst="rect">
            <a:avLst/>
          </a:prstGeom>
          <a:noFill/>
          <a:ln/>
        </p:spPr>
        <p:txBody>
          <a:bodyPr wrap="square" lIns="0" tIns="0" rIns="0" bIns="0" rtlCol="0" anchor="ctr"/>
          <a:lstStyle/>
          <a:p>
            <a:pPr algn="l" indent="0" marL="0">
              <a:lnSpc>
                <a:spcPct val="115000"/>
              </a:lnSpc>
              <a:buNone/>
            </a:pPr>
            <a:r>
              <a:rPr lang="en-US" sz="1200" i="1" dirty="0">
                <a:solidFill>
                  <a:srgbClr val="FFFFFF"/>
                </a:solidFill>
                <a:latin typeface="Arial" pitchFamily="34" charset="0"/>
                <a:ea typeface="Arial" pitchFamily="34" charset="-122"/>
                <a:cs typeface="Arial" pitchFamily="34" charset="-120"/>
              </a:rPr>
              <a:t>Короткая фраза
</a:t>
            </a:r>
            <a:endParaRPr lang="en-US" sz="1200" dirty="0"/>
          </a:p>
        </p:txBody>
      </p:sp>
      <p:sp>
        <p:nvSpPr>
          <p:cNvPr id="19" name="Text 8"/>
          <p:cNvSpPr txBox="1"/>
          <p:nvPr/>
        </p:nvSpPr>
        <p:spPr>
          <a:xfrm>
            <a:off x="2582329" y="3384275"/>
            <a:ext cx="1914600" cy="1285500"/>
          </a:xfrm>
          <a:prstGeom prst="rect">
            <a:avLst/>
          </a:prstGeom>
          <a:noFill/>
          <a:ln/>
        </p:spPr>
        <p:txBody>
          <a:bodyPr wrap="square" lIns="0" tIns="0" rIns="0" bIns="0" rtlCol="0" anchor="ctr"/>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Рядом с rocket часто появляются глаголы fly, go и launch, а также слова fast, high и big. Они помогают описывать ракету как сильную и быструю.
</a:t>
            </a:r>
            <a:endParaRPr lang="en-US" sz="900" dirty="0"/>
          </a:p>
        </p:txBody>
      </p:sp>
      <p:sp>
        <p:nvSpPr>
          <p:cNvPr id="20" name="Text 9"/>
          <p:cNvSpPr txBox="1"/>
          <p:nvPr/>
        </p:nvSpPr>
        <p:spPr>
          <a:xfrm>
            <a:off x="2582329" y="2703100"/>
            <a:ext cx="1914600" cy="603300"/>
          </a:xfrm>
          <a:prstGeom prst="rect">
            <a:avLst/>
          </a:prstGeom>
          <a:noFill/>
          <a:ln/>
        </p:spPr>
        <p:txBody>
          <a:bodyPr wrap="square" lIns="0" tIns="0" rIns="0" bIns="0" rtlCol="0" anchor="ctr"/>
          <a:lstStyle/>
          <a:p>
            <a:pPr algn="l" indent="0" marL="0">
              <a:lnSpc>
                <a:spcPct val="115000"/>
              </a:lnSpc>
              <a:buNone/>
            </a:pPr>
            <a:r>
              <a:rPr lang="en-US" sz="1200" i="1" dirty="0">
                <a:solidFill>
                  <a:srgbClr val="FFFFFF"/>
                </a:solidFill>
                <a:latin typeface="Arial" pitchFamily="34" charset="0"/>
                <a:ea typeface="Arial" pitchFamily="34" charset="-122"/>
                <a:cs typeface="Arial" pitchFamily="34" charset="-120"/>
              </a:rPr>
              <a:t>Слова рядом
</a:t>
            </a:r>
            <a:endParaRPr lang="en-US" sz="12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569025" y="507900"/>
            <a:ext cx="8058000" cy="587400"/>
          </a:xfrm>
          <a:prstGeom prst="rect">
            <a:avLst/>
          </a:prstGeom>
          <a:noFill/>
          <a:ln/>
        </p:spPr>
        <p:txBody>
          <a:bodyPr wrap="square" lIns="0" tIns="0" rIns="0" bIns="0" rtlCol="0" anchor="ctr"/>
          <a:lstStyle/>
          <a:p>
            <a:pPr algn="l" indent="0" marL="0">
              <a:lnSpc>
                <a:spcPct val="115000"/>
              </a:lnSpc>
              <a:buNone/>
            </a:pPr>
            <a:r>
              <a:rPr lang="en-US" sz="2700" i="1" dirty="0">
                <a:solidFill>
                  <a:srgbClr val="FFFFFF"/>
                </a:solidFill>
                <a:latin typeface="Arial" pitchFamily="34" charset="0"/>
                <a:ea typeface="Arial" pitchFamily="34" charset="-122"/>
                <a:cs typeface="Arial" pitchFamily="34" charset="-120"/>
              </a:rPr>
              <a:t>Astronaut: кто летит в космос
</a:t>
            </a:r>
            <a:endParaRPr lang="en-US" sz="2700" dirty="0"/>
          </a:p>
        </p:txBody>
      </p:sp>
      <p:sp>
        <p:nvSpPr>
          <p:cNvPr id="9" name="Text 1"/>
          <p:cNvSpPr txBox="1"/>
          <p:nvPr/>
        </p:nvSpPr>
        <p:spPr>
          <a:xfrm>
            <a:off x="8448725" y="31675"/>
            <a:ext cx="659700" cy="303600"/>
          </a:xfrm>
          <a:prstGeom prst="rect">
            <a:avLst/>
          </a:prstGeom>
          <a:noFill/>
          <a:ln/>
        </p:spPr>
        <p:txBody>
          <a:bodyPr wrap="square" lIns="0" tIns="0" rIns="0" bIns="0" rtlCol="0" anchor="t"/>
          <a:lstStyle/>
          <a:p>
            <a:pPr algn="l" indent="0" marL="0">
              <a:lnSpc>
                <a:spcPct val="100000"/>
              </a:lnSpc>
              <a:buNone/>
            </a:pPr>
            <a:r>
              <a:rPr lang="en-US" sz="1800" b="1" i="1" dirty="0">
                <a:solidFill>
                  <a:srgbClr val="F551A6"/>
                </a:solidFill>
                <a:latin typeface="Arial" pitchFamily="34" charset="0"/>
                <a:ea typeface="Arial" pitchFamily="34" charset="-122"/>
                <a:cs typeface="Arial" pitchFamily="34" charset="-120"/>
              </a:rPr>
              <a:t>5</a:t>
            </a:r>
            <a:endParaRPr lang="en-US" sz="1800" dirty="0"/>
          </a:p>
        </p:txBody>
      </p:sp>
      <p:sp>
        <p:nvSpPr>
          <p:cNvPr id="10" name="Text 2"/>
          <p:cNvSpPr txBox="1"/>
          <p:nvPr/>
        </p:nvSpPr>
        <p:spPr>
          <a:xfrm>
            <a:off x="511125" y="2359289"/>
            <a:ext cx="2492400" cy="1852991"/>
          </a:xfrm>
          <a:prstGeom prst="rect">
            <a:avLst/>
          </a:prstGeom>
          <a:noFill/>
          <a:ln/>
        </p:spPr>
        <p:txBody>
          <a:bodyPr wrap="square" lIns="0" tIns="0" rIns="0" bIns="0" rtlCol="0" anchor="ctr"/>
          <a:lstStyle/>
          <a:p>
            <a:pPr algn="l" indent="0" marL="0">
              <a:lnSpc>
                <a:spcPct val="115000"/>
              </a:lnSpc>
              <a:buNone/>
            </a:pPr>
            <a:r>
              <a:rPr lang="en-US" sz="1200" dirty="0">
                <a:solidFill>
                  <a:srgbClr val="FFFFFF"/>
                </a:solidFill>
                <a:latin typeface="Arial" pitchFamily="34" charset="0"/>
                <a:ea typeface="Arial" pitchFamily="34" charset="-122"/>
                <a:cs typeface="Arial" pitchFamily="34" charset="-120"/>
              </a:rPr>
              <a:t>Astronaut — это космонавт или астронавт. Слово помогает говорить не только о космических предметах, но и о человеке, который отправляется в полёт.
</a:t>
            </a:r>
            <a:endParaRPr lang="en-US" sz="1200" dirty="0"/>
          </a:p>
        </p:txBody>
      </p:sp>
      <p:sp>
        <p:nvSpPr>
          <p:cNvPr id="11" name="Text 3"/>
          <p:cNvSpPr txBox="1"/>
          <p:nvPr/>
        </p:nvSpPr>
        <p:spPr>
          <a:xfrm>
            <a:off x="511308" y="1606387"/>
            <a:ext cx="2492400" cy="680752"/>
          </a:xfrm>
          <a:prstGeom prst="rect">
            <a:avLst/>
          </a:prstGeom>
          <a:noFill/>
          <a:ln/>
        </p:spPr>
        <p:txBody>
          <a:bodyPr wrap="square" lIns="0" tIns="0" rIns="0" bIns="0" rtlCol="0" anchor="ctr"/>
          <a:lstStyle/>
          <a:p>
            <a:pPr algn="l" indent="0" marL="0">
              <a:lnSpc>
                <a:spcPct val="100000"/>
              </a:lnSpc>
              <a:buNone/>
            </a:pPr>
            <a:r>
              <a:rPr lang="en-US" sz="1500" dirty="0">
                <a:solidFill>
                  <a:srgbClr val="F551A6"/>
                </a:solidFill>
                <a:latin typeface="Arial" pitchFamily="34" charset="0"/>
                <a:ea typeface="Arial" pitchFamily="34" charset="-122"/>
                <a:cs typeface="Arial" pitchFamily="34" charset="-120"/>
              </a:rPr>
              <a:t>Кто это
</a:t>
            </a:r>
            <a:endParaRPr lang="en-US" sz="1500" dirty="0"/>
          </a:p>
        </p:txBody>
      </p:sp>
      <p:sp>
        <p:nvSpPr>
          <p:cNvPr id="12" name="Text 4"/>
          <p:cNvSpPr txBox="1"/>
          <p:nvPr/>
        </p:nvSpPr>
        <p:spPr>
          <a:xfrm>
            <a:off x="6127125" y="2359289"/>
            <a:ext cx="2492400" cy="1853100"/>
          </a:xfrm>
          <a:prstGeom prst="rect">
            <a:avLst/>
          </a:prstGeom>
          <a:noFill/>
          <a:ln/>
        </p:spPr>
        <p:txBody>
          <a:bodyPr wrap="square" lIns="0" tIns="0" rIns="0" bIns="0" rtlCol="0" anchor="ctr"/>
          <a:lstStyle/>
          <a:p>
            <a:pPr algn="l" indent="0" marL="0">
              <a:lnSpc>
                <a:spcPct val="115000"/>
              </a:lnSpc>
              <a:buNone/>
            </a:pPr>
            <a:r>
              <a:rPr lang="en-US" sz="1200" dirty="0">
                <a:solidFill>
                  <a:srgbClr val="FFFFFF"/>
                </a:solidFill>
                <a:latin typeface="Arial" pitchFamily="34" charset="0"/>
                <a:ea typeface="Arial" pitchFamily="34" charset="-122"/>
                <a:cs typeface="Arial" pitchFamily="34" charset="-120"/>
              </a:rPr>
              <a:t>Слово astronaut легко соединяется со шлемом, кораблём и тренировкой. Так дети быстрее понимают, что в космической теме есть и действия, и люди, которые их выполняют.
</a:t>
            </a:r>
            <a:endParaRPr lang="en-US" sz="1200" dirty="0"/>
          </a:p>
        </p:txBody>
      </p:sp>
      <p:sp>
        <p:nvSpPr>
          <p:cNvPr id="13" name="Text 5"/>
          <p:cNvSpPr txBox="1"/>
          <p:nvPr/>
        </p:nvSpPr>
        <p:spPr>
          <a:xfrm>
            <a:off x="6127308" y="1606387"/>
            <a:ext cx="2492400" cy="680700"/>
          </a:xfrm>
          <a:prstGeom prst="rect">
            <a:avLst/>
          </a:prstGeom>
          <a:noFill/>
          <a:ln/>
        </p:spPr>
        <p:txBody>
          <a:bodyPr wrap="square" lIns="0" tIns="0" rIns="0" bIns="0" rtlCol="0" anchor="ctr"/>
          <a:lstStyle/>
          <a:p>
            <a:pPr algn="l" indent="0" marL="0">
              <a:lnSpc>
                <a:spcPct val="100000"/>
              </a:lnSpc>
              <a:buNone/>
            </a:pPr>
            <a:r>
              <a:rPr lang="en-US" sz="1500" dirty="0">
                <a:solidFill>
                  <a:srgbClr val="F551A6"/>
                </a:solidFill>
                <a:latin typeface="Arial" pitchFamily="34" charset="0"/>
                <a:ea typeface="Arial" pitchFamily="34" charset="-122"/>
                <a:cs typeface="Arial" pitchFamily="34" charset="-120"/>
              </a:rPr>
              <a:t>Что важно запомнить
</a:t>
            </a:r>
            <a:endParaRPr lang="en-US" sz="1500" dirty="0"/>
          </a:p>
        </p:txBody>
      </p:sp>
      <p:sp>
        <p:nvSpPr>
          <p:cNvPr id="14" name="Text 6"/>
          <p:cNvSpPr txBox="1"/>
          <p:nvPr/>
        </p:nvSpPr>
        <p:spPr>
          <a:xfrm>
            <a:off x="3319125" y="2359289"/>
            <a:ext cx="2492400" cy="1853100"/>
          </a:xfrm>
          <a:prstGeom prst="rect">
            <a:avLst/>
          </a:prstGeom>
          <a:noFill/>
          <a:ln/>
        </p:spPr>
        <p:txBody>
          <a:bodyPr wrap="square" lIns="0" tIns="0" rIns="0" bIns="0" rtlCol="0" anchor="ctr"/>
          <a:lstStyle/>
          <a:p>
            <a:pPr algn="l" indent="0" marL="0">
              <a:lnSpc>
                <a:spcPct val="115000"/>
              </a:lnSpc>
              <a:buNone/>
            </a:pPr>
            <a:r>
              <a:rPr lang="en-US" sz="1200" dirty="0">
                <a:solidFill>
                  <a:srgbClr val="FFFFFF"/>
                </a:solidFill>
                <a:latin typeface="Arial" pitchFamily="34" charset="0"/>
                <a:ea typeface="Arial" pitchFamily="34" charset="-122"/>
                <a:cs typeface="Arial" pitchFamily="34" charset="-120"/>
              </a:rPr>
              <a:t>В учебной теме удобно говорить: Astronauts wear spacesuits и Astronauts travel to space. Эти фразы показывают, как человек готовится к полёту и работает в космосе.
</a:t>
            </a:r>
            <a:endParaRPr lang="en-US" sz="1200" dirty="0"/>
          </a:p>
        </p:txBody>
      </p:sp>
      <p:sp>
        <p:nvSpPr>
          <p:cNvPr id="15" name="Text 7"/>
          <p:cNvSpPr txBox="1"/>
          <p:nvPr/>
        </p:nvSpPr>
        <p:spPr>
          <a:xfrm>
            <a:off x="3319308" y="1606387"/>
            <a:ext cx="2492400" cy="680700"/>
          </a:xfrm>
          <a:prstGeom prst="rect">
            <a:avLst/>
          </a:prstGeom>
          <a:noFill/>
          <a:ln/>
        </p:spPr>
        <p:txBody>
          <a:bodyPr wrap="square" lIns="0" tIns="0" rIns="0" bIns="0" rtlCol="0" anchor="ctr"/>
          <a:lstStyle/>
          <a:p>
            <a:pPr algn="l" indent="0" marL="0">
              <a:lnSpc>
                <a:spcPct val="100000"/>
              </a:lnSpc>
              <a:buNone/>
            </a:pPr>
            <a:r>
              <a:rPr lang="en-US" sz="1500" dirty="0">
                <a:solidFill>
                  <a:srgbClr val="F551A6"/>
                </a:solidFill>
                <a:latin typeface="Arial" pitchFamily="34" charset="0"/>
                <a:ea typeface="Arial" pitchFamily="34" charset="-122"/>
                <a:cs typeface="Arial" pitchFamily="34" charset="-120"/>
              </a:rPr>
              <a:t>Что он делает
</a:t>
            </a:r>
            <a:endParaRPr lang="en-US" sz="15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60000" y="1775814"/>
            <a:ext cx="4212000" cy="3010922"/>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476400" y="491862"/>
            <a:ext cx="3979200" cy="1121700"/>
          </a:xfrm>
          <a:prstGeom prst="rect">
            <a:avLst/>
          </a:prstGeom>
          <a:noFill/>
          <a:ln/>
        </p:spPr>
        <p:txBody>
          <a:bodyPr wrap="square" lIns="0" tIns="0" rIns="0" bIns="0" rtlCol="0" anchor="ctr"/>
          <a:lstStyle/>
          <a:p>
            <a:pPr algn="l" indent="0" marL="0">
              <a:lnSpc>
                <a:spcPct val="115000"/>
              </a:lnSpc>
              <a:buNone/>
            </a:pPr>
            <a:r>
              <a:rPr lang="en-US" sz="2100" b="1" i="1" dirty="0">
                <a:solidFill>
                  <a:srgbClr val="FFFFFF"/>
                </a:solidFill>
                <a:latin typeface="Arial" pitchFamily="34" charset="0"/>
                <a:ea typeface="Arial" pitchFamily="34" charset="-122"/>
                <a:cs typeface="Arial" pitchFamily="34" charset="-120"/>
              </a:rPr>
              <a:t>Spacesuit: одежда для полёта
</a:t>
            </a:r>
            <a:endParaRPr lang="en-US" sz="2100" dirty="0"/>
          </a:p>
        </p:txBody>
      </p:sp>
      <p:sp>
        <p:nvSpPr>
          <p:cNvPr id="11" name="Text 1"/>
          <p:cNvSpPr txBox="1"/>
          <p:nvPr/>
        </p:nvSpPr>
        <p:spPr>
          <a:xfrm>
            <a:off x="8448725" y="31675"/>
            <a:ext cx="659700" cy="303600"/>
          </a:xfrm>
          <a:prstGeom prst="rect">
            <a:avLst/>
          </a:prstGeom>
          <a:noFill/>
          <a:ln/>
        </p:spPr>
        <p:txBody>
          <a:bodyPr wrap="square" lIns="0" tIns="0" rIns="0" bIns="0" rtlCol="0" anchor="t"/>
          <a:lstStyle/>
          <a:p>
            <a:pPr algn="l" indent="0" marL="0">
              <a:lnSpc>
                <a:spcPct val="100000"/>
              </a:lnSpc>
              <a:buNone/>
            </a:pPr>
            <a:r>
              <a:rPr lang="en-US" sz="1800" b="1" i="1" dirty="0">
                <a:solidFill>
                  <a:srgbClr val="F551A6"/>
                </a:solidFill>
                <a:latin typeface="Arial" pitchFamily="34" charset="0"/>
                <a:ea typeface="Arial" pitchFamily="34" charset="-122"/>
                <a:cs typeface="Arial" pitchFamily="34" charset="-120"/>
              </a:rPr>
              <a:t>6</a:t>
            </a:r>
            <a:endParaRPr lang="en-US" sz="1800" dirty="0"/>
          </a:p>
        </p:txBody>
      </p:sp>
      <p:sp>
        <p:nvSpPr>
          <p:cNvPr id="12" name="Text 2"/>
          <p:cNvSpPr txBox="1"/>
          <p:nvPr/>
        </p:nvSpPr>
        <p:spPr>
          <a:xfrm>
            <a:off x="4707906" y="852173"/>
            <a:ext cx="4005083" cy="510889"/>
          </a:xfrm>
          <a:prstGeom prst="rect">
            <a:avLst/>
          </a:prstGeom>
          <a:noFill/>
          <a:ln/>
        </p:spPr>
        <p:txBody>
          <a:bodyPr wrap="square" lIns="0" tIns="0" rIns="0" bIns="0" rtlCol="0" anchor="ctr"/>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Spacesuit — это скафандр. Он защищает человека в космосе и помогает ему находиться там, где нет обычного воздуха для дыхания.
</a:t>
            </a:r>
            <a:endParaRPr lang="en-US" sz="800" dirty="0"/>
          </a:p>
        </p:txBody>
      </p:sp>
      <p:sp>
        <p:nvSpPr>
          <p:cNvPr id="13" name="Text 3"/>
          <p:cNvSpPr txBox="1"/>
          <p:nvPr/>
        </p:nvSpPr>
        <p:spPr>
          <a:xfrm>
            <a:off x="4707906" y="467438"/>
            <a:ext cx="3946188" cy="328187"/>
          </a:xfrm>
          <a:prstGeom prst="rect">
            <a:avLst/>
          </a:prstGeom>
          <a:noFill/>
          <a:ln/>
        </p:spPr>
        <p:txBody>
          <a:bodyPr wrap="square" lIns="0" tIns="0" rIns="0" bIns="0" rtlCol="0" anchor="ctr"/>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Зачем он нужен
</a:t>
            </a:r>
            <a:endParaRPr lang="en-US" sz="1100" dirty="0"/>
          </a:p>
        </p:txBody>
      </p:sp>
      <p:sp>
        <p:nvSpPr>
          <p:cNvPr id="14" name="Text 4"/>
          <p:cNvSpPr txBox="1"/>
          <p:nvPr/>
        </p:nvSpPr>
        <p:spPr>
          <a:xfrm>
            <a:off x="4707906" y="4172717"/>
            <a:ext cx="4005083" cy="510889"/>
          </a:xfrm>
          <a:prstGeom prst="rect">
            <a:avLst/>
          </a:prstGeom>
          <a:noFill/>
          <a:ln/>
        </p:spPr>
        <p:txBody>
          <a:bodyPr wrap="square" lIns="0" tIns="0" rIns="0" bIns="0" rtlCol="0" anchor="ctr"/>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Белый костюм, прозрачный шлем и перчатки на картинке хорошо выделяют нужные детали. Визуальный образ помогает быстро связать слово с его смыслом.
</a:t>
            </a:r>
            <a:endParaRPr lang="en-US" sz="800" dirty="0"/>
          </a:p>
        </p:txBody>
      </p:sp>
      <p:sp>
        <p:nvSpPr>
          <p:cNvPr id="15" name="Text 5"/>
          <p:cNvSpPr txBox="1"/>
          <p:nvPr/>
        </p:nvSpPr>
        <p:spPr>
          <a:xfrm>
            <a:off x="4707906" y="3787982"/>
            <a:ext cx="3946188" cy="328187"/>
          </a:xfrm>
          <a:prstGeom prst="rect">
            <a:avLst/>
          </a:prstGeom>
          <a:noFill/>
          <a:ln/>
        </p:spPr>
        <p:txBody>
          <a:bodyPr wrap="square" lIns="0" tIns="0" rIns="0" bIns="0" rtlCol="0" anchor="ctr"/>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Как помочь памяти
</a:t>
            </a:r>
            <a:endParaRPr lang="en-US" sz="1100" dirty="0"/>
          </a:p>
        </p:txBody>
      </p:sp>
      <p:sp>
        <p:nvSpPr>
          <p:cNvPr id="16" name="Text 6"/>
          <p:cNvSpPr txBox="1"/>
          <p:nvPr/>
        </p:nvSpPr>
        <p:spPr>
          <a:xfrm>
            <a:off x="4707906" y="3065869"/>
            <a:ext cx="4005083" cy="510889"/>
          </a:xfrm>
          <a:prstGeom prst="rect">
            <a:avLst/>
          </a:prstGeom>
          <a:noFill/>
          <a:ln/>
        </p:spPr>
        <p:txBody>
          <a:bodyPr wrap="square" lIns="0" tIns="0" rIns="0" bIns="0" rtlCol="0" anchor="ctr"/>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Скафандр связан не только с одеждой, но и с защитой тела. Поэтому дети легко запоминают: spacesuit нужен для безопасного полёта и работы в космосе.
</a:t>
            </a:r>
            <a:endParaRPr lang="en-US" sz="800" dirty="0"/>
          </a:p>
        </p:txBody>
      </p:sp>
      <p:sp>
        <p:nvSpPr>
          <p:cNvPr id="17" name="Text 7"/>
          <p:cNvSpPr txBox="1"/>
          <p:nvPr/>
        </p:nvSpPr>
        <p:spPr>
          <a:xfrm>
            <a:off x="4707906" y="2681134"/>
            <a:ext cx="3946188" cy="328187"/>
          </a:xfrm>
          <a:prstGeom prst="rect">
            <a:avLst/>
          </a:prstGeom>
          <a:noFill/>
          <a:ln/>
        </p:spPr>
        <p:txBody>
          <a:bodyPr wrap="square" lIns="0" tIns="0" rIns="0" bIns="0" rtlCol="0" anchor="ctr"/>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Безопасность прежде всего
</a:t>
            </a:r>
            <a:endParaRPr lang="en-US" sz="1100" dirty="0"/>
          </a:p>
        </p:txBody>
      </p:sp>
      <p:sp>
        <p:nvSpPr>
          <p:cNvPr id="18" name="Text 8"/>
          <p:cNvSpPr txBox="1"/>
          <p:nvPr/>
        </p:nvSpPr>
        <p:spPr>
          <a:xfrm>
            <a:off x="4707906" y="1959021"/>
            <a:ext cx="4005083" cy="510889"/>
          </a:xfrm>
          <a:prstGeom prst="rect">
            <a:avLst/>
          </a:prstGeom>
          <a:noFill/>
          <a:ln/>
        </p:spPr>
        <p:txBody>
          <a:bodyPr wrap="square" lIns="0" tIns="0" rIns="0" bIns="0" rtlCol="0" anchor="ctr"/>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К словам по теме удобно добавить helmet, gloves и boots. Эти детали помогают описывать скафандр точнее и делают новое слово понятнее для младших школьников.
</a:t>
            </a:r>
            <a:endParaRPr lang="en-US" sz="800" dirty="0"/>
          </a:p>
        </p:txBody>
      </p:sp>
      <p:sp>
        <p:nvSpPr>
          <p:cNvPr id="19" name="Text 9"/>
          <p:cNvSpPr txBox="1"/>
          <p:nvPr/>
        </p:nvSpPr>
        <p:spPr>
          <a:xfrm>
            <a:off x="4707906" y="1574286"/>
            <a:ext cx="3946188" cy="328187"/>
          </a:xfrm>
          <a:prstGeom prst="rect">
            <a:avLst/>
          </a:prstGeom>
          <a:noFill/>
          <a:ln/>
        </p:spPr>
        <p:txBody>
          <a:bodyPr wrap="square" lIns="0" tIns="0" rIns="0" bIns="0" rtlCol="0" anchor="ctr"/>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Части костюма
</a:t>
            </a:r>
            <a:endParaRPr lang="en-US" sz="11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541950" y="1760755"/>
            <a:ext cx="431550" cy="4932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511125" y="3337555"/>
            <a:ext cx="493200" cy="4932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7151775" y="1728589"/>
            <a:ext cx="431550" cy="493200"/>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pic>
        <p:nvPicPr>
          <p:cNvPr id="11" name="Image 9" descr="preencoded.png">    </p:cNvPr>
          <p:cNvPicPr>
            <a:picLocks noChangeAspect="1"/>
          </p:cNvPicPr>
          <p:nvPr/>
        </p:nvPicPr>
        <p:blipFill>
          <a:blip r:embed="rId10"/>
          <a:stretch>
            <a:fillRect/>
          </a:stretch>
        </p:blipFill>
        <p:spPr>
          <a:xfrm>
            <a:off x="3906375" y="1760755"/>
            <a:ext cx="369900" cy="493200"/>
          </a:xfrm>
          <a:prstGeom prst="rect">
            <a:avLst/>
          </a:prstGeom>
        </p:spPr>
      </p:pic>
      <p:pic>
        <p:nvPicPr>
          <p:cNvPr id="12" name="Image 10" descr="preencoded.png">    </p:cNvPr>
          <p:cNvPicPr>
            <a:picLocks noChangeAspect="1"/>
          </p:cNvPicPr>
          <p:nvPr/>
        </p:nvPicPr>
        <p:blipFill>
          <a:blip r:embed="rId11"/>
          <a:stretch>
            <a:fillRect/>
          </a:stretch>
        </p:blipFill>
        <p:spPr>
          <a:xfrm>
            <a:off x="0" y="0"/>
            <a:ext cx="9144000" cy="5143500"/>
          </a:xfrm>
          <a:prstGeom prst="rect">
            <a:avLst/>
          </a:prstGeom>
        </p:spPr>
      </p:pic>
      <p:pic>
        <p:nvPicPr>
          <p:cNvPr id="13" name="Image 11" descr="preencoded.png">    </p:cNvPr>
          <p:cNvPicPr>
            <a:picLocks noChangeAspect="1"/>
          </p:cNvPicPr>
          <p:nvPr/>
        </p:nvPicPr>
        <p:blipFill>
          <a:blip r:embed="rId12"/>
          <a:stretch>
            <a:fillRect/>
          </a:stretch>
        </p:blipFill>
        <p:spPr>
          <a:xfrm>
            <a:off x="3844725" y="3337555"/>
            <a:ext cx="493200" cy="493200"/>
          </a:xfrm>
          <a:prstGeom prst="rect">
            <a:avLst/>
          </a:prstGeom>
        </p:spPr>
      </p:pic>
      <p:sp>
        <p:nvSpPr>
          <p:cNvPr id="14" name="Text 0"/>
          <p:cNvSpPr txBox="1"/>
          <p:nvPr/>
        </p:nvSpPr>
        <p:spPr>
          <a:xfrm>
            <a:off x="511125" y="496075"/>
            <a:ext cx="8203200" cy="996300"/>
          </a:xfrm>
          <a:prstGeom prst="rect">
            <a:avLst/>
          </a:prstGeom>
          <a:noFill/>
          <a:ln/>
        </p:spPr>
        <p:txBody>
          <a:bodyPr wrap="square" lIns="0" tIns="0" rIns="0" bIns="0" rtlCol="0" anchor="ctr"/>
          <a:lstStyle/>
          <a:p>
            <a:pPr algn="l" indent="0" marL="0">
              <a:lnSpc>
                <a:spcPct val="115000"/>
              </a:lnSpc>
              <a:buNone/>
            </a:pPr>
            <a:r>
              <a:rPr lang="en-US" sz="2500" b="1" i="1" dirty="0">
                <a:solidFill>
                  <a:srgbClr val="FFFFFF"/>
                </a:solidFill>
                <a:latin typeface="Arial" pitchFamily="34" charset="0"/>
                <a:ea typeface="Arial" pitchFamily="34" charset="-122"/>
                <a:cs typeface="Arial" pitchFamily="34" charset="-120"/>
              </a:rPr>
              <a:t>Простые глаголы движения в теме космоса
</a:t>
            </a:r>
            <a:endParaRPr lang="en-US" sz="2500" dirty="0"/>
          </a:p>
        </p:txBody>
      </p:sp>
      <p:sp>
        <p:nvSpPr>
          <p:cNvPr id="15" name="Text 1"/>
          <p:cNvSpPr txBox="1"/>
          <p:nvPr/>
        </p:nvSpPr>
        <p:spPr>
          <a:xfrm>
            <a:off x="8448725" y="31675"/>
            <a:ext cx="659700" cy="303600"/>
          </a:xfrm>
          <a:prstGeom prst="rect">
            <a:avLst/>
          </a:prstGeom>
          <a:noFill/>
          <a:ln/>
        </p:spPr>
        <p:txBody>
          <a:bodyPr wrap="square" lIns="0" tIns="0" rIns="0" bIns="0" rtlCol="0" anchor="t"/>
          <a:lstStyle/>
          <a:p>
            <a:pPr algn="l" indent="0" marL="0">
              <a:lnSpc>
                <a:spcPct val="100000"/>
              </a:lnSpc>
              <a:buNone/>
            </a:pPr>
            <a:r>
              <a:rPr lang="en-US" sz="1800" b="1" i="1" dirty="0">
                <a:solidFill>
                  <a:srgbClr val="F551A6"/>
                </a:solidFill>
                <a:latin typeface="Arial" pitchFamily="34" charset="0"/>
                <a:ea typeface="Arial" pitchFamily="34" charset="-122"/>
                <a:cs typeface="Arial" pitchFamily="34" charset="-120"/>
              </a:rPr>
              <a:t>7</a:t>
            </a:r>
            <a:endParaRPr lang="en-US" sz="1800" dirty="0"/>
          </a:p>
        </p:txBody>
      </p:sp>
      <p:sp>
        <p:nvSpPr>
          <p:cNvPr id="16" name="Text 2"/>
          <p:cNvSpPr txBox="1"/>
          <p:nvPr/>
        </p:nvSpPr>
        <p:spPr>
          <a:xfrm>
            <a:off x="1055557" y="1759850"/>
            <a:ext cx="2544300" cy="495000"/>
          </a:xfrm>
          <a:prstGeom prst="rect">
            <a:avLst/>
          </a:prstGeom>
          <a:noFill/>
          <a:ln/>
        </p:spPr>
        <p:txBody>
          <a:bodyPr wrap="square" lIns="0" tIns="0" rIns="0" bIns="0" rtlCol="0" anchor="ctr"/>
          <a:lstStyle/>
          <a:p>
            <a:pPr algn="l" indent="0" marL="0">
              <a:lnSpc>
                <a:spcPct val="100000"/>
              </a:lnSpc>
              <a:buNone/>
            </a:pPr>
            <a:r>
              <a:rPr lang="en-US" sz="1200" b="1" i="1" dirty="0">
                <a:solidFill>
                  <a:srgbClr val="F551A6"/>
                </a:solidFill>
                <a:latin typeface="Arial" pitchFamily="34" charset="0"/>
                <a:ea typeface="Arial" pitchFamily="34" charset="-122"/>
                <a:cs typeface="Arial" pitchFamily="34" charset="-120"/>
              </a:rPr>
              <a:t>Go
</a:t>
            </a:r>
            <a:endParaRPr lang="en-US" sz="1200" dirty="0"/>
          </a:p>
        </p:txBody>
      </p:sp>
      <p:sp>
        <p:nvSpPr>
          <p:cNvPr id="17" name="Text 3"/>
          <p:cNvSpPr txBox="1"/>
          <p:nvPr/>
        </p:nvSpPr>
        <p:spPr>
          <a:xfrm>
            <a:off x="511125" y="2361323"/>
            <a:ext cx="3088500" cy="780600"/>
          </a:xfrm>
          <a:prstGeom prst="rect">
            <a:avLst/>
          </a:prstGeom>
          <a:noFill/>
          <a:ln/>
        </p:spPr>
        <p:txBody>
          <a:bodyPr wrap="square" lIns="0" tIns="0" rIns="0" bIns="0" rtlCol="0" anchor="t"/>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Глагол go помогает сказать о движении и начале пути. В теме космоса он часто встречается в коротких фразах о запуске, полёте и возвращении.
</a:t>
            </a:r>
            <a:endParaRPr lang="en-US" sz="1000" dirty="0"/>
          </a:p>
        </p:txBody>
      </p:sp>
      <p:sp>
        <p:nvSpPr>
          <p:cNvPr id="18" name="Text 4"/>
          <p:cNvSpPr txBox="1"/>
          <p:nvPr/>
        </p:nvSpPr>
        <p:spPr>
          <a:xfrm>
            <a:off x="1055571" y="3336650"/>
            <a:ext cx="2544300" cy="495000"/>
          </a:xfrm>
          <a:prstGeom prst="rect">
            <a:avLst/>
          </a:prstGeom>
          <a:noFill/>
          <a:ln/>
        </p:spPr>
        <p:txBody>
          <a:bodyPr wrap="square" lIns="0" tIns="0" rIns="0" bIns="0" rtlCol="0" anchor="ctr"/>
          <a:lstStyle/>
          <a:p>
            <a:pPr algn="l" indent="0" marL="0">
              <a:lnSpc>
                <a:spcPct val="100000"/>
              </a:lnSpc>
              <a:buNone/>
            </a:pPr>
            <a:r>
              <a:rPr lang="en-US" sz="1200" b="1" i="1" dirty="0">
                <a:solidFill>
                  <a:srgbClr val="F551A6"/>
                </a:solidFill>
                <a:latin typeface="Arial" pitchFamily="34" charset="0"/>
                <a:ea typeface="Arial" pitchFamily="34" charset="-122"/>
                <a:cs typeface="Arial" pitchFamily="34" charset="-120"/>
              </a:rPr>
              <a:t>Fly
</a:t>
            </a:r>
            <a:endParaRPr lang="en-US" sz="1200" dirty="0"/>
          </a:p>
        </p:txBody>
      </p:sp>
      <p:sp>
        <p:nvSpPr>
          <p:cNvPr id="19" name="Text 5"/>
          <p:cNvSpPr txBox="1"/>
          <p:nvPr/>
        </p:nvSpPr>
        <p:spPr>
          <a:xfrm>
            <a:off x="511125" y="3938123"/>
            <a:ext cx="3088800" cy="780600"/>
          </a:xfrm>
          <a:prstGeom prst="rect">
            <a:avLst/>
          </a:prstGeom>
          <a:noFill/>
          <a:ln/>
        </p:spPr>
        <p:txBody>
          <a:bodyPr wrap="square" lIns="0" tIns="0" rIns="0" bIns="0" rtlCol="0" anchor="t"/>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Fly показывает полёт ракеты или корабля. Для 4 класса это удобное слово: оно короткое, звучное и сразу связано с небом и движением вверх.
</a:t>
            </a:r>
            <a:endParaRPr lang="en-US" sz="1000" dirty="0"/>
          </a:p>
        </p:txBody>
      </p:sp>
      <p:sp>
        <p:nvSpPr>
          <p:cNvPr id="20" name="Text 6"/>
          <p:cNvSpPr txBox="1"/>
          <p:nvPr/>
        </p:nvSpPr>
        <p:spPr>
          <a:xfrm>
            <a:off x="7120950" y="3006525"/>
            <a:ext cx="1593300" cy="17121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Land помогает рассказать о возвращении на Землю. В короткой фразе The spaceship lands on Earth дети видят завершение путешествия и новый этап истории.
</a:t>
            </a:r>
            <a:endParaRPr lang="en-US" sz="1000" dirty="0"/>
          </a:p>
        </p:txBody>
      </p:sp>
      <p:sp>
        <p:nvSpPr>
          <p:cNvPr id="21" name="Text 7"/>
          <p:cNvSpPr txBox="1"/>
          <p:nvPr/>
        </p:nvSpPr>
        <p:spPr>
          <a:xfrm>
            <a:off x="7120950" y="2315200"/>
            <a:ext cx="1593300" cy="621300"/>
          </a:xfrm>
          <a:prstGeom prst="rect">
            <a:avLst/>
          </a:prstGeom>
          <a:noFill/>
          <a:ln/>
        </p:spPr>
        <p:txBody>
          <a:bodyPr wrap="square" lIns="0" tIns="0" rIns="0" bIns="0" rtlCol="0" anchor="ctr"/>
          <a:lstStyle/>
          <a:p>
            <a:pPr algn="l" indent="0" marL="0">
              <a:lnSpc>
                <a:spcPct val="100000"/>
              </a:lnSpc>
              <a:buNone/>
            </a:pPr>
            <a:r>
              <a:rPr lang="en-US" sz="1200" b="1" i="1" dirty="0">
                <a:solidFill>
                  <a:srgbClr val="F551A6"/>
                </a:solidFill>
                <a:latin typeface="Arial" pitchFamily="34" charset="0"/>
                <a:ea typeface="Arial" pitchFamily="34" charset="-122"/>
                <a:cs typeface="Arial" pitchFamily="34" charset="-120"/>
              </a:rPr>
              <a:t>Land
</a:t>
            </a:r>
            <a:endParaRPr lang="en-US" sz="1200" dirty="0"/>
          </a:p>
        </p:txBody>
      </p:sp>
      <p:sp>
        <p:nvSpPr>
          <p:cNvPr id="22" name="Text 8"/>
          <p:cNvSpPr txBox="1"/>
          <p:nvPr/>
        </p:nvSpPr>
        <p:spPr>
          <a:xfrm>
            <a:off x="4389157" y="1759850"/>
            <a:ext cx="2544300" cy="495000"/>
          </a:xfrm>
          <a:prstGeom prst="rect">
            <a:avLst/>
          </a:prstGeom>
          <a:noFill/>
          <a:ln/>
        </p:spPr>
        <p:txBody>
          <a:bodyPr wrap="square" lIns="0" tIns="0" rIns="0" bIns="0" rtlCol="0" anchor="ctr"/>
          <a:lstStyle/>
          <a:p>
            <a:pPr algn="l" indent="0" marL="0">
              <a:lnSpc>
                <a:spcPct val="100000"/>
              </a:lnSpc>
              <a:buNone/>
            </a:pPr>
            <a:r>
              <a:rPr lang="en-US" sz="1200" b="1" i="1" dirty="0">
                <a:solidFill>
                  <a:srgbClr val="F551A6"/>
                </a:solidFill>
                <a:latin typeface="Arial" pitchFamily="34" charset="0"/>
                <a:ea typeface="Arial" pitchFamily="34" charset="-122"/>
                <a:cs typeface="Arial" pitchFamily="34" charset="-120"/>
              </a:rPr>
              <a:t>Travel
</a:t>
            </a:r>
            <a:endParaRPr lang="en-US" sz="1200" dirty="0"/>
          </a:p>
        </p:txBody>
      </p:sp>
      <p:sp>
        <p:nvSpPr>
          <p:cNvPr id="23" name="Text 9"/>
          <p:cNvSpPr txBox="1"/>
          <p:nvPr/>
        </p:nvSpPr>
        <p:spPr>
          <a:xfrm>
            <a:off x="3844725" y="2361323"/>
            <a:ext cx="3088500" cy="780600"/>
          </a:xfrm>
          <a:prstGeom prst="rect">
            <a:avLst/>
          </a:prstGeom>
          <a:noFill/>
          <a:ln/>
        </p:spPr>
        <p:txBody>
          <a:bodyPr wrap="square" lIns="0" tIns="0" rIns="0" bIns="0" rtlCol="0" anchor="t"/>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Travel подходит для рассказа о путешествии астронавта. С ним легко строить простую фразу: The astronaut travels to space, не усложняя предложение.
</a:t>
            </a:r>
            <a:endParaRPr lang="en-US" sz="1000" dirty="0"/>
          </a:p>
        </p:txBody>
      </p:sp>
      <p:sp>
        <p:nvSpPr>
          <p:cNvPr id="24" name="Text 10"/>
          <p:cNvSpPr txBox="1"/>
          <p:nvPr/>
        </p:nvSpPr>
        <p:spPr>
          <a:xfrm>
            <a:off x="4389171" y="3336650"/>
            <a:ext cx="2544300" cy="495000"/>
          </a:xfrm>
          <a:prstGeom prst="rect">
            <a:avLst/>
          </a:prstGeom>
          <a:noFill/>
          <a:ln/>
        </p:spPr>
        <p:txBody>
          <a:bodyPr wrap="square" lIns="0" tIns="0" rIns="0" bIns="0" rtlCol="0" anchor="ctr"/>
          <a:lstStyle/>
          <a:p>
            <a:pPr algn="l" indent="0" marL="0">
              <a:lnSpc>
                <a:spcPct val="100000"/>
              </a:lnSpc>
              <a:buNone/>
            </a:pPr>
            <a:r>
              <a:rPr lang="en-US" sz="1200" b="1" i="1" dirty="0">
                <a:solidFill>
                  <a:srgbClr val="F551A6"/>
                </a:solidFill>
                <a:latin typeface="Arial" pitchFamily="34" charset="0"/>
                <a:ea typeface="Arial" pitchFamily="34" charset="-122"/>
                <a:cs typeface="Arial" pitchFamily="34" charset="-120"/>
              </a:rPr>
              <a:t>Launch
</a:t>
            </a:r>
            <a:endParaRPr lang="en-US" sz="1200" dirty="0"/>
          </a:p>
        </p:txBody>
      </p:sp>
      <p:sp>
        <p:nvSpPr>
          <p:cNvPr id="25" name="Text 11"/>
          <p:cNvSpPr txBox="1"/>
          <p:nvPr/>
        </p:nvSpPr>
        <p:spPr>
          <a:xfrm>
            <a:off x="3844725" y="3938123"/>
            <a:ext cx="3088800" cy="780600"/>
          </a:xfrm>
          <a:prstGeom prst="rect">
            <a:avLst/>
          </a:prstGeom>
          <a:noFill/>
          <a:ln/>
        </p:spPr>
        <p:txBody>
          <a:bodyPr wrap="square" lIns="0" tIns="0" rIns="0" bIns="0" rtlCol="0" anchor="t"/>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Launch означает запуск. Это важное слово для сюжета о старте ракеты, потому что оно показывает самый первый и самый яркий момент полёта.
</a:t>
            </a:r>
            <a:endParaRPr lang="en-US" sz="1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360000" y="1250142"/>
            <a:ext cx="2808000" cy="1661766"/>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3168081" y="1250142"/>
            <a:ext cx="2808000" cy="1661766"/>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pic>
        <p:nvPicPr>
          <p:cNvPr id="11" name="Image 9" descr="preencoded.png">    </p:cNvPr>
          <p:cNvPicPr>
            <a:picLocks noChangeAspect="1"/>
          </p:cNvPicPr>
          <p:nvPr/>
        </p:nvPicPr>
        <p:blipFill>
          <a:blip r:embed="rId10"/>
          <a:stretch>
            <a:fillRect/>
          </a:stretch>
        </p:blipFill>
        <p:spPr>
          <a:xfrm>
            <a:off x="0" y="0"/>
            <a:ext cx="9144000" cy="5143500"/>
          </a:xfrm>
          <a:prstGeom prst="rect">
            <a:avLst/>
          </a:prstGeom>
        </p:spPr>
      </p:pic>
      <p:pic>
        <p:nvPicPr>
          <p:cNvPr id="12" name="Image 10" descr="preencoded.png">    </p:cNvPr>
          <p:cNvPicPr>
            <a:picLocks noChangeAspect="1"/>
          </p:cNvPicPr>
          <p:nvPr/>
        </p:nvPicPr>
        <p:blipFill>
          <a:blip r:embed="rId11"/>
          <a:stretch>
            <a:fillRect/>
          </a:stretch>
        </p:blipFill>
        <p:spPr>
          <a:xfrm>
            <a:off x="5976000" y="1250142"/>
            <a:ext cx="2808000" cy="1661766"/>
          </a:xfrm>
          <a:prstGeom prst="rect">
            <a:avLst/>
          </a:prstGeom>
        </p:spPr>
      </p:pic>
      <p:pic>
        <p:nvPicPr>
          <p:cNvPr id="13" name="Image 11" descr="preencoded.png">    </p:cNvPr>
          <p:cNvPicPr>
            <a:picLocks noChangeAspect="1"/>
          </p:cNvPicPr>
          <p:nvPr/>
        </p:nvPicPr>
        <p:blipFill>
          <a:blip r:embed="rId12"/>
          <a:stretch>
            <a:fillRect/>
          </a:stretch>
        </p:blipFill>
        <p:spPr>
          <a:xfrm>
            <a:off x="0" y="0"/>
            <a:ext cx="9144000" cy="5143500"/>
          </a:xfrm>
          <a:prstGeom prst="rect">
            <a:avLst/>
          </a:prstGeom>
        </p:spPr>
      </p:pic>
      <p:sp>
        <p:nvSpPr>
          <p:cNvPr id="14" name="Text 0"/>
          <p:cNvSpPr txBox="1"/>
          <p:nvPr/>
        </p:nvSpPr>
        <p:spPr>
          <a:xfrm>
            <a:off x="569025" y="522450"/>
            <a:ext cx="8058000" cy="587400"/>
          </a:xfrm>
          <a:prstGeom prst="rect">
            <a:avLst/>
          </a:prstGeom>
          <a:noFill/>
          <a:ln/>
        </p:spPr>
        <p:txBody>
          <a:bodyPr wrap="square" lIns="0" tIns="0" rIns="0" bIns="0" rtlCol="0" anchor="ctr"/>
          <a:lstStyle/>
          <a:p>
            <a:pPr algn="l" indent="0" marL="0">
              <a:lnSpc>
                <a:spcPct val="115000"/>
              </a:lnSpc>
              <a:buNone/>
            </a:pPr>
            <a:r>
              <a:rPr lang="en-US" sz="2700" i="1" dirty="0">
                <a:solidFill>
                  <a:srgbClr val="FFFFFF"/>
                </a:solidFill>
                <a:latin typeface="Arial" pitchFamily="34" charset="0"/>
                <a:ea typeface="Arial" pitchFamily="34" charset="-122"/>
                <a:cs typeface="Arial" pitchFamily="34" charset="-120"/>
              </a:rPr>
              <a:t>Слова о небе: moon, star, planet
</a:t>
            </a:r>
            <a:endParaRPr lang="en-US" sz="2700" dirty="0"/>
          </a:p>
        </p:txBody>
      </p:sp>
      <p:sp>
        <p:nvSpPr>
          <p:cNvPr id="15" name="Text 1"/>
          <p:cNvSpPr txBox="1"/>
          <p:nvPr/>
        </p:nvSpPr>
        <p:spPr>
          <a:xfrm>
            <a:off x="8448725" y="31675"/>
            <a:ext cx="659700" cy="303600"/>
          </a:xfrm>
          <a:prstGeom prst="rect">
            <a:avLst/>
          </a:prstGeom>
          <a:noFill/>
          <a:ln/>
        </p:spPr>
        <p:txBody>
          <a:bodyPr wrap="square" lIns="0" tIns="0" rIns="0" bIns="0" rtlCol="0" anchor="t"/>
          <a:lstStyle/>
          <a:p>
            <a:pPr algn="l" indent="0" marL="0">
              <a:lnSpc>
                <a:spcPct val="100000"/>
              </a:lnSpc>
              <a:buNone/>
            </a:pPr>
            <a:r>
              <a:rPr lang="en-US" sz="1800" b="1" i="1" dirty="0">
                <a:solidFill>
                  <a:srgbClr val="F551A6"/>
                </a:solidFill>
                <a:latin typeface="Arial" pitchFamily="34" charset="0"/>
                <a:ea typeface="Arial" pitchFamily="34" charset="-122"/>
                <a:cs typeface="Arial" pitchFamily="34" charset="-120"/>
              </a:rPr>
              <a:t>8</a:t>
            </a:r>
            <a:endParaRPr lang="en-US" sz="1800" dirty="0"/>
          </a:p>
        </p:txBody>
      </p:sp>
      <p:sp>
        <p:nvSpPr>
          <p:cNvPr id="16" name="Text 2"/>
          <p:cNvSpPr txBox="1"/>
          <p:nvPr/>
        </p:nvSpPr>
        <p:spPr>
          <a:xfrm>
            <a:off x="476250" y="3005575"/>
            <a:ext cx="2575500" cy="549600"/>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Ночь с яркой Луной
</a:t>
            </a:r>
            <a:endParaRPr lang="en-US" sz="1100" dirty="0"/>
          </a:p>
        </p:txBody>
      </p:sp>
      <p:sp>
        <p:nvSpPr>
          <p:cNvPr id="17" name="Text 3"/>
          <p:cNvSpPr txBox="1"/>
          <p:nvPr/>
        </p:nvSpPr>
        <p:spPr>
          <a:xfrm>
            <a:off x="476325" y="3766825"/>
            <a:ext cx="2575500" cy="897900"/>
          </a:xfrm>
          <a:prstGeom prst="rect">
            <a:avLst/>
          </a:prstGeom>
          <a:noFill/>
          <a:ln/>
        </p:spPr>
        <p:txBody>
          <a:bodyPr wrap="square" lIns="0" tIns="0" rIns="0" bIns="0" rtlCol="0" anchor="ctr"/>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На тёмном небе хорошо видно moon. Она кажется большой и круглой, а её свет помогает детям сразу понять, что это слово связано с ночным небом. Рядом можно добавить bright и round.
</a:t>
            </a:r>
            <a:endParaRPr lang="en-US" sz="800" dirty="0"/>
          </a:p>
        </p:txBody>
      </p:sp>
      <p:sp>
        <p:nvSpPr>
          <p:cNvPr id="18" name="Text 4"/>
          <p:cNvSpPr txBox="1"/>
          <p:nvPr/>
        </p:nvSpPr>
        <p:spPr>
          <a:xfrm>
            <a:off x="3284250" y="3005575"/>
            <a:ext cx="2575500" cy="549600"/>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Одна звезда и много света
</a:t>
            </a:r>
            <a:endParaRPr lang="en-US" sz="1100" dirty="0"/>
          </a:p>
        </p:txBody>
      </p:sp>
      <p:sp>
        <p:nvSpPr>
          <p:cNvPr id="19" name="Text 5"/>
          <p:cNvSpPr txBox="1"/>
          <p:nvPr/>
        </p:nvSpPr>
        <p:spPr>
          <a:xfrm>
            <a:off x="3284250" y="3766825"/>
            <a:ext cx="2575500" cy="897900"/>
          </a:xfrm>
          <a:prstGeom prst="rect">
            <a:avLst/>
          </a:prstGeom>
          <a:noFill/>
          <a:ln/>
        </p:spPr>
        <p:txBody>
          <a:bodyPr wrap="square" lIns="0" tIns="0" rIns="0" bIns="0" rtlCol="0" anchor="ctr"/>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Star — это звезда, и её удобно показывать на картинке как маленькую яркую точку. Такой образ помогает запомнить слово быстро, особенно если рядом есть тёмное небо и несколько сияющих огней.
</a:t>
            </a:r>
            <a:endParaRPr lang="en-US" sz="800" dirty="0"/>
          </a:p>
        </p:txBody>
      </p:sp>
      <p:sp>
        <p:nvSpPr>
          <p:cNvPr id="20" name="Text 6"/>
          <p:cNvSpPr txBox="1"/>
          <p:nvPr/>
        </p:nvSpPr>
        <p:spPr>
          <a:xfrm>
            <a:off x="6092250" y="3021775"/>
            <a:ext cx="2575500" cy="517200"/>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Планета в космосе
</a:t>
            </a:r>
            <a:endParaRPr lang="en-US" sz="1100" dirty="0"/>
          </a:p>
        </p:txBody>
      </p:sp>
      <p:sp>
        <p:nvSpPr>
          <p:cNvPr id="21" name="Text 7"/>
          <p:cNvSpPr txBox="1"/>
          <p:nvPr/>
        </p:nvSpPr>
        <p:spPr>
          <a:xfrm>
            <a:off x="6092250" y="3766825"/>
            <a:ext cx="2575500" cy="897900"/>
          </a:xfrm>
          <a:prstGeom prst="rect">
            <a:avLst/>
          </a:prstGeom>
          <a:noFill/>
          <a:ln/>
        </p:spPr>
        <p:txBody>
          <a:bodyPr wrap="square" lIns="0" tIns="0" rIns="0" bIns="0" rtlCol="0" anchor="ctr"/>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Planet — это планета, например круглый шар в небе или в космическом пространстве. Для урока подойдут образы big, small и round, потому что они делают новое слово наглядным и понятным.
</a:t>
            </a:r>
            <a:endParaRPr lang="en-US" sz="8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337300" y="2859272"/>
            <a:ext cx="6446700" cy="1926455"/>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sp>
        <p:nvSpPr>
          <p:cNvPr id="11" name="Text 0"/>
          <p:cNvSpPr txBox="1"/>
          <p:nvPr/>
        </p:nvSpPr>
        <p:spPr>
          <a:xfrm>
            <a:off x="515201" y="533134"/>
            <a:ext cx="5305500" cy="885900"/>
          </a:xfrm>
          <a:prstGeom prst="rect">
            <a:avLst/>
          </a:prstGeom>
          <a:noFill/>
          <a:ln/>
        </p:spPr>
        <p:txBody>
          <a:bodyPr wrap="square" lIns="0" tIns="0" rIns="0" bIns="0" rtlCol="0" anchor="ctr"/>
          <a:lstStyle/>
          <a:p>
            <a:pPr algn="l" indent="0" marL="0">
              <a:lnSpc>
                <a:spcPct val="115000"/>
              </a:lnSpc>
              <a:buNone/>
            </a:pPr>
            <a:r>
              <a:rPr lang="en-US" sz="2500" b="1" i="1" dirty="0">
                <a:solidFill>
                  <a:srgbClr val="F551A6"/>
                </a:solidFill>
                <a:latin typeface="Arial" pitchFamily="34" charset="0"/>
                <a:ea typeface="Arial" pitchFamily="34" charset="-122"/>
                <a:cs typeface="Arial" pitchFamily="34" charset="-120"/>
              </a:rPr>
              <a:t>The sky at night: короткие описания
</a:t>
            </a:r>
            <a:endParaRPr lang="en-US" sz="2500" dirty="0"/>
          </a:p>
        </p:txBody>
      </p:sp>
      <p:sp>
        <p:nvSpPr>
          <p:cNvPr id="12" name="Text 1"/>
          <p:cNvSpPr txBox="1"/>
          <p:nvPr/>
        </p:nvSpPr>
        <p:spPr>
          <a:xfrm>
            <a:off x="8448725" y="31675"/>
            <a:ext cx="659700" cy="303600"/>
          </a:xfrm>
          <a:prstGeom prst="rect">
            <a:avLst/>
          </a:prstGeom>
          <a:noFill/>
          <a:ln/>
        </p:spPr>
        <p:txBody>
          <a:bodyPr wrap="square" lIns="0" tIns="0" rIns="0" bIns="0" rtlCol="0" anchor="t"/>
          <a:lstStyle/>
          <a:p>
            <a:pPr algn="l" indent="0" marL="0">
              <a:lnSpc>
                <a:spcPct val="100000"/>
              </a:lnSpc>
              <a:buNone/>
            </a:pPr>
            <a:r>
              <a:rPr lang="en-US" sz="1800" b="1" i="1" dirty="0">
                <a:solidFill>
                  <a:srgbClr val="F551A6"/>
                </a:solidFill>
                <a:latin typeface="Arial" pitchFamily="34" charset="0"/>
                <a:ea typeface="Arial" pitchFamily="34" charset="-122"/>
                <a:cs typeface="Arial" pitchFamily="34" charset="-120"/>
              </a:rPr>
              <a:t>9</a:t>
            </a:r>
            <a:endParaRPr lang="en-US" sz="1800" dirty="0"/>
          </a:p>
        </p:txBody>
      </p:sp>
      <p:sp>
        <p:nvSpPr>
          <p:cNvPr id="13" name="Text 2"/>
          <p:cNvSpPr txBox="1"/>
          <p:nvPr/>
        </p:nvSpPr>
        <p:spPr>
          <a:xfrm>
            <a:off x="444500" y="1982014"/>
            <a:ext cx="2541000" cy="710700"/>
          </a:xfrm>
          <a:prstGeom prst="rect">
            <a:avLst/>
          </a:prstGeom>
          <a:noFill/>
          <a:ln/>
        </p:spPr>
        <p:txBody>
          <a:bodyPr wrap="square" lIns="0" tIns="0" rIns="0" bIns="0" rtlCol="0" anchor="ctr"/>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The moon is bright. Такая фраза помогает соединить новое слово с прилагательным и сразу показать, как выглядит Луна в ночном небе.
</a:t>
            </a:r>
            <a:endParaRPr lang="en-US" sz="800" dirty="0"/>
          </a:p>
        </p:txBody>
      </p:sp>
      <p:sp>
        <p:nvSpPr>
          <p:cNvPr id="14" name="Text 3"/>
          <p:cNvSpPr txBox="1"/>
          <p:nvPr/>
        </p:nvSpPr>
        <p:spPr>
          <a:xfrm>
            <a:off x="444502" y="1682341"/>
            <a:ext cx="2541000" cy="253800"/>
          </a:xfrm>
          <a:prstGeom prst="rect">
            <a:avLst/>
          </a:prstGeom>
          <a:noFill/>
          <a:ln/>
        </p:spPr>
        <p:txBody>
          <a:bodyPr wrap="square" lIns="0" tIns="0" rIns="0" bIns="0" rtlCol="0" anchor="ctr"/>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Bright moon
</a:t>
            </a:r>
            <a:endParaRPr lang="en-US" sz="1000" dirty="0"/>
          </a:p>
        </p:txBody>
      </p:sp>
      <p:sp>
        <p:nvSpPr>
          <p:cNvPr id="15" name="Text 4"/>
          <p:cNvSpPr txBox="1"/>
          <p:nvPr/>
        </p:nvSpPr>
        <p:spPr>
          <a:xfrm>
            <a:off x="6060552" y="1982014"/>
            <a:ext cx="2541000" cy="710700"/>
          </a:xfrm>
          <a:prstGeom prst="rect">
            <a:avLst/>
          </a:prstGeom>
          <a:noFill/>
          <a:ln/>
        </p:spPr>
        <p:txBody>
          <a:bodyPr wrap="square" lIns="0" tIns="0" rIns="0" bIns="0" rtlCol="0" anchor="ctr"/>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The planet is round. Здесь дети видят, как прилагательное помогает уточнить форму предмета и сделать описание более точным.
</a:t>
            </a:r>
            <a:endParaRPr lang="en-US" sz="800" dirty="0"/>
          </a:p>
        </p:txBody>
      </p:sp>
      <p:sp>
        <p:nvSpPr>
          <p:cNvPr id="16" name="Text 5"/>
          <p:cNvSpPr txBox="1"/>
          <p:nvPr/>
        </p:nvSpPr>
        <p:spPr>
          <a:xfrm>
            <a:off x="6060554" y="1682341"/>
            <a:ext cx="2541000" cy="253800"/>
          </a:xfrm>
          <a:prstGeom prst="rect">
            <a:avLst/>
          </a:prstGeom>
          <a:noFill/>
          <a:ln/>
        </p:spPr>
        <p:txBody>
          <a:bodyPr wrap="square" lIns="0" tIns="0" rIns="0" bIns="0" rtlCol="0" anchor="ctr"/>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Round planet
</a:t>
            </a:r>
            <a:endParaRPr lang="en-US" sz="1000" dirty="0"/>
          </a:p>
        </p:txBody>
      </p:sp>
      <p:sp>
        <p:nvSpPr>
          <p:cNvPr id="17" name="Text 6"/>
          <p:cNvSpPr txBox="1"/>
          <p:nvPr/>
        </p:nvSpPr>
        <p:spPr>
          <a:xfrm>
            <a:off x="3252596" y="1982014"/>
            <a:ext cx="2541000" cy="710700"/>
          </a:xfrm>
          <a:prstGeom prst="rect">
            <a:avLst/>
          </a:prstGeom>
          <a:noFill/>
          <a:ln/>
        </p:spPr>
        <p:txBody>
          <a:bodyPr wrap="square" lIns="0" tIns="0" rIns="0" bIns="0" rtlCol="0" anchor="ctr"/>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The stars are small. Это простое предложение учит описывать объекты во множественном числе и одновременно закрепляет слово stars.
</a:t>
            </a:r>
            <a:endParaRPr lang="en-US" sz="800" dirty="0"/>
          </a:p>
        </p:txBody>
      </p:sp>
      <p:sp>
        <p:nvSpPr>
          <p:cNvPr id="18" name="Text 7"/>
          <p:cNvSpPr txBox="1"/>
          <p:nvPr/>
        </p:nvSpPr>
        <p:spPr>
          <a:xfrm>
            <a:off x="3252598" y="1682341"/>
            <a:ext cx="2541000" cy="253800"/>
          </a:xfrm>
          <a:prstGeom prst="rect">
            <a:avLst/>
          </a:prstGeom>
          <a:noFill/>
          <a:ln/>
        </p:spPr>
        <p:txBody>
          <a:bodyPr wrap="square" lIns="0" tIns="0" rIns="0" bIns="0" rtlCol="0" anchor="ctr"/>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Small stars
</a:t>
            </a:r>
            <a:endParaRPr lang="en-US" sz="1000" dirty="0"/>
          </a:p>
        </p:txBody>
      </p:sp>
      <p:sp>
        <p:nvSpPr>
          <p:cNvPr id="19" name="Text 8"/>
          <p:cNvSpPr txBox="1"/>
          <p:nvPr/>
        </p:nvSpPr>
        <p:spPr>
          <a:xfrm>
            <a:off x="6060552" y="734575"/>
            <a:ext cx="2541000" cy="710700"/>
          </a:xfrm>
          <a:prstGeom prst="rect">
            <a:avLst/>
          </a:prstGeom>
          <a:noFill/>
          <a:ln/>
        </p:spPr>
        <p:txBody>
          <a:bodyPr wrap="square" lIns="0" tIns="0" rIns="0" bIns="0" rtlCol="0" anchor="ctr"/>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The sky is dark and the stars are far. Такая пара слов расширяет описание и помогает говорить о космосе чуть выразительнее, но всё ещё просто.
</a:t>
            </a:r>
            <a:endParaRPr lang="en-US" sz="800" dirty="0"/>
          </a:p>
        </p:txBody>
      </p:sp>
      <p:sp>
        <p:nvSpPr>
          <p:cNvPr id="20" name="Text 9"/>
          <p:cNvSpPr txBox="1"/>
          <p:nvPr/>
        </p:nvSpPr>
        <p:spPr>
          <a:xfrm>
            <a:off x="6060554" y="434902"/>
            <a:ext cx="2541000" cy="253800"/>
          </a:xfrm>
          <a:prstGeom prst="rect">
            <a:avLst/>
          </a:prstGeom>
          <a:noFill/>
          <a:ln/>
        </p:spPr>
        <p:txBody>
          <a:bodyPr wrap="square" lIns="0" tIns="0" rIns="0" bIns="0" rtlCol="0" anchor="ctr"/>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Dark and far
</a:t>
            </a:r>
            <a:endParaRPr lang="en-US" sz="1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592800" y="856038"/>
            <a:ext cx="7958400" cy="1687500"/>
          </a:xfrm>
          <a:prstGeom prst="rect">
            <a:avLst/>
          </a:prstGeom>
          <a:noFill/>
          <a:ln/>
        </p:spPr>
        <p:txBody>
          <a:bodyPr wrap="square" lIns="0" tIns="0" rIns="0" bIns="0" rtlCol="0" anchor="ctr"/>
          <a:lstStyle/>
          <a:p>
            <a:pPr algn="l" indent="0" marL="0">
              <a:lnSpc>
                <a:spcPct val="115000"/>
              </a:lnSpc>
              <a:buNone/>
            </a:pPr>
            <a:r>
              <a:rPr lang="en-US" sz="2100" b="1" i="1" dirty="0">
                <a:solidFill>
                  <a:srgbClr val="F551A6"/>
                </a:solidFill>
                <a:latin typeface="Arial" pitchFamily="34" charset="0"/>
                <a:ea typeface="Arial" pitchFamily="34" charset="-122"/>
                <a:cs typeface="Arial" pitchFamily="34" charset="-120"/>
              </a:rPr>
              <a:t>В теме космоса эти две формы особенно полезны: они дают детям простой способ описывать, что человек или ракета могут и не могут делать.
</a:t>
            </a:r>
            <a:endParaRPr lang="en-US" sz="2100" dirty="0"/>
          </a:p>
        </p:txBody>
      </p:sp>
      <p:sp>
        <p:nvSpPr>
          <p:cNvPr id="5" name="Text 1"/>
          <p:cNvSpPr txBox="1"/>
          <p:nvPr/>
        </p:nvSpPr>
        <p:spPr>
          <a:xfrm>
            <a:off x="4875325" y="2816412"/>
            <a:ext cx="3665100" cy="985800"/>
          </a:xfrm>
          <a:prstGeom prst="rect">
            <a:avLst/>
          </a:prstGeom>
          <a:noFill/>
          <a:ln/>
        </p:spPr>
        <p:txBody>
          <a:bodyPr wrap="square" lIns="0" tIns="0" rIns="0" bIns="0" rtlCol="0" anchor="ctr"/>
          <a:lstStyle/>
          <a:p>
            <a:pPr algn="l" indent="0" marL="0">
              <a:lnSpc>
                <a:spcPct val="115000"/>
              </a:lnSpc>
              <a:buNone/>
            </a:pPr>
            <a:r>
              <a:rPr lang="en-US" sz="1300" dirty="0">
                <a:solidFill>
                  <a:srgbClr val="FFFFFF"/>
                </a:solidFill>
                <a:latin typeface="Arial" pitchFamily="34" charset="0"/>
                <a:ea typeface="Arial" pitchFamily="34" charset="-122"/>
                <a:cs typeface="Arial" pitchFamily="34" charset="-120"/>
              </a:rPr>
              <a:t>формы can и can’t помогают говорить о возможностях и ограничениях.
</a:t>
            </a:r>
            <a:endParaRPr lang="en-US" sz="1300" dirty="0"/>
          </a:p>
        </p:txBody>
      </p:sp>
      <p:sp>
        <p:nvSpPr>
          <p:cNvPr id="6" name="Text 2"/>
          <p:cNvSpPr txBox="1"/>
          <p:nvPr/>
        </p:nvSpPr>
        <p:spPr>
          <a:xfrm>
            <a:off x="592800" y="2833425"/>
            <a:ext cx="3840000" cy="1436100"/>
          </a:xfrm>
          <a:prstGeom prst="rect">
            <a:avLst/>
          </a:prstGeom>
          <a:noFill/>
          <a:ln/>
        </p:spPr>
        <p:txBody>
          <a:bodyPr wrap="square" lIns="0" tIns="0" rIns="0" bIns="0" rtlCol="0" anchor="ctr"/>
          <a:lstStyle/>
          <a:p>
            <a:pPr algn="ctr" indent="0" marL="0">
              <a:lnSpc>
                <a:spcPct val="115000"/>
              </a:lnSpc>
              <a:buNone/>
            </a:pPr>
            <a:r>
              <a:rPr lang="en-US" sz="4300" b="1" i="1" dirty="0">
                <a:solidFill>
                  <a:srgbClr val="FFFFFF"/>
                </a:solidFill>
                <a:latin typeface="Arial" pitchFamily="34" charset="0"/>
                <a:ea typeface="Arial" pitchFamily="34" charset="-122"/>
                <a:cs typeface="Arial" pitchFamily="34" charset="-120"/>
              </a:rPr>
              <a:t>2
</a:t>
            </a:r>
            <a:endParaRPr lang="en-US" sz="4300" dirty="0"/>
          </a:p>
        </p:txBody>
      </p:sp>
      <p:sp>
        <p:nvSpPr>
          <p:cNvPr id="7" name="Text 3"/>
          <p:cNvSpPr txBox="1"/>
          <p:nvPr/>
        </p:nvSpPr>
        <p:spPr>
          <a:xfrm>
            <a:off x="4875325" y="3889864"/>
            <a:ext cx="3665100" cy="362700"/>
          </a:xfrm>
          <a:prstGeom prst="rect">
            <a:avLst/>
          </a:prstGeom>
          <a:noFill/>
          <a:ln/>
        </p:spPr>
        <p:txBody>
          <a:bodyPr wrap="square" lIns="0" tIns="0" rIns="0" bIns="0" rtlCol="0" anchor="ctr"/>
          <a:lstStyle/>
          <a:p>
            <a:pPr algn="l" indent="0" marL="0">
              <a:lnSpc>
                <a:spcPct val="115000"/>
              </a:lnSpc>
              <a:buNone/>
            </a:pPr>
            <a:r>
              <a:rPr lang="en-US" sz="1300" dirty="0">
                <a:solidFill>
                  <a:srgbClr val="FFFFFF"/>
                </a:solidFill>
                <a:latin typeface="Arial" pitchFamily="34" charset="0"/>
                <a:ea typeface="Arial" pitchFamily="34" charset="-122"/>
                <a:cs typeface="Arial" pitchFamily="34" charset="-120"/>
              </a:rPr>
              <a:t>Материалы урока английского языка
</a:t>
            </a:r>
            <a:endParaRPr lang="en-US" sz="1300" dirty="0"/>
          </a:p>
        </p:txBody>
      </p:sp>
      <p:sp>
        <p:nvSpPr>
          <p:cNvPr id="8" name="Text 4"/>
          <p:cNvSpPr txBox="1"/>
          <p:nvPr/>
        </p:nvSpPr>
        <p:spPr>
          <a:xfrm>
            <a:off x="8448725" y="31675"/>
            <a:ext cx="659700" cy="303600"/>
          </a:xfrm>
          <a:prstGeom prst="rect">
            <a:avLst/>
          </a:prstGeom>
          <a:noFill/>
          <a:ln/>
        </p:spPr>
        <p:txBody>
          <a:bodyPr wrap="square" lIns="0" tIns="0" rIns="0" bIns="0" rtlCol="0" anchor="t"/>
          <a:lstStyle/>
          <a:p>
            <a:pPr algn="l" indent="0" marL="0">
              <a:lnSpc>
                <a:spcPct val="100000"/>
              </a:lnSpc>
              <a:buNone/>
            </a:pPr>
            <a:r>
              <a:rPr lang="en-US" sz="1800" b="1" i="1" dirty="0">
                <a:solidFill>
                  <a:srgbClr val="F551A6"/>
                </a:solidFill>
                <a:latin typeface="Arial" pitchFamily="34" charset="0"/>
                <a:ea typeface="Arial" pitchFamily="34" charset="-122"/>
                <a:cs typeface="Arial" pitchFamily="34" charset="-120"/>
              </a:rPr>
              <a:t>10</a:t>
            </a:r>
            <a:endParaRPr lang="en-US" sz="18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4577102" y="1246155"/>
            <a:ext cx="1896000" cy="1766391"/>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364925" y="1246155"/>
            <a:ext cx="1896000" cy="1766391"/>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364925" y="3018330"/>
            <a:ext cx="1896000" cy="1766391"/>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sp>
        <p:nvSpPr>
          <p:cNvPr id="11" name="Text 0"/>
          <p:cNvSpPr txBox="1"/>
          <p:nvPr/>
        </p:nvSpPr>
        <p:spPr>
          <a:xfrm>
            <a:off x="569025" y="507900"/>
            <a:ext cx="8058000" cy="587400"/>
          </a:xfrm>
          <a:prstGeom prst="rect">
            <a:avLst/>
          </a:prstGeom>
          <a:noFill/>
          <a:ln/>
        </p:spPr>
        <p:txBody>
          <a:bodyPr wrap="square" lIns="0" tIns="0" rIns="0" bIns="0" rtlCol="0" anchor="ctr"/>
          <a:lstStyle/>
          <a:p>
            <a:pPr algn="l" indent="0" marL="0">
              <a:lnSpc>
                <a:spcPct val="115000"/>
              </a:lnSpc>
              <a:buNone/>
            </a:pPr>
            <a:r>
              <a:rPr lang="en-US" sz="2700" i="1" dirty="0">
                <a:solidFill>
                  <a:srgbClr val="FFFFFF"/>
                </a:solidFill>
                <a:latin typeface="Arial" pitchFamily="34" charset="0"/>
                <a:ea typeface="Arial" pitchFamily="34" charset="-122"/>
                <a:cs typeface="Arial" pitchFamily="34" charset="-120"/>
              </a:rPr>
              <a:t>There is / There are на космической станции
</a:t>
            </a:r>
            <a:endParaRPr lang="en-US" sz="2700" dirty="0"/>
          </a:p>
        </p:txBody>
      </p:sp>
      <p:sp>
        <p:nvSpPr>
          <p:cNvPr id="12" name="Text 1"/>
          <p:cNvSpPr txBox="1"/>
          <p:nvPr/>
        </p:nvSpPr>
        <p:spPr>
          <a:xfrm>
            <a:off x="8448725" y="31675"/>
            <a:ext cx="659700" cy="303600"/>
          </a:xfrm>
          <a:prstGeom prst="rect">
            <a:avLst/>
          </a:prstGeom>
          <a:noFill/>
          <a:ln/>
        </p:spPr>
        <p:txBody>
          <a:bodyPr wrap="square" lIns="0" tIns="0" rIns="0" bIns="0" rtlCol="0" anchor="t"/>
          <a:lstStyle/>
          <a:p>
            <a:pPr algn="l" indent="0" marL="0">
              <a:lnSpc>
                <a:spcPct val="100000"/>
              </a:lnSpc>
              <a:buNone/>
            </a:pPr>
            <a:r>
              <a:rPr lang="en-US" sz="1800" b="1" i="1" dirty="0">
                <a:solidFill>
                  <a:srgbClr val="F551A6"/>
                </a:solidFill>
                <a:latin typeface="Arial" pitchFamily="34" charset="0"/>
                <a:ea typeface="Arial" pitchFamily="34" charset="-122"/>
                <a:cs typeface="Arial" pitchFamily="34" charset="-120"/>
              </a:rPr>
              <a:t>11</a:t>
            </a:r>
            <a:endParaRPr lang="en-US" sz="1800" dirty="0"/>
          </a:p>
        </p:txBody>
      </p:sp>
      <p:sp>
        <p:nvSpPr>
          <p:cNvPr id="13" name="Text 2"/>
          <p:cNvSpPr txBox="1"/>
          <p:nvPr/>
        </p:nvSpPr>
        <p:spPr>
          <a:xfrm>
            <a:off x="6630773" y="1874750"/>
            <a:ext cx="2049300" cy="1053600"/>
          </a:xfrm>
          <a:prstGeom prst="rect">
            <a:avLst/>
          </a:prstGeom>
          <a:noFill/>
          <a:ln/>
        </p:spPr>
        <p:txBody>
          <a:bodyPr wrap="square" lIns="0" tIns="0" rIns="0" bIns="0" rtlCol="0" anchor="ctr"/>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В спальном отсеке не бывает лишнего места, зато там есть порядок. There are two beds описывает сразу два предмета. Рядом можно увидеть коробку для вещей, шкафчик и маленький светильник для ночи.
</a:t>
            </a:r>
            <a:endParaRPr lang="en-US" sz="800" dirty="0"/>
          </a:p>
        </p:txBody>
      </p:sp>
      <p:sp>
        <p:nvSpPr>
          <p:cNvPr id="14" name="Text 3"/>
          <p:cNvSpPr txBox="1"/>
          <p:nvPr/>
        </p:nvSpPr>
        <p:spPr>
          <a:xfrm>
            <a:off x="6630924" y="1341025"/>
            <a:ext cx="2049300" cy="497700"/>
          </a:xfrm>
          <a:prstGeom prst="rect">
            <a:avLst/>
          </a:prstGeom>
          <a:noFill/>
          <a:ln/>
        </p:spPr>
        <p:txBody>
          <a:bodyPr wrap="square" lIns="0" tIns="0" rIns="0" bIns="0" rtlCol="0" anchor="ctr"/>
          <a:lstStyle/>
          <a:p>
            <a:pPr algn="l" indent="0" marL="0">
              <a:lnSpc>
                <a:spcPct val="100000"/>
              </a:lnSpc>
              <a:buNone/>
            </a:pPr>
            <a:r>
              <a:rPr lang="en-US" sz="1100" dirty="0">
                <a:solidFill>
                  <a:srgbClr val="F551A6"/>
                </a:solidFill>
                <a:latin typeface="Arial" pitchFamily="34" charset="0"/>
                <a:ea typeface="Arial" pitchFamily="34" charset="-122"/>
                <a:cs typeface="Arial" pitchFamily="34" charset="-120"/>
              </a:rPr>
              <a:t>Две кровати для экипажа
</a:t>
            </a:r>
            <a:endParaRPr lang="en-US" sz="1100" dirty="0"/>
          </a:p>
        </p:txBody>
      </p:sp>
      <p:sp>
        <p:nvSpPr>
          <p:cNvPr id="15" name="Text 4"/>
          <p:cNvSpPr txBox="1"/>
          <p:nvPr/>
        </p:nvSpPr>
        <p:spPr>
          <a:xfrm>
            <a:off x="2418150" y="1874750"/>
            <a:ext cx="2049900" cy="1053600"/>
          </a:xfrm>
          <a:prstGeom prst="rect">
            <a:avLst/>
          </a:prstGeom>
          <a:noFill/>
          <a:ln/>
        </p:spPr>
        <p:txBody>
          <a:bodyPr wrap="square" lIns="0" tIns="0" rIns="0" bIns="0" rtlCol="0" anchor="ctr"/>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Внутри космической станции есть окно, и через него видно тёмное небо. There is a window помогает просто сказать, что предмет один. Рядом могут стоять приборы, а на стене — маленькие панели и кнопки.
</a:t>
            </a:r>
            <a:endParaRPr lang="en-US" sz="800" dirty="0"/>
          </a:p>
        </p:txBody>
      </p:sp>
      <p:sp>
        <p:nvSpPr>
          <p:cNvPr id="16" name="Text 5"/>
          <p:cNvSpPr txBox="1"/>
          <p:nvPr/>
        </p:nvSpPr>
        <p:spPr>
          <a:xfrm>
            <a:off x="2418301" y="1341025"/>
            <a:ext cx="2049900" cy="497700"/>
          </a:xfrm>
          <a:prstGeom prst="rect">
            <a:avLst/>
          </a:prstGeom>
          <a:noFill/>
          <a:ln/>
        </p:spPr>
        <p:txBody>
          <a:bodyPr wrap="square" lIns="0" tIns="0" rIns="0" bIns="0" rtlCol="0" anchor="ctr"/>
          <a:lstStyle/>
          <a:p>
            <a:pPr algn="l" indent="0" marL="0">
              <a:lnSpc>
                <a:spcPct val="100000"/>
              </a:lnSpc>
              <a:buNone/>
            </a:pPr>
            <a:r>
              <a:rPr lang="en-US" sz="1100" dirty="0">
                <a:solidFill>
                  <a:srgbClr val="F551A6"/>
                </a:solidFill>
                <a:latin typeface="Arial" pitchFamily="34" charset="0"/>
                <a:ea typeface="Arial" pitchFamily="34" charset="-122"/>
                <a:cs typeface="Arial" pitchFamily="34" charset="-120"/>
              </a:rPr>
              <a:t>Окно в открытый космос
</a:t>
            </a:r>
            <a:endParaRPr lang="en-US" sz="1100" dirty="0"/>
          </a:p>
        </p:txBody>
      </p:sp>
      <p:sp>
        <p:nvSpPr>
          <p:cNvPr id="17" name="Text 6"/>
          <p:cNvSpPr txBox="1"/>
          <p:nvPr/>
        </p:nvSpPr>
        <p:spPr>
          <a:xfrm>
            <a:off x="2418300" y="3646925"/>
            <a:ext cx="2049600" cy="1053600"/>
          </a:xfrm>
          <a:prstGeom prst="rect">
            <a:avLst/>
          </a:prstGeom>
          <a:noFill/>
          <a:ln/>
        </p:spPr>
        <p:txBody>
          <a:bodyPr wrap="square" lIns="0" tIns="0" rIns="0" bIns="0" rtlCol="0" anchor="ctr"/>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Рабочий уголок на станции выглядит очень аккуратно. There is a chair и There is a computer помогают назвать предметы по одному. На картинке удобно показать экран, стол, коробку с инструментами и небольшую комнату.
</a:t>
            </a:r>
            <a:endParaRPr lang="en-US" sz="800" dirty="0"/>
          </a:p>
        </p:txBody>
      </p:sp>
      <p:sp>
        <p:nvSpPr>
          <p:cNvPr id="18" name="Text 7"/>
          <p:cNvSpPr txBox="1"/>
          <p:nvPr/>
        </p:nvSpPr>
        <p:spPr>
          <a:xfrm>
            <a:off x="2418451" y="3113200"/>
            <a:ext cx="2049600" cy="497700"/>
          </a:xfrm>
          <a:prstGeom prst="rect">
            <a:avLst/>
          </a:prstGeom>
          <a:noFill/>
          <a:ln/>
        </p:spPr>
        <p:txBody>
          <a:bodyPr wrap="square" lIns="0" tIns="0" rIns="0" bIns="0" rtlCol="0" anchor="ctr"/>
          <a:lstStyle/>
          <a:p>
            <a:pPr algn="l" indent="0" marL="0">
              <a:lnSpc>
                <a:spcPct val="100000"/>
              </a:lnSpc>
              <a:buNone/>
            </a:pPr>
            <a:r>
              <a:rPr lang="en-US" sz="1100" dirty="0">
                <a:solidFill>
                  <a:srgbClr val="F551A6"/>
                </a:solidFill>
                <a:latin typeface="Arial" pitchFamily="34" charset="0"/>
                <a:ea typeface="Arial" pitchFamily="34" charset="-122"/>
                <a:cs typeface="Arial" pitchFamily="34" charset="-120"/>
              </a:rPr>
              <a:t>Стол, стул и компьютер
</a:t>
            </a:r>
            <a:endParaRPr lang="en-US" sz="11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14093" y="1931425"/>
            <a:ext cx="8115814" cy="27021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592800" y="479928"/>
            <a:ext cx="7958400" cy="661500"/>
          </a:xfrm>
          <a:prstGeom prst="rect">
            <a:avLst/>
          </a:prstGeom>
          <a:noFill/>
          <a:ln/>
        </p:spPr>
        <p:txBody>
          <a:bodyPr wrap="square" lIns="0" tIns="0" rIns="0" bIns="0" rtlCol="0" anchor="ctr"/>
          <a:lstStyle/>
          <a:p>
            <a:pPr algn="l" indent="0" marL="0">
              <a:lnSpc>
                <a:spcPct val="115000"/>
              </a:lnSpc>
              <a:buNone/>
            </a:pPr>
            <a:r>
              <a:rPr lang="en-US" sz="2500" b="1" i="1" dirty="0">
                <a:solidFill>
                  <a:srgbClr val="FFFFFF"/>
                </a:solidFill>
                <a:latin typeface="Arial" pitchFamily="34" charset="0"/>
                <a:ea typeface="Arial" pitchFamily="34" charset="-122"/>
                <a:cs typeface="Arial" pitchFamily="34" charset="-120"/>
              </a:rPr>
              <a:t>Путь ракеты: from Earth to space
</a:t>
            </a:r>
            <a:endParaRPr lang="en-US" sz="2500" dirty="0"/>
          </a:p>
        </p:txBody>
      </p:sp>
      <p:sp>
        <p:nvSpPr>
          <p:cNvPr id="7" name="Text 1"/>
          <p:cNvSpPr txBox="1"/>
          <p:nvPr/>
        </p:nvSpPr>
        <p:spPr>
          <a:xfrm>
            <a:off x="8448725" y="31675"/>
            <a:ext cx="659700" cy="303600"/>
          </a:xfrm>
          <a:prstGeom prst="rect">
            <a:avLst/>
          </a:prstGeom>
          <a:noFill/>
          <a:ln/>
        </p:spPr>
        <p:txBody>
          <a:bodyPr wrap="square" lIns="0" tIns="0" rIns="0" bIns="0" rtlCol="0" anchor="t"/>
          <a:lstStyle/>
          <a:p>
            <a:pPr algn="l" indent="0" marL="0">
              <a:lnSpc>
                <a:spcPct val="100000"/>
              </a:lnSpc>
              <a:buNone/>
            </a:pPr>
            <a:r>
              <a:rPr lang="en-US" sz="1800" b="1" i="1" dirty="0">
                <a:solidFill>
                  <a:srgbClr val="F551A6"/>
                </a:solidFill>
                <a:latin typeface="Arial" pitchFamily="34" charset="0"/>
                <a:ea typeface="Arial" pitchFamily="34" charset="-122"/>
                <a:cs typeface="Arial" pitchFamily="34" charset="-120"/>
              </a:rPr>
              <a:t>12</a:t>
            </a:r>
            <a:endParaRPr lang="en-US" sz="1800" dirty="0"/>
          </a:p>
        </p:txBody>
      </p:sp>
      <p:sp>
        <p:nvSpPr>
          <p:cNvPr id="8" name="Text 2"/>
          <p:cNvSpPr txBox="1"/>
          <p:nvPr/>
        </p:nvSpPr>
        <p:spPr>
          <a:xfrm>
            <a:off x="565125" y="1321050"/>
            <a:ext cx="8123400" cy="391800"/>
          </a:xfrm>
          <a:prstGeom prst="rect">
            <a:avLst/>
          </a:prstGeom>
          <a:noFill/>
          <a:ln/>
        </p:spPr>
        <p:txBody>
          <a:bodyPr wrap="square" lIns="0" tIns="0" rIns="0" bIns="0" rtlCol="0" anchor="ctr"/>
          <a:lstStyle/>
          <a:p>
            <a:pPr algn="l" indent="0" marL="0">
              <a:lnSpc>
                <a:spcPct val="115000"/>
              </a:lnSpc>
              <a:buNone/>
            </a:pPr>
            <a:r>
              <a:rPr lang="en-US" sz="1200" b="1" dirty="0">
                <a:solidFill>
                  <a:srgbClr val="FFFFFF"/>
                </a:solidFill>
                <a:latin typeface="Arial" pitchFamily="34" charset="0"/>
                <a:ea typeface="Arial" pitchFamily="34" charset="-122"/>
                <a:cs typeface="Arial" pitchFamily="34" charset="-120"/>
              </a:rPr>
              <a:t>Последовательность событий помогает ученикам увидеть один простой сюжет: от старта на Земле до работы в космосе и возвращения обратно.
</a:t>
            </a:r>
            <a:endParaRPr lang="en-US" sz="12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1334925" y="1760755"/>
            <a:ext cx="493200" cy="4932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4723125" y="1760755"/>
            <a:ext cx="493200" cy="4932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3090825" y="3334419"/>
            <a:ext cx="369900" cy="493200"/>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sp>
        <p:nvSpPr>
          <p:cNvPr id="11" name="Text 0"/>
          <p:cNvSpPr txBox="1"/>
          <p:nvPr/>
        </p:nvSpPr>
        <p:spPr>
          <a:xfrm>
            <a:off x="511125" y="496075"/>
            <a:ext cx="8272800" cy="996300"/>
          </a:xfrm>
          <a:prstGeom prst="rect">
            <a:avLst/>
          </a:prstGeom>
          <a:noFill/>
          <a:ln/>
        </p:spPr>
        <p:txBody>
          <a:bodyPr wrap="square" lIns="0" tIns="0" rIns="0" bIns="0" rtlCol="0" anchor="ctr"/>
          <a:lstStyle/>
          <a:p>
            <a:pPr algn="l" indent="0" marL="0">
              <a:lnSpc>
                <a:spcPct val="115000"/>
              </a:lnSpc>
              <a:buNone/>
            </a:pPr>
            <a:r>
              <a:rPr lang="en-US" sz="2500" b="1" i="1" dirty="0">
                <a:solidFill>
                  <a:srgbClr val="F551A6"/>
                </a:solidFill>
                <a:latin typeface="Arial" pitchFamily="34" charset="0"/>
                <a:ea typeface="Arial" pitchFamily="34" charset="-122"/>
                <a:cs typeface="Arial" pitchFamily="34" charset="-120"/>
              </a:rPr>
              <a:t>Orbit: особое слово из темы космоса
</a:t>
            </a:r>
            <a:endParaRPr lang="en-US" sz="2500" dirty="0"/>
          </a:p>
        </p:txBody>
      </p:sp>
      <p:sp>
        <p:nvSpPr>
          <p:cNvPr id="12" name="Text 1"/>
          <p:cNvSpPr txBox="1"/>
          <p:nvPr/>
        </p:nvSpPr>
        <p:spPr>
          <a:xfrm>
            <a:off x="8448725" y="31675"/>
            <a:ext cx="659700" cy="303600"/>
          </a:xfrm>
          <a:prstGeom prst="rect">
            <a:avLst/>
          </a:prstGeom>
          <a:noFill/>
          <a:ln/>
        </p:spPr>
        <p:txBody>
          <a:bodyPr wrap="square" lIns="0" tIns="0" rIns="0" bIns="0" rtlCol="0" anchor="t"/>
          <a:lstStyle/>
          <a:p>
            <a:pPr algn="l" indent="0" marL="0">
              <a:lnSpc>
                <a:spcPct val="100000"/>
              </a:lnSpc>
              <a:buNone/>
            </a:pPr>
            <a:r>
              <a:rPr lang="en-US" sz="1800" b="1" i="1" dirty="0">
                <a:solidFill>
                  <a:srgbClr val="F551A6"/>
                </a:solidFill>
                <a:latin typeface="Arial" pitchFamily="34" charset="0"/>
                <a:ea typeface="Arial" pitchFamily="34" charset="-122"/>
                <a:cs typeface="Arial" pitchFamily="34" charset="-120"/>
              </a:rPr>
              <a:t>13</a:t>
            </a:r>
            <a:endParaRPr lang="en-US" sz="1800" dirty="0"/>
          </a:p>
        </p:txBody>
      </p:sp>
      <p:sp>
        <p:nvSpPr>
          <p:cNvPr id="13" name="Text 2"/>
          <p:cNvSpPr txBox="1"/>
          <p:nvPr/>
        </p:nvSpPr>
        <p:spPr>
          <a:xfrm>
            <a:off x="2017650" y="1759850"/>
            <a:ext cx="2427300" cy="495000"/>
          </a:xfrm>
          <a:prstGeom prst="rect">
            <a:avLst/>
          </a:prstGeom>
          <a:noFill/>
          <a:ln/>
        </p:spPr>
        <p:txBody>
          <a:bodyPr wrap="square" lIns="0" tIns="0" rIns="0" bIns="0" rtlCol="0" anchor="ctr"/>
          <a:lstStyle/>
          <a:p>
            <a:pPr algn="l" indent="0" marL="0">
              <a:lnSpc>
                <a:spcPct val="100000"/>
              </a:lnSpc>
              <a:buNone/>
            </a:pPr>
            <a:r>
              <a:rPr lang="en-US" sz="1200" b="1" i="1" dirty="0">
                <a:solidFill>
                  <a:srgbClr val="FFFFFF"/>
                </a:solidFill>
                <a:latin typeface="Arial" pitchFamily="34" charset="0"/>
                <a:ea typeface="Arial" pitchFamily="34" charset="-122"/>
                <a:cs typeface="Arial" pitchFamily="34" charset="-120"/>
              </a:rPr>
              <a:t>Движение вокруг планеты
</a:t>
            </a:r>
            <a:endParaRPr lang="en-US" sz="1200" dirty="0"/>
          </a:p>
        </p:txBody>
      </p:sp>
      <p:sp>
        <p:nvSpPr>
          <p:cNvPr id="14" name="Text 3"/>
          <p:cNvSpPr txBox="1"/>
          <p:nvPr/>
        </p:nvSpPr>
        <p:spPr>
          <a:xfrm>
            <a:off x="1334925" y="2361325"/>
            <a:ext cx="3110100" cy="780600"/>
          </a:xfrm>
          <a:prstGeom prst="rect">
            <a:avLst/>
          </a:prstGeom>
          <a:noFill/>
          <a:ln/>
        </p:spPr>
        <p:txBody>
          <a:bodyPr wrap="square" lIns="0" tIns="0" rIns="0" bIns="0" rtlCol="0" anchor="t"/>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Orbit — это путь, по которому корабль летит вокруг Земли или другой планеты. Слово помогает понять, что полёт в космосе бывает не только вверх, но и по кругу.
</a:t>
            </a:r>
            <a:endParaRPr lang="en-US" sz="1000" dirty="0"/>
          </a:p>
        </p:txBody>
      </p:sp>
      <p:sp>
        <p:nvSpPr>
          <p:cNvPr id="15" name="Text 4"/>
          <p:cNvSpPr txBox="1"/>
          <p:nvPr/>
        </p:nvSpPr>
        <p:spPr>
          <a:xfrm>
            <a:off x="5405850" y="1759850"/>
            <a:ext cx="2427300" cy="495000"/>
          </a:xfrm>
          <a:prstGeom prst="rect">
            <a:avLst/>
          </a:prstGeom>
          <a:noFill/>
          <a:ln/>
        </p:spPr>
        <p:txBody>
          <a:bodyPr wrap="square" lIns="0" tIns="0" rIns="0" bIns="0" rtlCol="0" anchor="ctr"/>
          <a:lstStyle/>
          <a:p>
            <a:pPr algn="l" indent="0" marL="0">
              <a:lnSpc>
                <a:spcPct val="100000"/>
              </a:lnSpc>
              <a:buNone/>
            </a:pPr>
            <a:r>
              <a:rPr lang="en-US" sz="1200" b="1" i="1" dirty="0">
                <a:solidFill>
                  <a:srgbClr val="FFFFFF"/>
                </a:solidFill>
                <a:latin typeface="Arial" pitchFamily="34" charset="0"/>
                <a:ea typeface="Arial" pitchFamily="34" charset="-122"/>
                <a:cs typeface="Arial" pitchFamily="34" charset="-120"/>
              </a:rPr>
              <a:t>Короткая учебная фраза
</a:t>
            </a:r>
            <a:endParaRPr lang="en-US" sz="1200" dirty="0"/>
          </a:p>
        </p:txBody>
      </p:sp>
      <p:sp>
        <p:nvSpPr>
          <p:cNvPr id="16" name="Text 5"/>
          <p:cNvSpPr txBox="1"/>
          <p:nvPr/>
        </p:nvSpPr>
        <p:spPr>
          <a:xfrm>
            <a:off x="4723125" y="2361325"/>
            <a:ext cx="3110100" cy="780600"/>
          </a:xfrm>
          <a:prstGeom prst="rect">
            <a:avLst/>
          </a:prstGeom>
          <a:noFill/>
          <a:ln/>
        </p:spPr>
        <p:txBody>
          <a:bodyPr wrap="square" lIns="0" tIns="0" rIns="0" bIns="0" rtlCol="0" anchor="t"/>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Фраза The spaceship is in orbit звучит просто и ясно. Её легко повторять на уроке, потому что в ней есть знакомые слова и понятная картинка движения в небе.
</a:t>
            </a:r>
            <a:endParaRPr lang="en-US" sz="1000" dirty="0"/>
          </a:p>
        </p:txBody>
      </p:sp>
      <p:sp>
        <p:nvSpPr>
          <p:cNvPr id="17" name="Text 6"/>
          <p:cNvSpPr txBox="1"/>
          <p:nvPr/>
        </p:nvSpPr>
        <p:spPr>
          <a:xfrm>
            <a:off x="3711900" y="3333514"/>
            <a:ext cx="2427300" cy="495000"/>
          </a:xfrm>
          <a:prstGeom prst="rect">
            <a:avLst/>
          </a:prstGeom>
          <a:noFill/>
          <a:ln/>
        </p:spPr>
        <p:txBody>
          <a:bodyPr wrap="square" lIns="0" tIns="0" rIns="0" bIns="0" rtlCol="0" anchor="ctr"/>
          <a:lstStyle/>
          <a:p>
            <a:pPr algn="l" indent="0" marL="0">
              <a:lnSpc>
                <a:spcPct val="100000"/>
              </a:lnSpc>
              <a:buNone/>
            </a:pPr>
            <a:r>
              <a:rPr lang="en-US" sz="1200" b="1" i="1" dirty="0">
                <a:solidFill>
                  <a:srgbClr val="FFFFFF"/>
                </a:solidFill>
                <a:latin typeface="Arial" pitchFamily="34" charset="0"/>
                <a:ea typeface="Arial" pitchFamily="34" charset="-122"/>
                <a:cs typeface="Arial" pitchFamily="34" charset="-120"/>
              </a:rPr>
              <a:t>Слова рядом с orbit
</a:t>
            </a:r>
            <a:endParaRPr lang="en-US" sz="1200" dirty="0"/>
          </a:p>
        </p:txBody>
      </p:sp>
      <p:sp>
        <p:nvSpPr>
          <p:cNvPr id="18" name="Text 7"/>
          <p:cNvSpPr txBox="1"/>
          <p:nvPr/>
        </p:nvSpPr>
        <p:spPr>
          <a:xfrm>
            <a:off x="3029175" y="3934989"/>
            <a:ext cx="3110100" cy="780600"/>
          </a:xfrm>
          <a:prstGeom prst="rect">
            <a:avLst/>
          </a:prstGeom>
          <a:noFill/>
          <a:ln/>
        </p:spPr>
        <p:txBody>
          <a:bodyPr wrap="square" lIns="0" tIns="0" rIns="0" bIns="0" rtlCol="0" anchor="t"/>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В теме orbit хорошо сочетается со словами Earth, moon, around и fly. Они помогают собрать маленький рассказ о полёте: корабль летит вокруг планеты и остаётся в космосе.
</a:t>
            </a:r>
            <a:endParaRPr lang="en-US" sz="10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360000" y="1250142"/>
            <a:ext cx="2808000" cy="1661766"/>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3168081" y="1250142"/>
            <a:ext cx="2808000" cy="1661766"/>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pic>
        <p:nvPicPr>
          <p:cNvPr id="11" name="Image 9" descr="preencoded.png">    </p:cNvPr>
          <p:cNvPicPr>
            <a:picLocks noChangeAspect="1"/>
          </p:cNvPicPr>
          <p:nvPr/>
        </p:nvPicPr>
        <p:blipFill>
          <a:blip r:embed="rId10"/>
          <a:stretch>
            <a:fillRect/>
          </a:stretch>
        </p:blipFill>
        <p:spPr>
          <a:xfrm>
            <a:off x="0" y="0"/>
            <a:ext cx="9144000" cy="5143500"/>
          </a:xfrm>
          <a:prstGeom prst="rect">
            <a:avLst/>
          </a:prstGeom>
        </p:spPr>
      </p:pic>
      <p:pic>
        <p:nvPicPr>
          <p:cNvPr id="12" name="Image 10" descr="preencoded.png">    </p:cNvPr>
          <p:cNvPicPr>
            <a:picLocks noChangeAspect="1"/>
          </p:cNvPicPr>
          <p:nvPr/>
        </p:nvPicPr>
        <p:blipFill>
          <a:blip r:embed="rId11"/>
          <a:stretch>
            <a:fillRect/>
          </a:stretch>
        </p:blipFill>
        <p:spPr>
          <a:xfrm>
            <a:off x="5976000" y="1250142"/>
            <a:ext cx="2808000" cy="1661766"/>
          </a:xfrm>
          <a:prstGeom prst="rect">
            <a:avLst/>
          </a:prstGeom>
        </p:spPr>
      </p:pic>
      <p:pic>
        <p:nvPicPr>
          <p:cNvPr id="13" name="Image 11" descr="preencoded.png">    </p:cNvPr>
          <p:cNvPicPr>
            <a:picLocks noChangeAspect="1"/>
          </p:cNvPicPr>
          <p:nvPr/>
        </p:nvPicPr>
        <p:blipFill>
          <a:blip r:embed="rId12"/>
          <a:stretch>
            <a:fillRect/>
          </a:stretch>
        </p:blipFill>
        <p:spPr>
          <a:xfrm>
            <a:off x="0" y="0"/>
            <a:ext cx="9144000" cy="5143500"/>
          </a:xfrm>
          <a:prstGeom prst="rect">
            <a:avLst/>
          </a:prstGeom>
        </p:spPr>
      </p:pic>
      <p:sp>
        <p:nvSpPr>
          <p:cNvPr id="14" name="Text 0"/>
          <p:cNvSpPr txBox="1"/>
          <p:nvPr/>
        </p:nvSpPr>
        <p:spPr>
          <a:xfrm>
            <a:off x="569025" y="522450"/>
            <a:ext cx="8058000" cy="587400"/>
          </a:xfrm>
          <a:prstGeom prst="rect">
            <a:avLst/>
          </a:prstGeom>
          <a:noFill/>
          <a:ln/>
        </p:spPr>
        <p:txBody>
          <a:bodyPr wrap="square" lIns="0" tIns="0" rIns="0" bIns="0" rtlCol="0" anchor="ctr"/>
          <a:lstStyle/>
          <a:p>
            <a:pPr algn="l" indent="0" marL="0">
              <a:lnSpc>
                <a:spcPct val="115000"/>
              </a:lnSpc>
              <a:buNone/>
            </a:pPr>
            <a:r>
              <a:rPr lang="en-US" sz="2700" i="1" dirty="0">
                <a:solidFill>
                  <a:srgbClr val="FFFFFF"/>
                </a:solidFill>
                <a:latin typeface="Arial" pitchFamily="34" charset="0"/>
                <a:ea typeface="Arial" pitchFamily="34" charset="-122"/>
                <a:cs typeface="Arial" pitchFamily="34" charset="-120"/>
              </a:rPr>
              <a:t>Life in space: еда, сон и работа
</a:t>
            </a:r>
            <a:endParaRPr lang="en-US" sz="2700" dirty="0"/>
          </a:p>
        </p:txBody>
      </p:sp>
      <p:sp>
        <p:nvSpPr>
          <p:cNvPr id="15" name="Text 1"/>
          <p:cNvSpPr txBox="1"/>
          <p:nvPr/>
        </p:nvSpPr>
        <p:spPr>
          <a:xfrm>
            <a:off x="8448725" y="31675"/>
            <a:ext cx="659700" cy="303600"/>
          </a:xfrm>
          <a:prstGeom prst="rect">
            <a:avLst/>
          </a:prstGeom>
          <a:noFill/>
          <a:ln/>
        </p:spPr>
        <p:txBody>
          <a:bodyPr wrap="square" lIns="0" tIns="0" rIns="0" bIns="0" rtlCol="0" anchor="t"/>
          <a:lstStyle/>
          <a:p>
            <a:pPr algn="l" indent="0" marL="0">
              <a:lnSpc>
                <a:spcPct val="100000"/>
              </a:lnSpc>
              <a:buNone/>
            </a:pPr>
            <a:r>
              <a:rPr lang="en-US" sz="1800" b="1" i="1" dirty="0">
                <a:solidFill>
                  <a:srgbClr val="F551A6"/>
                </a:solidFill>
                <a:latin typeface="Arial" pitchFamily="34" charset="0"/>
                <a:ea typeface="Arial" pitchFamily="34" charset="-122"/>
                <a:cs typeface="Arial" pitchFamily="34" charset="-120"/>
              </a:rPr>
              <a:t>14</a:t>
            </a:r>
            <a:endParaRPr lang="en-US" sz="1800" dirty="0"/>
          </a:p>
        </p:txBody>
      </p:sp>
      <p:sp>
        <p:nvSpPr>
          <p:cNvPr id="16" name="Text 2"/>
          <p:cNvSpPr txBox="1"/>
          <p:nvPr/>
        </p:nvSpPr>
        <p:spPr>
          <a:xfrm>
            <a:off x="476250" y="3005575"/>
            <a:ext cx="2575500" cy="549600"/>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Обед на станции
</a:t>
            </a:r>
            <a:endParaRPr lang="en-US" sz="1100" dirty="0"/>
          </a:p>
        </p:txBody>
      </p:sp>
      <p:sp>
        <p:nvSpPr>
          <p:cNvPr id="17" name="Text 3"/>
          <p:cNvSpPr txBox="1"/>
          <p:nvPr/>
        </p:nvSpPr>
        <p:spPr>
          <a:xfrm>
            <a:off x="476325" y="3766825"/>
            <a:ext cx="2575500" cy="897900"/>
          </a:xfrm>
          <a:prstGeom prst="rect">
            <a:avLst/>
          </a:prstGeom>
          <a:noFill/>
          <a:ln/>
        </p:spPr>
        <p:txBody>
          <a:bodyPr wrap="square" lIns="0" tIns="0" rIns="0" bIns="0" rtlCol="0" anchor="ctr"/>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В космосе еда хранится очень аккуратно, чтобы ничего не разлетелось. Astronauts eat food in packets, поэтому упаковки маленькие и удобные. На картинке можно показать стол, пакет с едой и спокойный обед без обычной тарелки.
</a:t>
            </a:r>
            <a:endParaRPr lang="en-US" sz="800" dirty="0"/>
          </a:p>
        </p:txBody>
      </p:sp>
      <p:sp>
        <p:nvSpPr>
          <p:cNvPr id="18" name="Text 4"/>
          <p:cNvSpPr txBox="1"/>
          <p:nvPr/>
        </p:nvSpPr>
        <p:spPr>
          <a:xfrm>
            <a:off x="3284250" y="3005575"/>
            <a:ext cx="2575500" cy="549600"/>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Сон в маленькой комнате
</a:t>
            </a:r>
            <a:endParaRPr lang="en-US" sz="1100" dirty="0"/>
          </a:p>
        </p:txBody>
      </p:sp>
      <p:sp>
        <p:nvSpPr>
          <p:cNvPr id="19" name="Text 5"/>
          <p:cNvSpPr txBox="1"/>
          <p:nvPr/>
        </p:nvSpPr>
        <p:spPr>
          <a:xfrm>
            <a:off x="3284250" y="3766825"/>
            <a:ext cx="2575500" cy="897900"/>
          </a:xfrm>
          <a:prstGeom prst="rect">
            <a:avLst/>
          </a:prstGeom>
          <a:noFill/>
          <a:ln/>
        </p:spPr>
        <p:txBody>
          <a:bodyPr wrap="square" lIns="0" tIns="0" rIns="0" bIns="0" rtlCol="0" anchor="ctr"/>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Спать в космосе нужно в тихом и тесном месте, где всё закреплено. Astronauts sleep in small rooms, и это помогает им отдыхать после работы. Изображение хорошо дополняют кровать, окно и мягкий свет.
</a:t>
            </a:r>
            <a:endParaRPr lang="en-US" sz="800" dirty="0"/>
          </a:p>
        </p:txBody>
      </p:sp>
      <p:sp>
        <p:nvSpPr>
          <p:cNvPr id="20" name="Text 6"/>
          <p:cNvSpPr txBox="1"/>
          <p:nvPr/>
        </p:nvSpPr>
        <p:spPr>
          <a:xfrm>
            <a:off x="6092250" y="3021775"/>
            <a:ext cx="2575500" cy="517200"/>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Работа и движение
</a:t>
            </a:r>
            <a:endParaRPr lang="en-US" sz="1100" dirty="0"/>
          </a:p>
        </p:txBody>
      </p:sp>
      <p:sp>
        <p:nvSpPr>
          <p:cNvPr id="21" name="Text 7"/>
          <p:cNvSpPr txBox="1"/>
          <p:nvPr/>
        </p:nvSpPr>
        <p:spPr>
          <a:xfrm>
            <a:off x="6092250" y="3766825"/>
            <a:ext cx="2575500" cy="897900"/>
          </a:xfrm>
          <a:prstGeom prst="rect">
            <a:avLst/>
          </a:prstGeom>
          <a:noFill/>
          <a:ln/>
        </p:spPr>
        <p:txBody>
          <a:bodyPr wrap="square" lIns="0" tIns="0" rIns="0" bIns="0" rtlCol="0" anchor="ctr"/>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На станции люди не сидят без дела: они проверяют приборы, пишут и двигаются. Astronauts work on computers, а ещё делают exercise, чтобы быть сильными. На иллюстрации уместны экран, кнопки и небольшой тренажёр.
</a:t>
            </a:r>
            <a:endParaRPr lang="en-US" sz="8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8448725" y="31675"/>
            <a:ext cx="659700" cy="303600"/>
          </a:xfrm>
          <a:prstGeom prst="rect">
            <a:avLst/>
          </a:prstGeom>
          <a:noFill/>
          <a:ln/>
        </p:spPr>
        <p:txBody>
          <a:bodyPr wrap="square" lIns="0" tIns="0" rIns="0" bIns="0" rtlCol="0" anchor="t"/>
          <a:lstStyle/>
          <a:p>
            <a:pPr algn="l" indent="0" marL="0">
              <a:lnSpc>
                <a:spcPct val="100000"/>
              </a:lnSpc>
              <a:buNone/>
            </a:pPr>
            <a:r>
              <a:rPr lang="en-US" sz="1800" b="1" i="1" dirty="0">
                <a:solidFill>
                  <a:srgbClr val="F551A6"/>
                </a:solidFill>
                <a:latin typeface="Arial" pitchFamily="34" charset="0"/>
                <a:ea typeface="Arial" pitchFamily="34" charset="-122"/>
                <a:cs typeface="Arial" pitchFamily="34" charset="-120"/>
              </a:rPr>
              <a:t>15</a:t>
            </a:r>
            <a:endParaRPr lang="en-US" sz="1800" dirty="0"/>
          </a:p>
        </p:txBody>
      </p:sp>
      <p:sp>
        <p:nvSpPr>
          <p:cNvPr id="10" name="Text 1"/>
          <p:cNvSpPr txBox="1"/>
          <p:nvPr/>
        </p:nvSpPr>
        <p:spPr>
          <a:xfrm>
            <a:off x="663275" y="522450"/>
            <a:ext cx="3665100" cy="1892100"/>
          </a:xfrm>
          <a:prstGeom prst="rect">
            <a:avLst/>
          </a:prstGeom>
          <a:noFill/>
          <a:ln/>
        </p:spPr>
        <p:txBody>
          <a:bodyPr wrap="square" lIns="0" tIns="0" rIns="0" bIns="0" rtlCol="0" anchor="ctr"/>
          <a:lstStyle/>
          <a:p>
            <a:pPr algn="l" indent="0" marL="0">
              <a:lnSpc>
                <a:spcPct val="115000"/>
              </a:lnSpc>
              <a:buNone/>
            </a:pPr>
            <a:r>
              <a:rPr lang="en-US" sz="2500" b="1" i="1" dirty="0">
                <a:solidFill>
                  <a:srgbClr val="F551A6"/>
                </a:solidFill>
                <a:latin typeface="Arial" pitchFamily="34" charset="0"/>
                <a:ea typeface="Arial" pitchFamily="34" charset="-122"/>
                <a:cs typeface="Arial" pitchFamily="34" charset="-120"/>
              </a:rPr>
              <a:t>Words for actions: read, write, look, listen
</a:t>
            </a:r>
            <a:endParaRPr lang="en-US" sz="2500" dirty="0"/>
          </a:p>
        </p:txBody>
      </p:sp>
      <p:sp>
        <p:nvSpPr>
          <p:cNvPr id="11" name="Text 2"/>
          <p:cNvSpPr txBox="1"/>
          <p:nvPr/>
        </p:nvSpPr>
        <p:spPr>
          <a:xfrm>
            <a:off x="446400" y="3406600"/>
            <a:ext cx="1544400" cy="1310700"/>
          </a:xfrm>
          <a:prstGeom prst="rect">
            <a:avLst/>
          </a:prstGeom>
          <a:noFill/>
          <a:ln/>
        </p:spPr>
        <p:txBody>
          <a:bodyPr wrap="square" lIns="0" tIns="0" rIns="0" bIns="0" rtlCol="0" anchor="ctr"/>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Эти глаголы нужны для заданий с текстом и письмом. Ученики читают короткие слова о космосе, а потом пишут ответы и подписи к картинкам, не теряя тему урока.
</a:t>
            </a:r>
            <a:endParaRPr lang="en-US" sz="800" dirty="0"/>
          </a:p>
        </p:txBody>
      </p:sp>
      <p:sp>
        <p:nvSpPr>
          <p:cNvPr id="12" name="Text 3"/>
          <p:cNvSpPr txBox="1"/>
          <p:nvPr/>
        </p:nvSpPr>
        <p:spPr>
          <a:xfrm>
            <a:off x="446400" y="2678375"/>
            <a:ext cx="1544400" cy="634800"/>
          </a:xfrm>
          <a:prstGeom prst="rect">
            <a:avLst/>
          </a:prstGeom>
          <a:noFill/>
          <a:ln/>
        </p:spPr>
        <p:txBody>
          <a:bodyPr wrap="square" lIns="0" tIns="0" rIns="0" bIns="0" rtlCol="0" anchor="ctr"/>
          <a:lstStyle/>
          <a:p>
            <a:pPr algn="l" indent="0" marL="0">
              <a:lnSpc>
                <a:spcPct val="115000"/>
              </a:lnSpc>
              <a:buNone/>
            </a:pPr>
            <a:r>
              <a:rPr lang="en-US" sz="1000" i="1" dirty="0">
                <a:solidFill>
                  <a:srgbClr val="FFFFFF"/>
                </a:solidFill>
                <a:latin typeface="Arial" pitchFamily="34" charset="0"/>
                <a:ea typeface="Arial" pitchFamily="34" charset="-122"/>
                <a:cs typeface="Arial" pitchFamily="34" charset="-120"/>
              </a:rPr>
              <a:t>Read и write
</a:t>
            </a:r>
            <a:endParaRPr lang="en-US" sz="1000" dirty="0"/>
          </a:p>
        </p:txBody>
      </p:sp>
      <p:sp>
        <p:nvSpPr>
          <p:cNvPr id="13" name="Text 4"/>
          <p:cNvSpPr txBox="1"/>
          <p:nvPr/>
        </p:nvSpPr>
        <p:spPr>
          <a:xfrm>
            <a:off x="7185600" y="3406600"/>
            <a:ext cx="1544400" cy="1310700"/>
          </a:xfrm>
          <a:prstGeom prst="rect">
            <a:avLst/>
          </a:prstGeom>
          <a:noFill/>
          <a:ln/>
        </p:spPr>
        <p:txBody>
          <a:bodyPr wrap="square" lIns="0" tIns="0" rIns="0" bIns="0" rtlCol="0" anchor="ctr"/>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Обычные учебные глаголы превращают космическую тему в настоящий урок английского. Ребята понимают, что делать дальше, и легко переходят от картинки к чтению, письму и ответу.
</a:t>
            </a:r>
            <a:endParaRPr lang="en-US" sz="800" dirty="0"/>
          </a:p>
        </p:txBody>
      </p:sp>
      <p:sp>
        <p:nvSpPr>
          <p:cNvPr id="14" name="Text 5"/>
          <p:cNvSpPr txBox="1"/>
          <p:nvPr/>
        </p:nvSpPr>
        <p:spPr>
          <a:xfrm>
            <a:off x="7185600" y="2678375"/>
            <a:ext cx="1544400" cy="634800"/>
          </a:xfrm>
          <a:prstGeom prst="rect">
            <a:avLst/>
          </a:prstGeom>
          <a:noFill/>
          <a:ln/>
        </p:spPr>
        <p:txBody>
          <a:bodyPr wrap="square" lIns="0" tIns="0" rIns="0" bIns="0" rtlCol="0" anchor="ctr"/>
          <a:lstStyle/>
          <a:p>
            <a:pPr algn="l" indent="0" marL="0">
              <a:lnSpc>
                <a:spcPct val="115000"/>
              </a:lnSpc>
              <a:buNone/>
            </a:pPr>
            <a:r>
              <a:rPr lang="en-US" sz="1000" i="1" dirty="0">
                <a:solidFill>
                  <a:srgbClr val="FFFFFF"/>
                </a:solidFill>
                <a:latin typeface="Arial" pitchFamily="34" charset="0"/>
                <a:ea typeface="Arial" pitchFamily="34" charset="-122"/>
                <a:cs typeface="Arial" pitchFamily="34" charset="-120"/>
              </a:rPr>
              <a:t>Classroom routine
</a:t>
            </a:r>
            <a:endParaRPr lang="en-US" sz="1000" dirty="0"/>
          </a:p>
        </p:txBody>
      </p:sp>
      <p:sp>
        <p:nvSpPr>
          <p:cNvPr id="15" name="Text 6"/>
          <p:cNvSpPr txBox="1"/>
          <p:nvPr/>
        </p:nvSpPr>
        <p:spPr>
          <a:xfrm>
            <a:off x="5499843" y="3406600"/>
            <a:ext cx="1544400" cy="1310700"/>
          </a:xfrm>
          <a:prstGeom prst="rect">
            <a:avLst/>
          </a:prstGeom>
          <a:noFill/>
          <a:ln/>
        </p:spPr>
        <p:txBody>
          <a:bodyPr wrap="square" lIns="0" tIns="0" rIns="0" bIns="0" rtlCol="0" anchor="ctr"/>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Иногда полезно подумать и выбрать правильный вариант. Эти действия помогают связать картинку, слово и смысл, а ещё делают задания похожими на небольшую космическую миссию.
</a:t>
            </a:r>
            <a:endParaRPr lang="en-US" sz="800" dirty="0"/>
          </a:p>
        </p:txBody>
      </p:sp>
      <p:sp>
        <p:nvSpPr>
          <p:cNvPr id="16" name="Text 7"/>
          <p:cNvSpPr txBox="1"/>
          <p:nvPr/>
        </p:nvSpPr>
        <p:spPr>
          <a:xfrm>
            <a:off x="5499843" y="2678375"/>
            <a:ext cx="1544400" cy="634800"/>
          </a:xfrm>
          <a:prstGeom prst="rect">
            <a:avLst/>
          </a:prstGeom>
          <a:noFill/>
          <a:ln/>
        </p:spPr>
        <p:txBody>
          <a:bodyPr wrap="square" lIns="0" tIns="0" rIns="0" bIns="0" rtlCol="0" anchor="ctr"/>
          <a:lstStyle/>
          <a:p>
            <a:pPr algn="l" indent="0" marL="0">
              <a:lnSpc>
                <a:spcPct val="115000"/>
              </a:lnSpc>
              <a:buNone/>
            </a:pPr>
            <a:r>
              <a:rPr lang="en-US" sz="1000" i="1" dirty="0">
                <a:solidFill>
                  <a:srgbClr val="FFFFFF"/>
                </a:solidFill>
                <a:latin typeface="Arial" pitchFamily="34" charset="0"/>
                <a:ea typeface="Arial" pitchFamily="34" charset="-122"/>
                <a:cs typeface="Arial" pitchFamily="34" charset="-120"/>
              </a:rPr>
              <a:t>Think and choose
</a:t>
            </a:r>
            <a:endParaRPr lang="en-US" sz="1000" dirty="0"/>
          </a:p>
        </p:txBody>
      </p:sp>
      <p:sp>
        <p:nvSpPr>
          <p:cNvPr id="17" name="Text 8"/>
          <p:cNvSpPr txBox="1"/>
          <p:nvPr/>
        </p:nvSpPr>
        <p:spPr>
          <a:xfrm>
            <a:off x="3813612" y="3406600"/>
            <a:ext cx="1544400" cy="1310700"/>
          </a:xfrm>
          <a:prstGeom prst="rect">
            <a:avLst/>
          </a:prstGeom>
          <a:noFill/>
          <a:ln/>
        </p:spPr>
        <p:txBody>
          <a:bodyPr wrap="square" lIns="0" tIns="0" rIns="0" bIns="0" rtlCol="0" anchor="ctr"/>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Глаголы say и answer нужны для коротких реплик. Ученики называют предмет, отвечают на вопрос и тренируются говорить без длинных предложений, уверенно и спокойно.
</a:t>
            </a:r>
            <a:endParaRPr lang="en-US" sz="800" dirty="0"/>
          </a:p>
        </p:txBody>
      </p:sp>
      <p:sp>
        <p:nvSpPr>
          <p:cNvPr id="18" name="Text 9"/>
          <p:cNvSpPr txBox="1"/>
          <p:nvPr/>
        </p:nvSpPr>
        <p:spPr>
          <a:xfrm>
            <a:off x="3813612" y="2678375"/>
            <a:ext cx="1544400" cy="634800"/>
          </a:xfrm>
          <a:prstGeom prst="rect">
            <a:avLst/>
          </a:prstGeom>
          <a:noFill/>
          <a:ln/>
        </p:spPr>
        <p:txBody>
          <a:bodyPr wrap="square" lIns="0" tIns="0" rIns="0" bIns="0" rtlCol="0" anchor="ctr"/>
          <a:lstStyle/>
          <a:p>
            <a:pPr algn="l" indent="0" marL="0">
              <a:lnSpc>
                <a:spcPct val="115000"/>
              </a:lnSpc>
              <a:buNone/>
            </a:pPr>
            <a:r>
              <a:rPr lang="en-US" sz="1000" i="1" dirty="0">
                <a:solidFill>
                  <a:srgbClr val="FFFFFF"/>
                </a:solidFill>
                <a:latin typeface="Arial" pitchFamily="34" charset="0"/>
                <a:ea typeface="Arial" pitchFamily="34" charset="-122"/>
                <a:cs typeface="Arial" pitchFamily="34" charset="-120"/>
              </a:rPr>
              <a:t>Say и answer
</a:t>
            </a:r>
            <a:endParaRPr lang="en-US" sz="1000" dirty="0"/>
          </a:p>
        </p:txBody>
      </p:sp>
      <p:sp>
        <p:nvSpPr>
          <p:cNvPr id="19" name="Text 10"/>
          <p:cNvSpPr txBox="1"/>
          <p:nvPr/>
        </p:nvSpPr>
        <p:spPr>
          <a:xfrm>
            <a:off x="2130021" y="3406600"/>
            <a:ext cx="1544400" cy="1310700"/>
          </a:xfrm>
          <a:prstGeom prst="rect">
            <a:avLst/>
          </a:prstGeom>
          <a:noFill/>
          <a:ln/>
        </p:spPr>
        <p:txBody>
          <a:bodyPr wrap="square" lIns="0" tIns="0" rIns="0" bIns="0" rtlCol="0" anchor="ctr"/>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Слова look и listen помогают быстро понять инструкцию учителя. Ребята смотрят на ракету, слушают фразу и находят нужное слово, словно маленькие исследователи на старте.
</a:t>
            </a:r>
            <a:endParaRPr lang="en-US" sz="800" dirty="0"/>
          </a:p>
        </p:txBody>
      </p:sp>
      <p:sp>
        <p:nvSpPr>
          <p:cNvPr id="20" name="Text 11"/>
          <p:cNvSpPr txBox="1"/>
          <p:nvPr/>
        </p:nvSpPr>
        <p:spPr>
          <a:xfrm>
            <a:off x="2130021" y="2678375"/>
            <a:ext cx="1544400" cy="634800"/>
          </a:xfrm>
          <a:prstGeom prst="rect">
            <a:avLst/>
          </a:prstGeom>
          <a:noFill/>
          <a:ln/>
        </p:spPr>
        <p:txBody>
          <a:bodyPr wrap="square" lIns="0" tIns="0" rIns="0" bIns="0" rtlCol="0" anchor="ctr"/>
          <a:lstStyle/>
          <a:p>
            <a:pPr algn="l" indent="0" marL="0">
              <a:lnSpc>
                <a:spcPct val="115000"/>
              </a:lnSpc>
              <a:buNone/>
            </a:pPr>
            <a:r>
              <a:rPr lang="en-US" sz="1000" i="1" dirty="0">
                <a:solidFill>
                  <a:srgbClr val="FFFFFF"/>
                </a:solidFill>
                <a:latin typeface="Arial" pitchFamily="34" charset="0"/>
                <a:ea typeface="Arial" pitchFamily="34" charset="-122"/>
                <a:cs typeface="Arial" pitchFamily="34" charset="-120"/>
              </a:rPr>
              <a:t>Look и listen
</a:t>
            </a:r>
            <a:endParaRPr lang="en-US" sz="10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476325" y="522450"/>
            <a:ext cx="2559300" cy="2451300"/>
          </a:xfrm>
          <a:prstGeom prst="rect">
            <a:avLst/>
          </a:prstGeom>
          <a:noFill/>
          <a:ln/>
        </p:spPr>
        <p:txBody>
          <a:bodyPr wrap="square" lIns="0" tIns="0" rIns="0" bIns="0" rtlCol="0" anchor="ctr"/>
          <a:lstStyle/>
          <a:p>
            <a:pPr algn="l" indent="0" marL="0">
              <a:lnSpc>
                <a:spcPct val="115000"/>
              </a:lnSpc>
              <a:buNone/>
            </a:pPr>
            <a:r>
              <a:rPr lang="en-US" sz="2300" b="1" i="1" dirty="0">
                <a:solidFill>
                  <a:srgbClr val="FFFFFF"/>
                </a:solidFill>
                <a:latin typeface="Arial" pitchFamily="34" charset="0"/>
                <a:ea typeface="Arial" pitchFamily="34" charset="-122"/>
                <a:cs typeface="Arial" pitchFamily="34" charset="-120"/>
              </a:rPr>
              <a:t>Dialogue: короткие вопросы и ответы
</a:t>
            </a:r>
            <a:endParaRPr lang="en-US" sz="2300" dirty="0"/>
          </a:p>
        </p:txBody>
      </p:sp>
      <p:sp>
        <p:nvSpPr>
          <p:cNvPr id="9" name="Text 1"/>
          <p:cNvSpPr txBox="1"/>
          <p:nvPr/>
        </p:nvSpPr>
        <p:spPr>
          <a:xfrm>
            <a:off x="8448725" y="31675"/>
            <a:ext cx="659700" cy="303600"/>
          </a:xfrm>
          <a:prstGeom prst="rect">
            <a:avLst/>
          </a:prstGeom>
          <a:noFill/>
          <a:ln/>
        </p:spPr>
        <p:txBody>
          <a:bodyPr wrap="square" lIns="0" tIns="0" rIns="0" bIns="0" rtlCol="0" anchor="t"/>
          <a:lstStyle/>
          <a:p>
            <a:pPr algn="l" indent="0" marL="0">
              <a:lnSpc>
                <a:spcPct val="100000"/>
              </a:lnSpc>
              <a:buNone/>
            </a:pPr>
            <a:r>
              <a:rPr lang="en-US" sz="1800" b="1" i="1" dirty="0">
                <a:solidFill>
                  <a:srgbClr val="F551A6"/>
                </a:solidFill>
                <a:latin typeface="Arial" pitchFamily="34" charset="0"/>
                <a:ea typeface="Arial" pitchFamily="34" charset="-122"/>
                <a:cs typeface="Arial" pitchFamily="34" charset="-120"/>
              </a:rPr>
              <a:t>16</a:t>
            </a:r>
            <a:endParaRPr lang="en-US" sz="1800" dirty="0"/>
          </a:p>
        </p:txBody>
      </p:sp>
      <p:sp>
        <p:nvSpPr>
          <p:cNvPr id="10" name="Text 2"/>
          <p:cNvSpPr txBox="1"/>
          <p:nvPr/>
        </p:nvSpPr>
        <p:spPr>
          <a:xfrm>
            <a:off x="3344100" y="852174"/>
            <a:ext cx="5345100" cy="510889"/>
          </a:xfrm>
          <a:prstGeom prst="rect">
            <a:avLst/>
          </a:prstGeom>
          <a:noFill/>
          <a:ln/>
        </p:spPr>
        <p:txBody>
          <a:bodyPr wrap="square" lIns="0" tIns="0" rIns="0" bIns="0" rtlCol="0" anchor="ctr"/>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Вопрос What is it? помогает назвать предмет на картинке. Ответ It is a rocket очень короткий, поэтому ученики легко повторяют его хором и по одному.
</a:t>
            </a:r>
            <a:endParaRPr lang="en-US" sz="900" dirty="0"/>
          </a:p>
        </p:txBody>
      </p:sp>
      <p:sp>
        <p:nvSpPr>
          <p:cNvPr id="11" name="Text 3"/>
          <p:cNvSpPr txBox="1"/>
          <p:nvPr/>
        </p:nvSpPr>
        <p:spPr>
          <a:xfrm>
            <a:off x="3344100" y="467439"/>
            <a:ext cx="5266500" cy="328187"/>
          </a:xfrm>
          <a:prstGeom prst="rect">
            <a:avLst/>
          </a:prstGeom>
          <a:noFill/>
          <a:ln/>
        </p:spPr>
        <p:txBody>
          <a:bodyPr wrap="square" lIns="0" tIns="0" rIns="0" bIns="0" rtlCol="0" anchor="ctr"/>
          <a:lstStyle/>
          <a:p>
            <a:pPr algn="l" indent="0" marL="0">
              <a:lnSpc>
                <a:spcPct val="115000"/>
              </a:lnSpc>
              <a:buNone/>
            </a:pPr>
            <a:r>
              <a:rPr lang="en-US" sz="1200" b="1" dirty="0">
                <a:solidFill>
                  <a:srgbClr val="FFFFFF"/>
                </a:solidFill>
                <a:latin typeface="Arial" pitchFamily="34" charset="0"/>
                <a:ea typeface="Arial" pitchFamily="34" charset="-122"/>
                <a:cs typeface="Arial" pitchFamily="34" charset="-120"/>
              </a:rPr>
              <a:t>Что это?
</a:t>
            </a:r>
            <a:endParaRPr lang="en-US" sz="1200" dirty="0"/>
          </a:p>
        </p:txBody>
      </p:sp>
      <p:sp>
        <p:nvSpPr>
          <p:cNvPr id="12" name="Text 4"/>
          <p:cNvSpPr txBox="1"/>
          <p:nvPr/>
        </p:nvSpPr>
        <p:spPr>
          <a:xfrm>
            <a:off x="3344100" y="4172122"/>
            <a:ext cx="5345100" cy="510889"/>
          </a:xfrm>
          <a:prstGeom prst="rect">
            <a:avLst/>
          </a:prstGeom>
          <a:noFill/>
          <a:ln/>
        </p:spPr>
        <p:txBody>
          <a:bodyPr wrap="square" lIns="0" tIns="0" rIns="0" bIns="0" rtlCol="0" anchor="ctr"/>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Короткий разговор можно разыграть в паре: What is it? It is a moon. Where is it? It is in the sky. Такие реплики звучат естественно и легко запоминаются.
</a:t>
            </a:r>
            <a:endParaRPr lang="en-US" sz="900" dirty="0"/>
          </a:p>
        </p:txBody>
      </p:sp>
      <p:sp>
        <p:nvSpPr>
          <p:cNvPr id="13" name="Text 5"/>
          <p:cNvSpPr txBox="1"/>
          <p:nvPr/>
        </p:nvSpPr>
        <p:spPr>
          <a:xfrm>
            <a:off x="3344100" y="3787388"/>
            <a:ext cx="5266500" cy="328187"/>
          </a:xfrm>
          <a:prstGeom prst="rect">
            <a:avLst/>
          </a:prstGeom>
          <a:noFill/>
          <a:ln/>
        </p:spPr>
        <p:txBody>
          <a:bodyPr wrap="square" lIns="0" tIns="0" rIns="0" bIns="0" rtlCol="0" anchor="ctr"/>
          <a:lstStyle/>
          <a:p>
            <a:pPr algn="l" indent="0" marL="0">
              <a:lnSpc>
                <a:spcPct val="115000"/>
              </a:lnSpc>
              <a:buNone/>
            </a:pPr>
            <a:r>
              <a:rPr lang="en-US" sz="1200" b="1" dirty="0">
                <a:solidFill>
                  <a:srgbClr val="FFFFFF"/>
                </a:solidFill>
                <a:latin typeface="Arial" pitchFamily="34" charset="0"/>
                <a:ea typeface="Arial" pitchFamily="34" charset="-122"/>
                <a:cs typeface="Arial" pitchFamily="34" charset="-120"/>
              </a:rPr>
              <a:t>Мини-диалог
</a:t>
            </a:r>
            <a:endParaRPr lang="en-US" sz="1200" dirty="0"/>
          </a:p>
        </p:txBody>
      </p:sp>
      <p:sp>
        <p:nvSpPr>
          <p:cNvPr id="14" name="Text 6"/>
          <p:cNvSpPr txBox="1"/>
          <p:nvPr/>
        </p:nvSpPr>
        <p:spPr>
          <a:xfrm>
            <a:off x="3344100" y="3065473"/>
            <a:ext cx="5345100" cy="510889"/>
          </a:xfrm>
          <a:prstGeom prst="rect">
            <a:avLst/>
          </a:prstGeom>
          <a:noFill/>
          <a:ln/>
        </p:spPr>
        <p:txBody>
          <a:bodyPr wrap="square" lIns="0" tIns="0" rIns="0" bIns="0" rtlCol="0" anchor="ctr"/>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Вопрос Where is it? помогает говорить о месте. Ответ It is in space подходит для ракеты, станции или астронавта и сразу возвращает разговор к теме урока.
</a:t>
            </a:r>
            <a:endParaRPr lang="en-US" sz="900" dirty="0"/>
          </a:p>
        </p:txBody>
      </p:sp>
      <p:sp>
        <p:nvSpPr>
          <p:cNvPr id="15" name="Text 7"/>
          <p:cNvSpPr txBox="1"/>
          <p:nvPr/>
        </p:nvSpPr>
        <p:spPr>
          <a:xfrm>
            <a:off x="3344100" y="2680738"/>
            <a:ext cx="5266500" cy="328187"/>
          </a:xfrm>
          <a:prstGeom prst="rect">
            <a:avLst/>
          </a:prstGeom>
          <a:noFill/>
          <a:ln/>
        </p:spPr>
        <p:txBody>
          <a:bodyPr wrap="square" lIns="0" tIns="0" rIns="0" bIns="0" rtlCol="0" anchor="ctr"/>
          <a:lstStyle/>
          <a:p>
            <a:pPr algn="l" indent="0" marL="0">
              <a:lnSpc>
                <a:spcPct val="115000"/>
              </a:lnSpc>
              <a:buNone/>
            </a:pPr>
            <a:r>
              <a:rPr lang="en-US" sz="1200" b="1" dirty="0">
                <a:solidFill>
                  <a:srgbClr val="FFFFFF"/>
                </a:solidFill>
                <a:latin typeface="Arial" pitchFamily="34" charset="0"/>
                <a:ea typeface="Arial" pitchFamily="34" charset="-122"/>
                <a:cs typeface="Arial" pitchFamily="34" charset="-120"/>
              </a:rPr>
              <a:t>Где он?
</a:t>
            </a:r>
            <a:endParaRPr lang="en-US" sz="1200" dirty="0"/>
          </a:p>
        </p:txBody>
      </p:sp>
      <p:sp>
        <p:nvSpPr>
          <p:cNvPr id="16" name="Text 8"/>
          <p:cNvSpPr txBox="1"/>
          <p:nvPr/>
        </p:nvSpPr>
        <p:spPr>
          <a:xfrm>
            <a:off x="3344100" y="1958823"/>
            <a:ext cx="5345100" cy="510889"/>
          </a:xfrm>
          <a:prstGeom prst="rect">
            <a:avLst/>
          </a:prstGeom>
          <a:noFill/>
          <a:ln/>
        </p:spPr>
        <p:txBody>
          <a:bodyPr wrap="square" lIns="0" tIns="0" rIns="0" bIns="0" rtlCol="0" anchor="ctr"/>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Фраза Who is it? подходит, когда на картинке изображён человек в скафандре. Ответ It is an astronaut звучит просто и учит узнавать героя темы.
</a:t>
            </a:r>
            <a:endParaRPr lang="en-US" sz="900" dirty="0"/>
          </a:p>
        </p:txBody>
      </p:sp>
      <p:sp>
        <p:nvSpPr>
          <p:cNvPr id="17" name="Text 9"/>
          <p:cNvSpPr txBox="1"/>
          <p:nvPr/>
        </p:nvSpPr>
        <p:spPr>
          <a:xfrm>
            <a:off x="3344100" y="1574089"/>
            <a:ext cx="5266500" cy="328187"/>
          </a:xfrm>
          <a:prstGeom prst="rect">
            <a:avLst/>
          </a:prstGeom>
          <a:noFill/>
          <a:ln/>
        </p:spPr>
        <p:txBody>
          <a:bodyPr wrap="square" lIns="0" tIns="0" rIns="0" bIns="0" rtlCol="0" anchor="ctr"/>
          <a:lstStyle/>
          <a:p>
            <a:pPr algn="l" indent="0" marL="0">
              <a:lnSpc>
                <a:spcPct val="115000"/>
              </a:lnSpc>
              <a:buNone/>
            </a:pPr>
            <a:r>
              <a:rPr lang="en-US" sz="1200" b="1" dirty="0">
                <a:solidFill>
                  <a:srgbClr val="FFFFFF"/>
                </a:solidFill>
                <a:latin typeface="Arial" pitchFamily="34" charset="0"/>
                <a:ea typeface="Arial" pitchFamily="34" charset="-122"/>
                <a:cs typeface="Arial" pitchFamily="34" charset="-120"/>
              </a:rPr>
              <a:t>Кто это?
</a:t>
            </a:r>
            <a:endParaRPr lang="en-US" sz="12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511125" y="1760755"/>
            <a:ext cx="493200" cy="4932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511125" y="3337555"/>
            <a:ext cx="493200" cy="4932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7120950" y="1777909"/>
            <a:ext cx="493200" cy="394560"/>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pic>
        <p:nvPicPr>
          <p:cNvPr id="11" name="Image 9" descr="preencoded.png">    </p:cNvPr>
          <p:cNvPicPr>
            <a:picLocks noChangeAspect="1"/>
          </p:cNvPicPr>
          <p:nvPr/>
        </p:nvPicPr>
        <p:blipFill>
          <a:blip r:embed="rId10"/>
          <a:stretch>
            <a:fillRect/>
          </a:stretch>
        </p:blipFill>
        <p:spPr>
          <a:xfrm>
            <a:off x="3844725" y="1788155"/>
            <a:ext cx="493200" cy="438400"/>
          </a:xfrm>
          <a:prstGeom prst="rect">
            <a:avLst/>
          </a:prstGeom>
        </p:spPr>
      </p:pic>
      <p:pic>
        <p:nvPicPr>
          <p:cNvPr id="12" name="Image 10" descr="preencoded.png">    </p:cNvPr>
          <p:cNvPicPr>
            <a:picLocks noChangeAspect="1"/>
          </p:cNvPicPr>
          <p:nvPr/>
        </p:nvPicPr>
        <p:blipFill>
          <a:blip r:embed="rId11"/>
          <a:stretch>
            <a:fillRect/>
          </a:stretch>
        </p:blipFill>
        <p:spPr>
          <a:xfrm>
            <a:off x="0" y="0"/>
            <a:ext cx="9144000" cy="5143500"/>
          </a:xfrm>
          <a:prstGeom prst="rect">
            <a:avLst/>
          </a:prstGeom>
        </p:spPr>
      </p:pic>
      <p:pic>
        <p:nvPicPr>
          <p:cNvPr id="13" name="Image 11" descr="preencoded.png">    </p:cNvPr>
          <p:cNvPicPr>
            <a:picLocks noChangeAspect="1"/>
          </p:cNvPicPr>
          <p:nvPr/>
        </p:nvPicPr>
        <p:blipFill>
          <a:blip r:embed="rId12"/>
          <a:stretch>
            <a:fillRect/>
          </a:stretch>
        </p:blipFill>
        <p:spPr>
          <a:xfrm>
            <a:off x="3844725" y="3386875"/>
            <a:ext cx="493200" cy="394560"/>
          </a:xfrm>
          <a:prstGeom prst="rect">
            <a:avLst/>
          </a:prstGeom>
        </p:spPr>
      </p:pic>
      <p:sp>
        <p:nvSpPr>
          <p:cNvPr id="14" name="Text 0"/>
          <p:cNvSpPr txBox="1"/>
          <p:nvPr/>
        </p:nvSpPr>
        <p:spPr>
          <a:xfrm>
            <a:off x="511125" y="496075"/>
            <a:ext cx="8203200" cy="996300"/>
          </a:xfrm>
          <a:prstGeom prst="rect">
            <a:avLst/>
          </a:prstGeom>
          <a:noFill/>
          <a:ln/>
        </p:spPr>
        <p:txBody>
          <a:bodyPr wrap="square" lIns="0" tIns="0" rIns="0" bIns="0" rtlCol="0" anchor="ctr"/>
          <a:lstStyle/>
          <a:p>
            <a:pPr algn="l" indent="0" marL="0">
              <a:lnSpc>
                <a:spcPct val="115000"/>
              </a:lnSpc>
              <a:buNone/>
            </a:pPr>
            <a:r>
              <a:rPr lang="en-US" sz="2500" b="1" i="1" dirty="0">
                <a:solidFill>
                  <a:srgbClr val="FFFFFF"/>
                </a:solidFill>
                <a:latin typeface="Arial" pitchFamily="34" charset="0"/>
                <a:ea typeface="Arial" pitchFamily="34" charset="-122"/>
                <a:cs typeface="Arial" pitchFamily="34" charset="-120"/>
              </a:rPr>
              <a:t>Classroom words: how the topic fits the lesson
</a:t>
            </a:r>
            <a:endParaRPr lang="en-US" sz="2500" dirty="0"/>
          </a:p>
        </p:txBody>
      </p:sp>
      <p:sp>
        <p:nvSpPr>
          <p:cNvPr id="15" name="Text 1"/>
          <p:cNvSpPr txBox="1"/>
          <p:nvPr/>
        </p:nvSpPr>
        <p:spPr>
          <a:xfrm>
            <a:off x="8448725" y="31675"/>
            <a:ext cx="659700" cy="303600"/>
          </a:xfrm>
          <a:prstGeom prst="rect">
            <a:avLst/>
          </a:prstGeom>
          <a:noFill/>
          <a:ln/>
        </p:spPr>
        <p:txBody>
          <a:bodyPr wrap="square" lIns="0" tIns="0" rIns="0" bIns="0" rtlCol="0" anchor="t"/>
          <a:lstStyle/>
          <a:p>
            <a:pPr algn="l" indent="0" marL="0">
              <a:lnSpc>
                <a:spcPct val="100000"/>
              </a:lnSpc>
              <a:buNone/>
            </a:pPr>
            <a:r>
              <a:rPr lang="en-US" sz="1800" b="1" i="1" dirty="0">
                <a:solidFill>
                  <a:srgbClr val="F551A6"/>
                </a:solidFill>
                <a:latin typeface="Arial" pitchFamily="34" charset="0"/>
                <a:ea typeface="Arial" pitchFamily="34" charset="-122"/>
                <a:cs typeface="Arial" pitchFamily="34" charset="-120"/>
              </a:rPr>
              <a:t>17</a:t>
            </a:r>
            <a:endParaRPr lang="en-US" sz="1800" dirty="0"/>
          </a:p>
        </p:txBody>
      </p:sp>
      <p:sp>
        <p:nvSpPr>
          <p:cNvPr id="16" name="Text 2"/>
          <p:cNvSpPr txBox="1"/>
          <p:nvPr/>
        </p:nvSpPr>
        <p:spPr>
          <a:xfrm>
            <a:off x="1055557" y="1759850"/>
            <a:ext cx="2544300" cy="495000"/>
          </a:xfrm>
          <a:prstGeom prst="rect">
            <a:avLst/>
          </a:prstGeom>
          <a:noFill/>
          <a:ln/>
        </p:spPr>
        <p:txBody>
          <a:bodyPr wrap="square" lIns="0" tIns="0" rIns="0" bIns="0" rtlCol="0" anchor="ctr"/>
          <a:lstStyle/>
          <a:p>
            <a:pPr algn="l" indent="0" marL="0">
              <a:lnSpc>
                <a:spcPct val="100000"/>
              </a:lnSpc>
              <a:buNone/>
            </a:pPr>
            <a:r>
              <a:rPr lang="en-US" sz="1200" b="1" i="1" dirty="0">
                <a:solidFill>
                  <a:srgbClr val="F551A6"/>
                </a:solidFill>
                <a:latin typeface="Arial" pitchFamily="34" charset="0"/>
                <a:ea typeface="Arial" pitchFamily="34" charset="-122"/>
                <a:cs typeface="Arial" pitchFamily="34" charset="-120"/>
              </a:rPr>
              <a:t>Picture
</a:t>
            </a:r>
            <a:endParaRPr lang="en-US" sz="1200" dirty="0"/>
          </a:p>
        </p:txBody>
      </p:sp>
      <p:sp>
        <p:nvSpPr>
          <p:cNvPr id="17" name="Text 3"/>
          <p:cNvSpPr txBox="1"/>
          <p:nvPr/>
        </p:nvSpPr>
        <p:spPr>
          <a:xfrm>
            <a:off x="511125" y="2361323"/>
            <a:ext cx="3088500" cy="780600"/>
          </a:xfrm>
          <a:prstGeom prst="rect">
            <a:avLst/>
          </a:prstGeom>
          <a:noFill/>
          <a:ln/>
        </p:spPr>
        <p:txBody>
          <a:bodyPr wrap="square" lIns="0" tIns="0" rIns="0" bIns="0" rtlCol="0" anchor="t"/>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Картинка помогает быстро понять новое слово и назвать его вслух. По изображению ракеты, Луны или звезды дети учатся связывать английское слово с ярким образом.
</a:t>
            </a:r>
            <a:endParaRPr lang="en-US" sz="1000" dirty="0"/>
          </a:p>
        </p:txBody>
      </p:sp>
      <p:sp>
        <p:nvSpPr>
          <p:cNvPr id="18" name="Text 4"/>
          <p:cNvSpPr txBox="1"/>
          <p:nvPr/>
        </p:nvSpPr>
        <p:spPr>
          <a:xfrm>
            <a:off x="1055571" y="3336650"/>
            <a:ext cx="2544300" cy="495000"/>
          </a:xfrm>
          <a:prstGeom prst="rect">
            <a:avLst/>
          </a:prstGeom>
          <a:noFill/>
          <a:ln/>
        </p:spPr>
        <p:txBody>
          <a:bodyPr wrap="square" lIns="0" tIns="0" rIns="0" bIns="0" rtlCol="0" anchor="ctr"/>
          <a:lstStyle/>
          <a:p>
            <a:pPr algn="l" indent="0" marL="0">
              <a:lnSpc>
                <a:spcPct val="100000"/>
              </a:lnSpc>
              <a:buNone/>
            </a:pPr>
            <a:r>
              <a:rPr lang="en-US" sz="1200" b="1" i="1" dirty="0">
                <a:solidFill>
                  <a:srgbClr val="F551A6"/>
                </a:solidFill>
                <a:latin typeface="Arial" pitchFamily="34" charset="0"/>
                <a:ea typeface="Arial" pitchFamily="34" charset="-122"/>
                <a:cs typeface="Arial" pitchFamily="34" charset="-120"/>
              </a:rPr>
              <a:t>Card
</a:t>
            </a:r>
            <a:endParaRPr lang="en-US" sz="1200" dirty="0"/>
          </a:p>
        </p:txBody>
      </p:sp>
      <p:sp>
        <p:nvSpPr>
          <p:cNvPr id="19" name="Text 5"/>
          <p:cNvSpPr txBox="1"/>
          <p:nvPr/>
        </p:nvSpPr>
        <p:spPr>
          <a:xfrm>
            <a:off x="511125" y="3938123"/>
            <a:ext cx="3088800" cy="780600"/>
          </a:xfrm>
          <a:prstGeom prst="rect">
            <a:avLst/>
          </a:prstGeom>
          <a:noFill/>
          <a:ln/>
        </p:spPr>
        <p:txBody>
          <a:bodyPr wrap="square" lIns="0" tIns="0" rIns="0" bIns="0" rtlCol="0" anchor="t"/>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Карточки удобно использовать для повторения лексики. На одной стороне может быть rocket, на другой — рисунок, и ученик проверяет себя без долгих объяснений.
</a:t>
            </a:r>
            <a:endParaRPr lang="en-US" sz="1000" dirty="0"/>
          </a:p>
        </p:txBody>
      </p:sp>
      <p:sp>
        <p:nvSpPr>
          <p:cNvPr id="20" name="Text 6"/>
          <p:cNvSpPr txBox="1"/>
          <p:nvPr/>
        </p:nvSpPr>
        <p:spPr>
          <a:xfrm>
            <a:off x="7120950" y="3006525"/>
            <a:ext cx="1593300" cy="17121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Игры и задания помогают учить слова space, moon, star и rocket без скуки. Короткая активность, верный ответ и улыбка — отличный рецепт для 4 класса.
</a:t>
            </a:r>
            <a:endParaRPr lang="en-US" sz="1000" dirty="0"/>
          </a:p>
        </p:txBody>
      </p:sp>
      <p:sp>
        <p:nvSpPr>
          <p:cNvPr id="21" name="Text 7"/>
          <p:cNvSpPr txBox="1"/>
          <p:nvPr/>
        </p:nvSpPr>
        <p:spPr>
          <a:xfrm>
            <a:off x="7120950" y="2315200"/>
            <a:ext cx="1593300" cy="621300"/>
          </a:xfrm>
          <a:prstGeom prst="rect">
            <a:avLst/>
          </a:prstGeom>
          <a:noFill/>
          <a:ln/>
        </p:spPr>
        <p:txBody>
          <a:bodyPr wrap="square" lIns="0" tIns="0" rIns="0" bIns="0" rtlCol="0" anchor="ctr"/>
          <a:lstStyle/>
          <a:p>
            <a:pPr algn="l" indent="0" marL="0">
              <a:lnSpc>
                <a:spcPct val="100000"/>
              </a:lnSpc>
              <a:buNone/>
            </a:pPr>
            <a:r>
              <a:rPr lang="en-US" sz="1200" b="1" i="1" dirty="0">
                <a:solidFill>
                  <a:srgbClr val="F551A6"/>
                </a:solidFill>
                <a:latin typeface="Arial" pitchFamily="34" charset="0"/>
                <a:ea typeface="Arial" pitchFamily="34" charset="-122"/>
                <a:cs typeface="Arial" pitchFamily="34" charset="-120"/>
              </a:rPr>
              <a:t>Game and task
</a:t>
            </a:r>
            <a:endParaRPr lang="en-US" sz="1200" dirty="0"/>
          </a:p>
        </p:txBody>
      </p:sp>
      <p:sp>
        <p:nvSpPr>
          <p:cNvPr id="22" name="Text 8"/>
          <p:cNvSpPr txBox="1"/>
          <p:nvPr/>
        </p:nvSpPr>
        <p:spPr>
          <a:xfrm>
            <a:off x="4389157" y="1759850"/>
            <a:ext cx="2544300" cy="495000"/>
          </a:xfrm>
          <a:prstGeom prst="rect">
            <a:avLst/>
          </a:prstGeom>
          <a:noFill/>
          <a:ln/>
        </p:spPr>
        <p:txBody>
          <a:bodyPr wrap="square" lIns="0" tIns="0" rIns="0" bIns="0" rtlCol="0" anchor="ctr"/>
          <a:lstStyle/>
          <a:p>
            <a:pPr algn="l" indent="0" marL="0">
              <a:lnSpc>
                <a:spcPct val="100000"/>
              </a:lnSpc>
              <a:buNone/>
            </a:pPr>
            <a:r>
              <a:rPr lang="en-US" sz="1200" b="1" i="1" dirty="0">
                <a:solidFill>
                  <a:srgbClr val="F551A6"/>
                </a:solidFill>
                <a:latin typeface="Arial" pitchFamily="34" charset="0"/>
                <a:ea typeface="Arial" pitchFamily="34" charset="-122"/>
                <a:cs typeface="Arial" pitchFamily="34" charset="-120"/>
              </a:rPr>
              <a:t>Board
</a:t>
            </a:r>
            <a:endParaRPr lang="en-US" sz="1200" dirty="0"/>
          </a:p>
        </p:txBody>
      </p:sp>
      <p:sp>
        <p:nvSpPr>
          <p:cNvPr id="23" name="Text 9"/>
          <p:cNvSpPr txBox="1"/>
          <p:nvPr/>
        </p:nvSpPr>
        <p:spPr>
          <a:xfrm>
            <a:off x="3844725" y="2361323"/>
            <a:ext cx="3088500" cy="780600"/>
          </a:xfrm>
          <a:prstGeom prst="rect">
            <a:avLst/>
          </a:prstGeom>
          <a:noFill/>
          <a:ln/>
        </p:spPr>
        <p:txBody>
          <a:bodyPr wrap="square" lIns="0" tIns="0" rIns="0" bIns="0" rtlCol="0" anchor="t"/>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Доска помогает собрать слова, фразы и маленькие ответы в одном месте. Учитель пишет пример, а дети видят, как тема space trip превращается в понятный урок.
</a:t>
            </a:r>
            <a:endParaRPr lang="en-US" sz="1000" dirty="0"/>
          </a:p>
        </p:txBody>
      </p:sp>
      <p:sp>
        <p:nvSpPr>
          <p:cNvPr id="24" name="Text 10"/>
          <p:cNvSpPr txBox="1"/>
          <p:nvPr/>
        </p:nvSpPr>
        <p:spPr>
          <a:xfrm>
            <a:off x="4389171" y="3336650"/>
            <a:ext cx="2544300" cy="495000"/>
          </a:xfrm>
          <a:prstGeom prst="rect">
            <a:avLst/>
          </a:prstGeom>
          <a:noFill/>
          <a:ln/>
        </p:spPr>
        <p:txBody>
          <a:bodyPr wrap="square" lIns="0" tIns="0" rIns="0" bIns="0" rtlCol="0" anchor="ctr"/>
          <a:lstStyle/>
          <a:p>
            <a:pPr algn="l" indent="0" marL="0">
              <a:lnSpc>
                <a:spcPct val="100000"/>
              </a:lnSpc>
              <a:buNone/>
            </a:pPr>
            <a:r>
              <a:rPr lang="en-US" sz="1200" b="1" i="1" dirty="0">
                <a:solidFill>
                  <a:srgbClr val="F551A6"/>
                </a:solidFill>
                <a:latin typeface="Arial" pitchFamily="34" charset="0"/>
                <a:ea typeface="Arial" pitchFamily="34" charset="-122"/>
                <a:cs typeface="Arial" pitchFamily="34" charset="-120"/>
              </a:rPr>
              <a:t>Team
</a:t>
            </a:r>
            <a:endParaRPr lang="en-US" sz="1200" dirty="0"/>
          </a:p>
        </p:txBody>
      </p:sp>
      <p:sp>
        <p:nvSpPr>
          <p:cNvPr id="25" name="Text 11"/>
          <p:cNvSpPr txBox="1"/>
          <p:nvPr/>
        </p:nvSpPr>
        <p:spPr>
          <a:xfrm>
            <a:off x="3844725" y="3938123"/>
            <a:ext cx="3088800" cy="780600"/>
          </a:xfrm>
          <a:prstGeom prst="rect">
            <a:avLst/>
          </a:prstGeom>
          <a:noFill/>
          <a:ln/>
        </p:spPr>
        <p:txBody>
          <a:bodyPr wrap="square" lIns="0" tIns="0" rIns="0" bIns="0" rtlCol="0" anchor="t"/>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Работа в команде делает задания живыми и чуть соревновательными. Дети повторяют слова вместе, подсказывают друг другу и запоминают материал быстрее, чем в тишине.
</a:t>
            </a:r>
            <a:endParaRPr lang="en-US" sz="10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4577102" y="1246155"/>
            <a:ext cx="1896000" cy="1766391"/>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364925" y="3018330"/>
            <a:ext cx="1896000" cy="1766391"/>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569025" y="507900"/>
            <a:ext cx="8058000" cy="587400"/>
          </a:xfrm>
          <a:prstGeom prst="rect">
            <a:avLst/>
          </a:prstGeom>
          <a:noFill/>
          <a:ln/>
        </p:spPr>
        <p:txBody>
          <a:bodyPr wrap="square" lIns="0" tIns="0" rIns="0" bIns="0" rtlCol="0" anchor="ctr"/>
          <a:lstStyle/>
          <a:p>
            <a:pPr algn="l" indent="0" marL="0">
              <a:lnSpc>
                <a:spcPct val="115000"/>
              </a:lnSpc>
              <a:buNone/>
            </a:pPr>
            <a:r>
              <a:rPr lang="en-US" sz="2700" i="1" dirty="0">
                <a:solidFill>
                  <a:srgbClr val="FFFFFF"/>
                </a:solidFill>
                <a:latin typeface="Arial" pitchFamily="34" charset="0"/>
                <a:ea typeface="Arial" pitchFamily="34" charset="-122"/>
                <a:cs typeface="Arial" pitchFamily="34" charset="-120"/>
              </a:rPr>
              <a:t>Reading corner: very short text about a space trip
</a:t>
            </a:r>
            <a:endParaRPr lang="en-US" sz="2700" dirty="0"/>
          </a:p>
        </p:txBody>
      </p:sp>
      <p:sp>
        <p:nvSpPr>
          <p:cNvPr id="10" name="Text 1"/>
          <p:cNvSpPr txBox="1"/>
          <p:nvPr/>
        </p:nvSpPr>
        <p:spPr>
          <a:xfrm>
            <a:off x="8448725" y="31675"/>
            <a:ext cx="659700" cy="303600"/>
          </a:xfrm>
          <a:prstGeom prst="rect">
            <a:avLst/>
          </a:prstGeom>
          <a:noFill/>
          <a:ln/>
        </p:spPr>
        <p:txBody>
          <a:bodyPr wrap="square" lIns="0" tIns="0" rIns="0" bIns="0" rtlCol="0" anchor="t"/>
          <a:lstStyle/>
          <a:p>
            <a:pPr algn="l" indent="0" marL="0">
              <a:lnSpc>
                <a:spcPct val="100000"/>
              </a:lnSpc>
              <a:buNone/>
            </a:pPr>
            <a:r>
              <a:rPr lang="en-US" sz="1800" b="1" i="1" dirty="0">
                <a:solidFill>
                  <a:srgbClr val="F551A6"/>
                </a:solidFill>
                <a:latin typeface="Arial" pitchFamily="34" charset="0"/>
                <a:ea typeface="Arial" pitchFamily="34" charset="-122"/>
                <a:cs typeface="Arial" pitchFamily="34" charset="-120"/>
              </a:rPr>
              <a:t>18</a:t>
            </a:r>
            <a:endParaRPr lang="en-US" sz="1800" dirty="0"/>
          </a:p>
        </p:txBody>
      </p:sp>
      <p:sp>
        <p:nvSpPr>
          <p:cNvPr id="11" name="Text 2"/>
          <p:cNvSpPr txBox="1"/>
          <p:nvPr/>
        </p:nvSpPr>
        <p:spPr>
          <a:xfrm>
            <a:off x="6630773" y="1874750"/>
            <a:ext cx="2049300" cy="1053600"/>
          </a:xfrm>
          <a:prstGeom prst="rect">
            <a:avLst/>
          </a:prstGeom>
          <a:noFill/>
          <a:ln/>
        </p:spPr>
        <p:txBody>
          <a:bodyPr wrap="square" lIns="0" tIns="0" rIns="0" bIns="0" rtlCol="0" anchor="ctr"/>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An astronaut is in space today. The rocket goes high, and the Earth looks very small. The astronaut smiles and says hello to the moon. It is a simple story, but it sounds exciting.
</a:t>
            </a:r>
            <a:endParaRPr lang="en-US" sz="800" dirty="0"/>
          </a:p>
        </p:txBody>
      </p:sp>
      <p:sp>
        <p:nvSpPr>
          <p:cNvPr id="12" name="Text 3"/>
          <p:cNvSpPr txBox="1"/>
          <p:nvPr/>
        </p:nvSpPr>
        <p:spPr>
          <a:xfrm>
            <a:off x="6630924" y="1341025"/>
            <a:ext cx="2049300" cy="497700"/>
          </a:xfrm>
          <a:prstGeom prst="rect">
            <a:avLst/>
          </a:prstGeom>
          <a:noFill/>
          <a:ln/>
        </p:spPr>
        <p:txBody>
          <a:bodyPr wrap="square" lIns="0" tIns="0" rIns="0" bIns="0" rtlCol="0" anchor="ctr"/>
          <a:lstStyle/>
          <a:p>
            <a:pPr algn="l" indent="0" marL="0">
              <a:lnSpc>
                <a:spcPct val="100000"/>
              </a:lnSpc>
              <a:buNone/>
            </a:pPr>
            <a:r>
              <a:rPr lang="en-US" sz="1100" dirty="0">
                <a:solidFill>
                  <a:srgbClr val="F551A6"/>
                </a:solidFill>
                <a:latin typeface="Arial" pitchFamily="34" charset="0"/>
                <a:ea typeface="Arial" pitchFamily="34" charset="-122"/>
                <a:cs typeface="Arial" pitchFamily="34" charset="-120"/>
              </a:rPr>
              <a:t>Небольшое путешествие в космос
</a:t>
            </a:r>
            <a:endParaRPr lang="en-US" sz="1100" dirty="0"/>
          </a:p>
        </p:txBody>
      </p:sp>
      <p:sp>
        <p:nvSpPr>
          <p:cNvPr id="13" name="Text 4"/>
          <p:cNvSpPr txBox="1"/>
          <p:nvPr/>
        </p:nvSpPr>
        <p:spPr>
          <a:xfrm>
            <a:off x="2418300" y="3646925"/>
            <a:ext cx="2049600" cy="1053600"/>
          </a:xfrm>
          <a:prstGeom prst="rect">
            <a:avLst/>
          </a:prstGeom>
          <a:noFill/>
          <a:ln/>
        </p:spPr>
        <p:txBody>
          <a:bodyPr wrap="square" lIns="0" tIns="0" rIns="0" bIns="0" rtlCol="0" anchor="ctr"/>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The rocket flies from Earth. The astronaut looks out of the window and sees the moon. The trip is short, but the adventure feels huge. The stars shine above the spaceship.
</a:t>
            </a:r>
            <a:endParaRPr lang="en-US" sz="800" dirty="0"/>
          </a:p>
        </p:txBody>
      </p:sp>
      <p:sp>
        <p:nvSpPr>
          <p:cNvPr id="14" name="Text 5"/>
          <p:cNvSpPr txBox="1"/>
          <p:nvPr/>
        </p:nvSpPr>
        <p:spPr>
          <a:xfrm>
            <a:off x="2418451" y="3113200"/>
            <a:ext cx="2049600" cy="497700"/>
          </a:xfrm>
          <a:prstGeom prst="rect">
            <a:avLst/>
          </a:prstGeom>
          <a:noFill/>
          <a:ln/>
        </p:spPr>
        <p:txBody>
          <a:bodyPr wrap="square" lIns="0" tIns="0" rIns="0" bIns="0" rtlCol="0" anchor="ctr"/>
          <a:lstStyle/>
          <a:p>
            <a:pPr algn="l" indent="0" marL="0">
              <a:lnSpc>
                <a:spcPct val="100000"/>
              </a:lnSpc>
              <a:buNone/>
            </a:pPr>
            <a:r>
              <a:rPr lang="en-US" sz="1100" dirty="0">
                <a:solidFill>
                  <a:srgbClr val="F551A6"/>
                </a:solidFill>
                <a:latin typeface="Arial" pitchFamily="34" charset="0"/>
                <a:ea typeface="Arial" pitchFamily="34" charset="-122"/>
                <a:cs typeface="Arial" pitchFamily="34" charset="-120"/>
              </a:rPr>
              <a:t>Ракета летит к Луне
</a:t>
            </a:r>
            <a:endParaRPr lang="en-US" sz="11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569025" y="507900"/>
            <a:ext cx="8058000" cy="587400"/>
          </a:xfrm>
          <a:prstGeom prst="rect">
            <a:avLst/>
          </a:prstGeom>
          <a:noFill/>
          <a:ln/>
        </p:spPr>
        <p:txBody>
          <a:bodyPr wrap="square" lIns="0" tIns="0" rIns="0" bIns="0" rtlCol="0" anchor="ctr"/>
          <a:lstStyle/>
          <a:p>
            <a:pPr algn="l" indent="0" marL="0">
              <a:lnSpc>
                <a:spcPct val="115000"/>
              </a:lnSpc>
              <a:buNone/>
            </a:pPr>
            <a:r>
              <a:rPr lang="en-US" sz="2700" i="1" dirty="0">
                <a:solidFill>
                  <a:srgbClr val="FFFFFF"/>
                </a:solidFill>
                <a:latin typeface="Arial" pitchFamily="34" charset="0"/>
                <a:ea typeface="Arial" pitchFamily="34" charset="-122"/>
                <a:cs typeface="Arial" pitchFamily="34" charset="-120"/>
              </a:rPr>
              <a:t>Revision: слова, которые нужно помнить
</a:t>
            </a:r>
            <a:endParaRPr lang="en-US" sz="2700" dirty="0"/>
          </a:p>
        </p:txBody>
      </p:sp>
      <p:sp>
        <p:nvSpPr>
          <p:cNvPr id="10" name="Text 1"/>
          <p:cNvSpPr txBox="1"/>
          <p:nvPr/>
        </p:nvSpPr>
        <p:spPr>
          <a:xfrm>
            <a:off x="8448725" y="31675"/>
            <a:ext cx="659700" cy="303600"/>
          </a:xfrm>
          <a:prstGeom prst="rect">
            <a:avLst/>
          </a:prstGeom>
          <a:noFill/>
          <a:ln/>
        </p:spPr>
        <p:txBody>
          <a:bodyPr wrap="square" lIns="0" tIns="0" rIns="0" bIns="0" rtlCol="0" anchor="t"/>
          <a:lstStyle/>
          <a:p>
            <a:pPr algn="l" indent="0" marL="0">
              <a:lnSpc>
                <a:spcPct val="100000"/>
              </a:lnSpc>
              <a:buNone/>
            </a:pPr>
            <a:r>
              <a:rPr lang="en-US" sz="1800" b="1" i="1" dirty="0">
                <a:solidFill>
                  <a:srgbClr val="F551A6"/>
                </a:solidFill>
                <a:latin typeface="Arial" pitchFamily="34" charset="0"/>
                <a:ea typeface="Arial" pitchFamily="34" charset="-122"/>
                <a:cs typeface="Arial" pitchFamily="34" charset="-120"/>
              </a:rPr>
              <a:t>19</a:t>
            </a:r>
            <a:endParaRPr lang="en-US" sz="1800" dirty="0"/>
          </a:p>
        </p:txBody>
      </p:sp>
      <p:sp>
        <p:nvSpPr>
          <p:cNvPr id="11" name="Text 2"/>
          <p:cNvSpPr txBox="1"/>
          <p:nvPr/>
        </p:nvSpPr>
        <p:spPr>
          <a:xfrm>
            <a:off x="581950" y="1800849"/>
            <a:ext cx="3735300" cy="925200"/>
          </a:xfrm>
          <a:prstGeom prst="rect">
            <a:avLst/>
          </a:prstGeom>
          <a:noFill/>
          <a:ln/>
        </p:spPr>
        <p:txBody>
          <a:bodyPr wrap="square" lIns="0" tIns="0" rIns="0" bIns="0" rtlCol="0" anchor="ctr"/>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Сначала стоит вспомнить основные слова темы: space, rocket, astronaut, spacesuit, moon, star и planet. Они создают понятную картину урока и помогают быстро назвать всё, что видно на картинке.
</a:t>
            </a:r>
            <a:endParaRPr lang="en-US" sz="1100" dirty="0"/>
          </a:p>
        </p:txBody>
      </p:sp>
      <p:sp>
        <p:nvSpPr>
          <p:cNvPr id="12" name="Text 3"/>
          <p:cNvSpPr txBox="1"/>
          <p:nvPr/>
        </p:nvSpPr>
        <p:spPr>
          <a:xfrm>
            <a:off x="582225" y="1424924"/>
            <a:ext cx="3735300" cy="339900"/>
          </a:xfrm>
          <a:prstGeom prst="rect">
            <a:avLst/>
          </a:prstGeom>
          <a:noFill/>
          <a:ln/>
        </p:spPr>
        <p:txBody>
          <a:bodyPr wrap="square" lIns="0" tIns="0" rIns="0" bIns="0" rtlCol="0" anchor="ctr"/>
          <a:lstStyle/>
          <a:p>
            <a:pPr algn="l" indent="0" marL="0">
              <a:lnSpc>
                <a:spcPct val="100000"/>
              </a:lnSpc>
              <a:buNone/>
            </a:pPr>
            <a:r>
              <a:rPr lang="en-US" sz="1400" dirty="0">
                <a:solidFill>
                  <a:srgbClr val="F551A6"/>
                </a:solidFill>
                <a:latin typeface="Arial" pitchFamily="34" charset="0"/>
                <a:ea typeface="Arial" pitchFamily="34" charset="-122"/>
                <a:cs typeface="Arial" pitchFamily="34" charset="-120"/>
              </a:rPr>
              <a:t>Космические предметы
</a:t>
            </a:r>
            <a:endParaRPr lang="en-US" sz="1400" dirty="0"/>
          </a:p>
        </p:txBody>
      </p:sp>
      <p:sp>
        <p:nvSpPr>
          <p:cNvPr id="13" name="Text 4"/>
          <p:cNvSpPr txBox="1"/>
          <p:nvPr/>
        </p:nvSpPr>
        <p:spPr>
          <a:xfrm>
            <a:off x="581950" y="3573632"/>
            <a:ext cx="3735300" cy="925200"/>
          </a:xfrm>
          <a:prstGeom prst="rect">
            <a:avLst/>
          </a:prstGeom>
          <a:noFill/>
          <a:ln/>
        </p:spPr>
        <p:txBody>
          <a:bodyPr wrap="square" lIns="0" tIns="0" rIns="0" bIns="0" rtlCol="0" anchor="ctr"/>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Потом ученики вспоминают готовые фразы: The rocket flies. The astronaut can work in space. They звучат просто, но уже помогают говорить целым предложением.
</a:t>
            </a:r>
            <a:endParaRPr lang="en-US" sz="1100" dirty="0"/>
          </a:p>
        </p:txBody>
      </p:sp>
      <p:sp>
        <p:nvSpPr>
          <p:cNvPr id="14" name="Text 5"/>
          <p:cNvSpPr txBox="1"/>
          <p:nvPr/>
        </p:nvSpPr>
        <p:spPr>
          <a:xfrm>
            <a:off x="582225" y="3197707"/>
            <a:ext cx="3735300" cy="339900"/>
          </a:xfrm>
          <a:prstGeom prst="rect">
            <a:avLst/>
          </a:prstGeom>
          <a:noFill/>
          <a:ln/>
        </p:spPr>
        <p:txBody>
          <a:bodyPr wrap="square" lIns="0" tIns="0" rIns="0" bIns="0" rtlCol="0" anchor="ctr"/>
          <a:lstStyle/>
          <a:p>
            <a:pPr algn="l" indent="0" marL="0">
              <a:lnSpc>
                <a:spcPct val="100000"/>
              </a:lnSpc>
              <a:buNone/>
            </a:pPr>
            <a:r>
              <a:rPr lang="en-US" sz="1400" dirty="0">
                <a:solidFill>
                  <a:srgbClr val="F551A6"/>
                </a:solidFill>
                <a:latin typeface="Arial" pitchFamily="34" charset="0"/>
                <a:ea typeface="Arial" pitchFamily="34" charset="-122"/>
                <a:cs typeface="Arial" pitchFamily="34" charset="-120"/>
              </a:rPr>
              <a:t>Полезные предложения
</a:t>
            </a:r>
            <a:endParaRPr lang="en-US" sz="1400" dirty="0"/>
          </a:p>
        </p:txBody>
      </p:sp>
      <p:sp>
        <p:nvSpPr>
          <p:cNvPr id="15" name="Text 6"/>
          <p:cNvSpPr txBox="1"/>
          <p:nvPr/>
        </p:nvSpPr>
        <p:spPr>
          <a:xfrm>
            <a:off x="4793659" y="1800849"/>
            <a:ext cx="3735300" cy="925200"/>
          </a:xfrm>
          <a:prstGeom prst="rect">
            <a:avLst/>
          </a:prstGeom>
          <a:noFill/>
          <a:ln/>
        </p:spPr>
        <p:txBody>
          <a:bodyPr wrap="square" lIns="0" tIns="0" rIns="0" bIns="0" rtlCol="0" anchor="ctr"/>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Дальше повторяются слова orbit, launch и land. Они показывают путь ракеты от старта до посадки и помогают рассказать о путешествии коротко, без сложных фраз.
</a:t>
            </a:r>
            <a:endParaRPr lang="en-US" sz="1100" dirty="0"/>
          </a:p>
        </p:txBody>
      </p:sp>
      <p:sp>
        <p:nvSpPr>
          <p:cNvPr id="16" name="Text 7"/>
          <p:cNvSpPr txBox="1"/>
          <p:nvPr/>
        </p:nvSpPr>
        <p:spPr>
          <a:xfrm>
            <a:off x="4793934" y="1424924"/>
            <a:ext cx="3735300" cy="339900"/>
          </a:xfrm>
          <a:prstGeom prst="rect">
            <a:avLst/>
          </a:prstGeom>
          <a:noFill/>
          <a:ln/>
        </p:spPr>
        <p:txBody>
          <a:bodyPr wrap="square" lIns="0" tIns="0" rIns="0" bIns="0" rtlCol="0" anchor="ctr"/>
          <a:lstStyle/>
          <a:p>
            <a:pPr algn="l" indent="0" marL="0">
              <a:lnSpc>
                <a:spcPct val="100000"/>
              </a:lnSpc>
              <a:buNone/>
            </a:pPr>
            <a:r>
              <a:rPr lang="en-US" sz="1400" dirty="0">
                <a:solidFill>
                  <a:srgbClr val="F551A6"/>
                </a:solidFill>
                <a:latin typeface="Arial" pitchFamily="34" charset="0"/>
                <a:ea typeface="Arial" pitchFamily="34" charset="-122"/>
                <a:cs typeface="Arial" pitchFamily="34" charset="-120"/>
              </a:rPr>
              <a:t>Движение и полёт
</a:t>
            </a:r>
            <a:endParaRPr lang="en-US" sz="1400" dirty="0"/>
          </a:p>
        </p:txBody>
      </p:sp>
      <p:sp>
        <p:nvSpPr>
          <p:cNvPr id="17" name="Text 8"/>
          <p:cNvSpPr txBox="1"/>
          <p:nvPr/>
        </p:nvSpPr>
        <p:spPr>
          <a:xfrm>
            <a:off x="4793659" y="3573632"/>
            <a:ext cx="3735300" cy="925200"/>
          </a:xfrm>
          <a:prstGeom prst="rect">
            <a:avLst/>
          </a:prstGeom>
          <a:noFill/>
          <a:ln/>
        </p:spPr>
        <p:txBody>
          <a:bodyPr wrap="square" lIns="0" tIns="0" rIns="0" bIns="0" rtlCol="0" anchor="ctr"/>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В конце удобно повторить There is a window и There are stars in the sky. Эти конструкции учат описывать картинку и показывают, что в космосе тоже можно замечать детали.
</a:t>
            </a:r>
            <a:endParaRPr lang="en-US" sz="1100" dirty="0"/>
          </a:p>
        </p:txBody>
      </p:sp>
      <p:sp>
        <p:nvSpPr>
          <p:cNvPr id="18" name="Text 9"/>
          <p:cNvSpPr txBox="1"/>
          <p:nvPr/>
        </p:nvSpPr>
        <p:spPr>
          <a:xfrm>
            <a:off x="4793934" y="3197707"/>
            <a:ext cx="3735300" cy="339900"/>
          </a:xfrm>
          <a:prstGeom prst="rect">
            <a:avLst/>
          </a:prstGeom>
          <a:noFill/>
          <a:ln/>
        </p:spPr>
        <p:txBody>
          <a:bodyPr wrap="square" lIns="0" tIns="0" rIns="0" bIns="0" rtlCol="0" anchor="ctr"/>
          <a:lstStyle/>
          <a:p>
            <a:pPr algn="l" indent="0" marL="0">
              <a:lnSpc>
                <a:spcPct val="100000"/>
              </a:lnSpc>
              <a:buNone/>
            </a:pPr>
            <a:r>
              <a:rPr lang="en-US" sz="1400" dirty="0">
                <a:solidFill>
                  <a:srgbClr val="F551A6"/>
                </a:solidFill>
                <a:latin typeface="Arial" pitchFamily="34" charset="0"/>
                <a:ea typeface="Arial" pitchFamily="34" charset="-122"/>
                <a:cs typeface="Arial" pitchFamily="34" charset="-120"/>
              </a:rPr>
              <a:t>Описание места
</a:t>
            </a:r>
            <a:endParaRPr lang="en-US" sz="14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529500" y="512729"/>
            <a:ext cx="3873000" cy="2551800"/>
          </a:xfrm>
          <a:prstGeom prst="rect">
            <a:avLst/>
          </a:prstGeom>
          <a:noFill/>
          <a:ln/>
        </p:spPr>
        <p:txBody>
          <a:bodyPr wrap="square" lIns="0" tIns="0" rIns="0" bIns="0" rtlCol="0" anchor="ctr"/>
          <a:lstStyle/>
          <a:p>
            <a:pPr algn="l" indent="0" marL="0">
              <a:lnSpc>
                <a:spcPct val="115000"/>
              </a:lnSpc>
              <a:buNone/>
            </a:pPr>
            <a:r>
              <a:rPr lang="en-US" sz="3000" b="1" i="1" dirty="0">
                <a:solidFill>
                  <a:srgbClr val="FFFFFF"/>
                </a:solidFill>
                <a:latin typeface="Arial" pitchFamily="34" charset="0"/>
                <a:ea typeface="Arial" pitchFamily="34" charset="-122"/>
                <a:cs typeface="Arial" pitchFamily="34" charset="-120"/>
              </a:rPr>
              <a:t>Итоги модуля: English + Space Trip
</a:t>
            </a:r>
            <a:endParaRPr lang="en-US" sz="3000" dirty="0"/>
          </a:p>
        </p:txBody>
      </p:sp>
      <p:sp>
        <p:nvSpPr>
          <p:cNvPr id="6" name="Text 1"/>
          <p:cNvSpPr txBox="1"/>
          <p:nvPr/>
        </p:nvSpPr>
        <p:spPr>
          <a:xfrm>
            <a:off x="4741664" y="3319121"/>
            <a:ext cx="3873000" cy="1362900"/>
          </a:xfrm>
          <a:prstGeom prst="rect">
            <a:avLst/>
          </a:prstGeom>
          <a:noFill/>
          <a:ln/>
        </p:spPr>
        <p:txBody>
          <a:bodyPr wrap="square" lIns="0" tIns="0" rIns="0" bIns="0" rtlCol="0" anchor="ctr"/>
          <a:lstStyle/>
          <a:p>
            <a:pPr algn="l" indent="0" marL="0">
              <a:lnSpc>
                <a:spcPct val="115000"/>
              </a:lnSpc>
              <a:buNone/>
            </a:pPr>
            <a:r>
              <a:rPr lang="en-US" sz="1300" dirty="0">
                <a:solidFill>
                  <a:srgbClr val="FFFFFF"/>
                </a:solidFill>
                <a:latin typeface="Arial" pitchFamily="34" charset="0"/>
                <a:ea typeface="Arial" pitchFamily="34" charset="-122"/>
                <a:cs typeface="Arial" pitchFamily="34" charset="-120"/>
              </a:rPr>
              <a:t>Модуль помогает выучить английские слова, потренировать короткие фразы и заглянуть в космос без телескопа. Ученики говорят увереннее, а урок становится ярким, понятным и чуть-чуть космическим.
</a:t>
            </a:r>
            <a:endParaRPr lang="en-US" sz="13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2026-05-29T13:43:10Z</dcterms:created>
  <dcterms:modified xsi:type="dcterms:W3CDTF">2026-05-29T13:43:10Z</dcterms:modified>
</cp:coreProperties>
</file>