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757463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67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Origin and Nationality in English
</a:t>
            </a:r>
            <a:pPr algn="l" indent="0" marL="0">
              <a:lnSpc>
                <a:spcPct val="100000"/>
              </a:lnSpc>
              <a:buNone/>
            </a:pPr>
            <a:r>
              <a:rPr lang="en-US" sz="3867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 себе, семье и месте происхождения на английском.
</a:t>
            </a:r>
            <a:endParaRPr lang="en-US" sz="3867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обсуждать происхождение на английском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начать знакомство, поддержать короткий диалог и уверенно отвечать о стране, городе, языке и семье. Для шестиклассников это удобная база для speaking, мини-интервью и чтения простых профилей людей.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249300" y="139500"/>
            <a:ext cx="8534700" cy="9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по теме
</a:t>
            </a:r>
            <a:endParaRPr lang="en-US" sz="3400" dirty="0"/>
          </a:p>
        </p:txBody>
      </p:sp>
      <p:sp>
        <p:nvSpPr>
          <p:cNvPr id="9" name="Text 2"/>
          <p:cNvSpPr txBox="1"/>
          <p:nvPr/>
        </p:nvSpPr>
        <p:spPr>
          <a:xfrm>
            <a:off x="635000" y="1163825"/>
            <a:ext cx="3810000" cy="11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origin, homeland и family roots помогают говорить о том, откуда человек или его семья, и какие места связаны с его историей.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5000" y="2421250"/>
            <a:ext cx="3810000" cy="11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и город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Country, city и town нужны для ответа на вопросы о месте рождения и месте, где человек живёт сейчас, особенно в коротком рассказе о себе.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35000" y="3678675"/>
            <a:ext cx="3810000" cy="11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Национальность и гражданин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Nationality и citizen часто встречаются в учебных диалогах. Они помогают отличать национальную принадлежность от официального статуса человека в стране.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74000" y="1163825"/>
            <a:ext cx="3810000" cy="11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Language, surname и family помогают добавить важную личную информацию. Через эти слова ученик может сказать, на каких языках говорит его семья.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974000" y="2421250"/>
            <a:ext cx="3810000" cy="11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Where are you from? , What is your nationality? и What language do you speak? делают ответ коротким, понятным и естественным для урока.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7523" y="1762825"/>
            <a:ext cx="3779553" cy="193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origin, nationality и citizenship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слова связаны с происхождением, национальностью и официальным статусом человека.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Nationality и citizenship не всегда совпадают, поэтому в ответе важно выбирать нужное слово по смыслу.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происхождения и национальности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дерево: люди, места, связи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линии мамы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семейном дереве можно увидеть, как связаны родители, бабушки и дедушки, а также двоюродные братья и сёстры. Подпись my mother’s side помогает показать, какая часть семьи идёт по линии мамы. Рядом можно отметить, где эти люди родились.
</a:t>
            </a:r>
            <a:endParaRPr lang="en-US" sz="1196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линии папы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ветвь дерева показывает my father’s side. Здесь удобно подписывать names, birthplaces and family relations, чтобы сразу было видно, кто из какой семьи происходит. Такие подписи помогают ученику говорить о людях и местах без длинных объяснений.
</a:t>
            </a:r>
            <a:endParaRPr lang="en-US" sz="1166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в разных городах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одной семьи могут быть родственники, родившиеся в разных городах и даже странах. Выражения born in и comes from помогают коротко описать это на английском. Так семейное дерево становится не только схемой, но и рассказом о памяти семьи.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на самоощущение влияют не только семья и язык, но и повседневная школьная жизнь.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урока английского языка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формирует идентичность ученика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Идентичность складывается из нескольких частей, поэтому она не сводится к одному признаку и может меняться с возрастом.
</a:t>
            </a:r>
            <a:endParaRPr lang="en-US" sz="129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рассказать о происхождении по-английски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короткого ответа уровня A1-A2: от вопроса к личной информации.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700" y="15339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00056" y="1533950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40481" y="1533950"/>
            <a:ext cx="16743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10779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принадлежность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7300" y="2174950"/>
            <a:ext cx="25023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Nationality часто обозначает, к какой национальной группе относится человек. В школьных ответах обычно используют прилагательное, например Russian, French или Chinese.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7310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 же самое, что страна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68150" y="2174950"/>
            <a:ext cx="24579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nationality не всегда совпадает с названием страны. Поэтому важно смотреть на смысл вопроса и выбирать форму ответа, которая подходит к ситуации.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9058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 вопрос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352100" y="2174950"/>
            <a:ext cx="24378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What nationality are you? требует короткого ответа. Обычно говорят I am Russian, а не повторяют название страны, если нужен именно ответ о nationality.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49300" y="139500"/>
            <a:ext cx="85347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nationality в английском
</a:t>
            </a:r>
            <a:endParaRPr lang="en-US" sz="3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2005645"/>
            <a:ext cx="3856200" cy="15368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помогают запомнить, что названия стран и слова о национальности могут отличаться.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страна не всегда даёт одинаковую форму слова в ответе, поэтому country и nationality нужно учить парами.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 урока английского языка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Страны, национальности и языки
</a:t>
            </a:r>
            <a:endParaRPr lang="en-US" sz="3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и школьная жизнь меняют, какие языки ребёнок слышит и использует каждый день. Во многих семьях языки распределяются по разным ситуациям.
</a:t>
            </a:r>
            <a:endParaRPr lang="en-US" sz="1073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ООН: оценка числа международных мигрантов в мире, 2020 — около 281 млн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переезд влияет на языковую среду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языковых контактов, тем чаще у ребёнка появляется несколько языков и более сложная культурная связь с семьёй и школой.
</a:t>
            </a:r>
            <a:endParaRPr lang="en-US" sz="12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081" y="265825"/>
            <a:ext cx="4425738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4510050" y="314175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происхождение связано с языком
</a:t>
            </a:r>
            <a:endParaRPr lang="en-US" sz="3171" dirty="0"/>
          </a:p>
        </p:txBody>
      </p:sp>
      <p:sp>
        <p:nvSpPr>
          <p:cNvPr id="11" name="Text 2"/>
          <p:cNvSpPr txBox="1"/>
          <p:nvPr/>
        </p:nvSpPr>
        <p:spPr>
          <a:xfrm>
            <a:off x="4895750" y="15702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меняет быт
</a:t>
            </a:r>
            <a:pPr algn="l" indent="0" marL="0">
              <a:lnSpc>
                <a:spcPct val="100000"/>
              </a:lnSpc>
              <a:buNone/>
            </a:pPr>
            <a:r>
              <a:rPr lang="en-US" sz="12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семья переезжает в другой город или страну, меняются привычные слова, круг общения и повседневные ситуации. Ребёнок постепенно учится понимать новые правила общения и школьные выражения.
</a:t>
            </a:r>
            <a:endParaRPr lang="en-US" sz="1249" dirty="0"/>
          </a:p>
        </p:txBody>
      </p:sp>
      <p:sp>
        <p:nvSpPr>
          <p:cNvPr id="12" name="Text 3"/>
          <p:cNvSpPr txBox="1"/>
          <p:nvPr/>
        </p:nvSpPr>
        <p:spPr>
          <a:xfrm>
            <a:off x="4895750" y="33082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языка с детства
</a:t>
            </a:r>
            <a:pPr algn="l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дети растут сразу с двумя языками: один слышат дома, другой используют в школе. Такой опыт помогает лучше понимать разные культуры и свободнее говорить в разных ситуациях.
</a:t>
            </a:r>
            <a:endParaRPr lang="en-US" sz="1252" dirty="0"/>
          </a:p>
        </p:txBody>
      </p:sp>
      <p:sp>
        <p:nvSpPr>
          <p:cNvPr id="13" name="Text 4"/>
          <p:cNvSpPr txBox="1"/>
          <p:nvPr/>
        </p:nvSpPr>
        <p:spPr>
          <a:xfrm>
            <a:off x="7118250" y="33082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привычками
</a:t>
            </a:r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влияет не только на язык, но и на еду, праздники, обращения к родственникам и домашние правила. Поэтому рассказ о себе часто включает и семейные, и языковые детали.
</a:t>
            </a:r>
            <a:endParaRPr lang="en-US" sz="1217" dirty="0"/>
          </a:p>
        </p:txBody>
      </p:sp>
      <p:sp>
        <p:nvSpPr>
          <p:cNvPr id="14" name="Text 5"/>
          <p:cNvSpPr txBox="1"/>
          <p:nvPr/>
        </p:nvSpPr>
        <p:spPr>
          <a:xfrm>
            <a:off x="7118250" y="15702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различия
</a:t>
            </a:r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одной семье могут быть разные имена, традиции и языки общения. Это нормально: родные могут по-разному говорить о своём прошлом, но всё равно чувствовать себя одной семьёй.
</a:t>
            </a:r>
            <a:endParaRPr lang="en-US" sz="126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88000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 с семьи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ребёнка во многом связана с семьёй: с фамилией, семейными историями и местами, где жили родственники. Эти детали помогают человеку чувствовать связь с прошлым.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687554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 город и страну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ученик может быть связан с несколькими местами сразу: городом рождения, страной жизни и даже регионом, откуда родом родители или бабушки и дедушки.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93545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Учти школьную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человек получает новые роли: ученик, друг, участник кружка или команды. Эти роли тоже формируют образ себя и показывают, что идентичность меняется с опытом.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899424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 уважение к корням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гордиться семейными корнями и одновременно быть частью современного школьного сообщества. Одна сторона не отменяет другую, а дополняет представление о человеке.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один человек может иметь несколько идентичностей
</a:t>
            </a:r>
            <a:endParaRPr lang="en-US" sz="27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8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вежливо спрашивать о происхождении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задать вопрос тактично, выслушать ответ и не сделать неловких предположений.
</a:t>
            </a:r>
            <a:endParaRPr lang="en-US" sz="3108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2073205"/>
            <a:ext cx="4133400" cy="13190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семьи сохраняют память о происхождении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семейная память хранится не только в документах, но и в обычных вещах, которые передаются из поколения в поколение.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Фотографии, рассказы и рецепты помогают сохранить и личную, и культурную память без сложных архивов.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урока, обобщение семейных примеров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учебный пример: у одного ребёнка языки могут совпадать не полностью и использоваться в разных ситуациях каждый день.
</a:t>
            </a:r>
            <a:endParaRPr lang="en-US" sz="1205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класса; общий ориентир: в мире существует около 7000 языков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1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Языки, которые использует один ученик
</a:t>
            </a:r>
            <a:endParaRPr lang="en-US" sz="331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зависит от окружения, поэтому у одного ученика может быть несколько равнозначных языковых привычек.
</a:t>
            </a:r>
            <a:endParaRPr lang="en-US" sz="129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национальная метка не может точно описать характер, интересы и поведение всех людей. Поэтому важно не делать выводы по одному признаку.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представлены в ООН, и жители каждой из них очень разные.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Объединённых Наций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7463" y="265825"/>
            <a:ext cx="4400374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праздники в семейной жизни
</a:t>
            </a:r>
            <a:endParaRPr lang="en-US" sz="3171" dirty="0"/>
          </a:p>
        </p:txBody>
      </p:sp>
      <p:sp>
        <p:nvSpPr>
          <p:cNvPr id="9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350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как 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2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праздники часто напоминают о происхождении: на столе появляются любимые блюда, а в доме — знакомые мелодии, украшения и тёплые слова, связанные с традицией.
</a:t>
            </a:r>
            <a:endParaRPr lang="en-US" sz="1231" dirty="0"/>
          </a:p>
        </p:txBody>
      </p:sp>
      <p:sp>
        <p:nvSpPr>
          <p:cNvPr id="11" name="Text 3"/>
          <p:cNvSpPr txBox="1"/>
          <p:nvPr/>
        </p:nvSpPr>
        <p:spPr>
          <a:xfrm>
            <a:off x="6350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описания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По-английски удобно использовать слова celebration, costume, dish, custom, festival и tradition. Они помогают коротко рассказать, как семья отмечает важные даты.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8575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видны не только в больших торжествах, но и в мелочах: в рецептах, музыке, форме приветствия и в том, как семья проводит выходные.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28575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корни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2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одной семье могут сочетаться традиции из разных городов и стран. Тогда праздник становится не повторением одного обычая, а встречей нескольких семейных историй.
</a:t>
            </a:r>
            <a:endParaRPr lang="en-US" sz="121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2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уважать разное происхождение
</a:t>
            </a:r>
            <a:endParaRPr lang="en-US" sz="2842" dirty="0"/>
          </a:p>
        </p:txBody>
      </p:sp>
      <p:sp>
        <p:nvSpPr>
          <p:cNvPr id="9" name="Text 2"/>
          <p:cNvSpPr txBox="1"/>
          <p:nvPr/>
        </p:nvSpPr>
        <p:spPr>
          <a:xfrm>
            <a:off x="695175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Создаёт 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классе уважают происхождение каждого ученика, детям легче говорить о себе, задавать вопросы и не бояться быть непонятыми или высмеянными.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42729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Снижает конфликты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фамилии, акценты и семейные истории становятся обычной частью школьной жизни. Это уменьшает напряжение и помогает общаться спокойно и без лишних споров.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590208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 слушать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начинается с внимательного слушания. Если не перебивать и не делать поспешных выводов, можно лучше понять опыт одноклассника и его семью.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37815" y="2099401"/>
            <a:ext cx="1862658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Обогащает класс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даёт больше идей, языкового опыта и интересных примеров для уроков. Чем больше историй в классе, тем живее и полезнее общение.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основана на учебном обобщении: важнее всего обычно семья и язык, а остальные факторы поддерживают ежедневное чувство связи с людьми и местом.
</a:t>
            </a:r>
            <a:endParaRPr lang="en-US" sz="988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для урока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64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формирует чувство принадлежности
</a:t>
            </a:r>
            <a:endParaRPr lang="en-US" sz="3264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принадлежности складывается из нескольких источников, поэтому оно не сводится только к одной стране или одному признаку.
</a:t>
            </a:r>
            <a:endParaRPr lang="en-US" sz="120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 теме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помогает рассказать о семье и её корнях, а национальность и гражданство не всегда совпадают. Эта лексика делает самопрезентацию точнее и учит уважать истории других людей.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2026-05-30T17:37:34Z</dcterms:created>
  <dcterms:modified xsi:type="dcterms:W3CDTF">2026-05-30T17:37:34Z</dcterms:modified>
</cp:coreProperties>
</file>