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Comparatives &amp; Superlatives в английском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сравнение признаков: просто, точно и без типичных ошибок.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описывать людей, места и вещи точнее. Они часто встречаются в ОГЭ, школьных тестах и повседневной речи, когда нужно сравнить два объекта или выделить лучший вариант в группе.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показывает своё значение: обычный признак, сравнение двух объектов или высшую степень качества.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нужно уверенно различать: positive, comparative и superlative.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853470"/>
            <a:ext cx="10121400" cy="24261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степени сравнения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 длины прилагательного и наличия исключения.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обычно принимают окончания, длинные — слова more/most; исключения нужно запоминать отдельно.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9" y="2400"/>
            <a:ext cx="847478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прилагательные: -er и -est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0470100" y="32817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односложным прилагательным чаще всего добавляются окончания -er и -est: old — older — the oldest, cold — colder — the coldest.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10470000" y="52875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согласной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оканчивается на краткую гласную и одну согласную, конечная согласная обычно удваивается: big — bigger — the biggest, hot — hotter — the hottest.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0470000" y="7293400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часто проверяются в упражнениях на правописание, поэтому нужно внимательно следить не только за значением, но и за написанием слова.
</a:t>
            </a:r>
            <a:endParaRPr lang="en-US" sz="26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прилагательные: more и most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683434" y="3732406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из трёх и более слогов обычно образуют сравнение с more и the most: important — more important — the most important.
</a:t>
            </a:r>
            <a:endParaRPr lang="en-US" sz="2900" dirty="0"/>
          </a:p>
        </p:txBody>
      </p:sp>
      <p:sp>
        <p:nvSpPr>
          <p:cNvPr id="10" name="Text 3"/>
          <p:cNvSpPr txBox="1"/>
          <p:nvPr/>
        </p:nvSpPr>
        <p:spPr>
          <a:xfrm>
            <a:off x="1399656" y="568515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естественно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помогает избежать неудобных форм с -er/-est и делает речь более естественной: beautiful — more beautiful — the most beautiful.
</a:t>
            </a:r>
            <a:endParaRPr lang="en-US" sz="2900" dirty="0"/>
          </a:p>
        </p:txBody>
      </p:sp>
      <p:sp>
        <p:nvSpPr>
          <p:cNvPr id="11" name="Text 4"/>
          <p:cNvSpPr txBox="1"/>
          <p:nvPr/>
        </p:nvSpPr>
        <p:spPr>
          <a:xfrm>
            <a:off x="2115877" y="763790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длиннее, обычно выбирают отдельные слова more и most, а не добавляют окончания к самому прилагательному.
</a:t>
            </a:r>
            <a:endParaRPr lang="en-US" sz="2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точную статистику, а удобное распределение для запоминания: две основные модели составляют ядро темы, а исключения образуют отдельный небольшой блок.
</a:t>
            </a:r>
            <a:pPr algn="l" indent="0" marL="0">
              <a:lnSpc>
                <a:spcPct val="150041"/>
              </a:lnSpc>
              <a:buNone/>
            </a:pPr>
            <a:r>
              <a:rPr lang="en-US" sz="2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внимание стоит уделить коротким и длинным прилагательным, а нерегулярные формы выучить отдельно как особый список.
</a:t>
            </a:r>
            <a:endParaRPr lang="en-US" sz="2288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встречаются чаще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материалу урока
</a:t>
            </a:r>
            <a:endParaRPr lang="en-US" sz="14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71" y="1891850"/>
            <a:ext cx="5567359" cy="428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9196" y="1891850"/>
            <a:ext cx="5567359" cy="428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оценка становится лучше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отзыве о фильме ученик хотел написать, что новая часть лучше предыдущей. Но good меняется не по общему правилу: good — better — the best. Это одно из самых частых исключений, которое нужно просто запомнить.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результат становится хуже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спортивном отчёте команда может играть bad, но в сравнении форма меняется особым образом: bad — worse — the worst. Такие слова часто встречаются в описании оценок, результатов и состояния дел, поэтому их полезно узнавать сразу.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о расстоянии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слове far английский язык допускает две линии сравнения: farther/further и the farthest/the furthest. В заданиях это помогает говорить и о расстоянии, и о переносном значении «дальше в развитии».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формы: good, bad, far
</a:t>
            </a:r>
            <a:endParaRPr lang="en-US" sz="5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подобрать сравнительную форму без лишних ошибок.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88649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Comparative: сравнение двух объектов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двоих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Comparative используют, когда нужно сопоставить двух людей, предметы или явления. В предложении обычно появляется than: Anna is taller than Ben.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школьные примеры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comparative помогает сравнивать задания, предметы и впечатления: This test is easier than the previous one. Форма делает сравнение точным и понятным.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усилить разницу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comparative часто ставят much, far или a little. Так различие звучит точнее: much better, far more difficult, a little cheaper.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всегда предполагает сравнение между двумя объектами. Если нужно выделить один лучший вариант среди группы, уже используется superlative.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Superlative: высшая степень признака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176244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Superlative нужен, когда мы выделяем один объект как самый заметный в группе из трёх и более элементов: один самый высокий, самый интересный или самый сильный.
</a:t>
            </a:r>
            <a:endParaRPr lang="en-US" sz="2900" dirty="0"/>
          </a:p>
        </p:txBody>
      </p:sp>
      <p:sp>
        <p:nvSpPr>
          <p:cNvPr id="10" name="Text 3"/>
          <p:cNvSpPr txBox="1"/>
          <p:nvPr/>
        </p:nvSpPr>
        <p:spPr>
          <a:xfrm>
            <a:off x="6799793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 the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форме почти всегда ставится артикль the: the tallest boy, the most popular singer, the best player. Он показывает, что речь идёт о конкретном «лидере» среди остальных.
</a:t>
            </a:r>
            <a:endParaRPr lang="en-US" sz="2900" dirty="0"/>
          </a:p>
        </p:txBody>
      </p:sp>
      <p:sp>
        <p:nvSpPr>
          <p:cNvPr id="11" name="Text 4"/>
          <p:cNvSpPr txBox="1"/>
          <p:nvPr/>
        </p:nvSpPr>
        <p:spPr>
          <a:xfrm>
            <a:off x="12430728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важнее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только правильно образовать слово, но и понять смысл: superlative не сравнивает два объекта, а выбирает один предмет или человека как обладателя наивысшего признака.
</a:t>
            </a:r>
            <a:endParaRPr lang="en-US" sz="2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и конструкции in/of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the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superlative артикль the обычно обязателен: the biggest city, the most difficult rule, the best answer. Без него форма звучит незавершённо и часто воспринимается как ошибка.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группу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superlative часто уточняется, среди кого или чего идёт выбор: in the class, in the team, in the world. Это помогает понять, откуда берётся сравнение и почему объект считается самым сильным.
</a:t>
            </a:r>
            <a:endParaRPr lang="en-US" sz="2639" dirty="0"/>
          </a:p>
        </p:txBody>
      </p:sp>
      <p:sp>
        <p:nvSpPr>
          <p:cNvPr id="12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of all
</a:t>
            </a:r>
            <a:pPr algn="l" indent="0" marL="0">
              <a:lnSpc>
                <a:spcPct val="100000"/>
              </a:lnSpc>
              <a:buNone/>
            </a:pPr>
            <a:r>
              <a:rPr lang="en-US" sz="2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модель — of all или of the three: the best of all, the tallest of the three boys. Такая конструкция подчёркивает, что мы сравниваем внутри заданной группы.
</a:t>
            </a:r>
            <a:endParaRPr lang="en-US" sz="27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530467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правильные варианты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помогают быстро заметить типичные ошибки в сравнительных и превосходных формах.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лишними элементами: одновременно добавляют и more, и -er/-est, либо забывают об исключениях.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7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сравнительной и превосходной степеней в английском языке; учебные примеры для 9 класса.
</a:t>
            </a:r>
            <a:endParaRPr lang="en-US" sz="1271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451" y="2082325"/>
            <a:ext cx="5111848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7076" y="2082325"/>
            <a:ext cx="5111848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вокруг школьника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и вещи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1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замечает, что новый рюкзак heavier than старый, а значит, его удобнее носить не всегда. Такие сравнения помогают описывать вещи в обычной жизни: дома, в школе и по дороге на занятия.
</a:t>
            </a:r>
            <a:endParaRPr lang="en-US" sz="1835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предметы и погода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можно услышать, что History is more interesting than geography, а зимой Winter is colder than autumn. Сравнения делают речь точнее и помогают объяснить, почему один предмет, сезон или урок кажется лучше.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приложения для учёбы
</a:t>
            </a:r>
            <a:pPr algn="l" indent="0" marL="0">
              <a:lnSpc>
                <a:spcPct val="90000"/>
              </a:lnSpc>
              <a:buNone/>
            </a:pPr>
            <a:r>
              <a:rPr lang="en-US" sz="1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быстро сделать домашнее задание, ученик выбирает приложение и говорит: This app is the most useful one for homework. Так сравнение помогает не просто оценить предмет, но и сделать выбор.
</a:t>
            </a:r>
            <a:endParaRPr lang="en-US" sz="18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Усилители ставятся перед comparative и помогают точнее показать разницу между объектами: большую, заметную или почти незаметную.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усилитель, тем ярче разница в сравнении. Самые мягкие варианты передают небольшое отличие, а much и far подчёркивают его очень заметно.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Слова-усилители при сравнении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05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объяснения усилителей comparative; значения отражают относительную силу употребления в школьной грамматике.
</a:t>
            </a:r>
            <a:endParaRPr lang="en-US" sz="10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у наречий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683434" y="3732406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тоже сравниваются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бывают не только у прилагательных, но и у наречий: fast — faster — the fastest, carefully — more carefully — the most carefully. Они описывают, как выполняется действие.
</a:t>
            </a:r>
            <a:endParaRPr lang="en-US" sz="2894" dirty="0"/>
          </a:p>
        </p:txBody>
      </p:sp>
      <p:sp>
        <p:nvSpPr>
          <p:cNvPr id="10" name="Text 3"/>
          <p:cNvSpPr txBox="1"/>
          <p:nvPr/>
        </p:nvSpPr>
        <p:spPr>
          <a:xfrm>
            <a:off x="1399656" y="568515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изменяется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отвечает на вопрос «какой?», а наречие — «как?». Поэтому в предложении важно определить, относится ли слово к предмету или к действию, иначе легко выбрать неверную форму.
</a:t>
            </a:r>
            <a:endParaRPr lang="en-US" sz="2741" dirty="0"/>
          </a:p>
        </p:txBody>
      </p:sp>
      <p:sp>
        <p:nvSpPr>
          <p:cNvPr id="11" name="Text 4"/>
          <p:cNvSpPr txBox="1"/>
          <p:nvPr/>
        </p:nvSpPr>
        <p:spPr>
          <a:xfrm>
            <a:off x="2115877" y="763790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реальных ситуациях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встречаются в рассказах о спорте, учёбе и скорости работы: run faster, write more carefully, finish the task the quickest. Это делает речь точной и естественной.
</a:t>
            </a:r>
            <a:endParaRPr lang="en-US" sz="2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изменения при образовании форм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y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y стоит после согласной, она обычно превращается в i: happy — happier — the happiest, noisy — noisier — the noisiest. Это правило часто помогает избежать ошибок в письменных заданиях.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Немое e исчезает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 немым e эта буква обычно не сохраняется: nice — nicer — the nicest, large — larger — the largest. Так форма становится короче и удобнее для произношения.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Согласная удваивается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краткой гласной конечная согласная часто удваивается: big — bigger — the biggest, hot — hotter — the hottest. Удвоение показывает, что звук перед ним остаётся коротким.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предложения с comparative и superlative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основных шаблона предложения и их ключевые элементы.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2076575" y="759350"/>
            <a:ext cx="14134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нужно запомнить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5738601" y="2121038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Сравниваются два
</a:t>
            </a:r>
            <a:pPr algn="l" indent="0" marL="0">
              <a:lnSpc>
                <a:spcPct val="100000"/>
              </a:lnSpc>
              <a:buNone/>
            </a:pPr>
            <a:r>
              <a:rPr lang="en-US" sz="2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Comparative используют, когда сравнивают два человека, предмета или явления. Чаще всего после формы ставят than, чтобы сразу показать, с чем идёт сравнение.
</a:t>
            </a:r>
            <a:endParaRPr lang="en-US" sz="2271" dirty="0"/>
          </a:p>
        </p:txBody>
      </p:sp>
      <p:sp>
        <p:nvSpPr>
          <p:cNvPr id="13" name="Text 3"/>
          <p:cNvSpPr txBox="1"/>
          <p:nvPr/>
        </p:nvSpPr>
        <p:spPr>
          <a:xfrm>
            <a:off x="4096450" y="3721555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Выделяется один
</a:t>
            </a:r>
            <a:pPr algn="l" indent="0" marL="0">
              <a:lnSpc>
                <a:spcPct val="100000"/>
              </a:lnSpc>
              <a:buNone/>
            </a:pPr>
            <a:r>
              <a:rPr lang="en-US" sz="2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Superlative нужен, когда нужно назвать один объект как самый сильный в группе. Обычно перед ним ставится the, потому что речь идёт о конкретном лидере.
</a:t>
            </a:r>
            <a:endParaRPr lang="en-US" sz="2346" dirty="0"/>
          </a:p>
        </p:txBody>
      </p:sp>
      <p:sp>
        <p:nvSpPr>
          <p:cNvPr id="14" name="Text 4"/>
          <p:cNvSpPr txBox="1"/>
          <p:nvPr/>
        </p:nvSpPr>
        <p:spPr>
          <a:xfrm>
            <a:off x="5727900" y="5342114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проще
</a:t>
            </a:r>
            <a:pPr algn="l" indent="0" marL="0">
              <a:lnSpc>
                <a:spcPct val="100000"/>
              </a:lnSpc>
              <a:buNone/>
            </a:pPr>
            <a:r>
              <a:rPr lang="en-US" sz="2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прилагательные обычно принимают -er и -est: tall — taller — the tallest. Это самый частый и удобный способ образовать сравнение в школьной грамматике.
</a:t>
            </a:r>
            <a:endParaRPr lang="en-US" sz="2258" dirty="0"/>
          </a:p>
        </p:txBody>
      </p:sp>
      <p:sp>
        <p:nvSpPr>
          <p:cNvPr id="15" name="Text 5"/>
          <p:cNvSpPr txBox="1"/>
          <p:nvPr/>
        </p:nvSpPr>
        <p:spPr>
          <a:xfrm>
            <a:off x="4096450" y="6975932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слова иначе
</a:t>
            </a:r>
            <a:pPr algn="l" indent="0" marL="0">
              <a:lnSpc>
                <a:spcPct val="100000"/>
              </a:lnSpc>
              <a:buNone/>
            </a:pPr>
            <a:r>
              <a:rPr lang="en-US" sz="2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из трёх и более слогов чаще используют more и most: interesting — more interesting — the most interesting. Так форма остаётся естественной и легко произносится.
</a:t>
            </a:r>
            <a:endParaRPr lang="en-US" sz="2114" dirty="0"/>
          </a:p>
        </p:txBody>
      </p:sp>
      <p:sp>
        <p:nvSpPr>
          <p:cNvPr id="16" name="Text 6"/>
          <p:cNvSpPr txBox="1"/>
          <p:nvPr/>
        </p:nvSpPr>
        <p:spPr>
          <a:xfrm>
            <a:off x="5727900" y="8574625"/>
            <a:ext cx="86691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надо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good, bad и far образуют формы по особым моделям: better, worse, farther/further. Их нельзя менять по общему правилу, поэтому их лучше запомнить отдельно.
</a:t>
            </a:r>
            <a:endParaRPr lang="en-US" sz="21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сравнивать стало проще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точно описывать людей, предметы и явления. Если помнить разницу между comparative и superlative, проверять исключения и не забывать than и the, ошибки станут гораздо реже.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2026-05-31T11:48:40Z</dcterms:created>
  <dcterms:modified xsi:type="dcterms:W3CDTF">2026-05-31T11:48:40Z</dcterms:modified>
</cp:coreProperties>
</file>