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сталинизм: обзор и ключевые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восстановления и жёсткого контроля в СССР после войны.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победы в Великой Отечественной войне СССР сталкивался с серьёзными экономическими и социальными трудностями. Начало Холодной войны усилено идеологическим разделением с Западом и возрастанием роли государственной власти и культа Сталина.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Предпосылки позднего сталинизма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страны после войны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разрушенные во время войны, восстанавливались в ускоренном темпе. Возобновлялась работа фабрик и заводов, что позволяло стране возвращаться к довоенному уровню производства.
</a:t>
            </a:r>
            <a:endParaRPr lang="en-US" sz="2322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Отстроенные города и предприятия
</a:t>
            </a:r>
            <a:endParaRPr lang="en-US" sz="2644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1950 году промышленность превзошла довоенный объем на 73%, что стало важным достижением для экономики страны и основывалось на мобилизации всех граждан.
</a:t>
            </a:r>
            <a:endParaRPr lang="en-US" sz="2322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промышленного потенциала
</a:t>
            </a:r>
            <a:endParaRPr lang="en-US" sz="2644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восстановления были активно привлечены женщины и подростки, что помогло справиться с нехваткой рабочей силы и ускорить процесс строительства и ремонта.
</a:t>
            </a:r>
            <a:endParaRPr lang="en-US" sz="2322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трудовых ресурсов
</a:t>
            </a:r>
            <a:endParaRPr lang="en-US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10765" y="2400"/>
            <a:ext cx="8374370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357612" y="559250"/>
            <a:ext cx="7925400" cy="232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Экономика: основные направления и особенности
</a:t>
            </a:r>
            <a:endParaRPr lang="en-US" sz="4600" dirty="0"/>
          </a:p>
        </p:txBody>
      </p:sp>
      <p:sp>
        <p:nvSpPr>
          <p:cNvPr id="7" name="Text 1"/>
          <p:cNvSpPr txBox="1"/>
          <p:nvPr/>
        </p:nvSpPr>
        <p:spPr>
          <a:xfrm>
            <a:off x="1357611" y="5570803"/>
            <a:ext cx="7925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то же время лёгкая и пищевая промышленность отставали, что негативно отражалось на доступности товаров повседневного спроса и качестве жизни граждан.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1357610" y="3212346"/>
            <a:ext cx="7925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Тяжёлая промышленность и военный сектор занимали приоритетное место, получая подавляющую часть инвестиций. Это способствовало развитию инфраструктуры и заводов для укрепления безопасности страны.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2650" y="5707613"/>
            <a:ext cx="8004000" cy="2774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51350" y="5710238"/>
            <a:ext cx="8004000" cy="277482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в сельском хозяйстве
</a:t>
            </a:r>
            <a:endParaRPr lang="en-US" sz="4500" dirty="0"/>
          </a:p>
        </p:txBody>
      </p:sp>
      <p:sp>
        <p:nvSpPr>
          <p:cNvPr id="7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832650" y="3585350"/>
            <a:ext cx="80040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аграрный сектор испытывал серьёзные проблемы: уменьшение числа работников из-за потерь, устаревшая техника и плохие урожаи, что снижало общий объём зерна и продуктов.
</a:t>
            </a:r>
            <a:endParaRPr lang="en-US" sz="2300" dirty="0"/>
          </a:p>
        </p:txBody>
      </p:sp>
      <p:sp>
        <p:nvSpPr>
          <p:cNvPr id="9" name="Text 3"/>
          <p:cNvSpPr txBox="1"/>
          <p:nvPr/>
        </p:nvSpPr>
        <p:spPr>
          <a:xfrm>
            <a:off x="832625" y="2796400"/>
            <a:ext cx="80040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производительности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9451375" y="3576245"/>
            <a:ext cx="80040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Ослабленное сельское хозяйство привело к тяжёлому голоду, особенно в южных регионах СССР, что стало испытанием для миллионов людей и вызвало острый дефицит продовольствия.
</a:t>
            </a:r>
            <a:endParaRPr lang="en-US" sz="2300" dirty="0"/>
          </a:p>
        </p:txBody>
      </p:sp>
      <p:sp>
        <p:nvSpPr>
          <p:cNvPr id="11" name="Text 5"/>
          <p:cNvSpPr txBox="1"/>
          <p:nvPr/>
        </p:nvSpPr>
        <p:spPr>
          <a:xfrm>
            <a:off x="9451350" y="2787295"/>
            <a:ext cx="80040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Голод 1946–1947 годов
</a:t>
            </a:r>
            <a:endParaRPr lang="en-US" sz="2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91826" y="0"/>
            <a:ext cx="9191997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059600"/>
            <a:ext cx="7725300" cy="68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советского атомного оружия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по разработке атомного оружия стал приоритетом для государства с целью усиления обороноспособности и обеспечения преимущества в мировой политике.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1949 году на Семипалатинском полигоне успешно испытали первую советскую атомную бомбу, сделав СССР второй страной с ядерным оружием и влиянием на международной арене.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541"/>
            <a:ext cx="6981000" cy="39881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92500" y="2025541"/>
            <a:ext cx="6981000" cy="39881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1089275" y="7326432"/>
            <a:ext cx="69810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активно изымало западную литературу и фильмы, запрещало джаз и другие «иностранные» музыкальные направления, стремясь сохранить идеологическое единство и «чистоту» культуры.
</a:t>
            </a:r>
            <a:endParaRPr lang="en-US" sz="2322" dirty="0"/>
          </a:p>
        </p:txBody>
      </p:sp>
      <p:sp>
        <p:nvSpPr>
          <p:cNvPr id="10" name="Text 2"/>
          <p:cNvSpPr txBox="1"/>
          <p:nvPr/>
        </p:nvSpPr>
        <p:spPr>
          <a:xfrm>
            <a:off x="1089278" y="6289736"/>
            <a:ext cx="69810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Запреты и ограничения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9592500" y="7326432"/>
            <a:ext cx="69810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обществе распространялись лозунги вроде «Вперёд к коммунизму!» и «Сталин — вождь всех народов!», что сопровождалось жёсткой цензурой во всех сферах жизни и деятельности.
</a:t>
            </a:r>
            <a:endParaRPr lang="en-US" sz="2322" dirty="0"/>
          </a:p>
        </p:txBody>
      </p:sp>
      <p:sp>
        <p:nvSpPr>
          <p:cNvPr id="12" name="Text 4"/>
          <p:cNvSpPr txBox="1"/>
          <p:nvPr/>
        </p:nvSpPr>
        <p:spPr>
          <a:xfrm>
            <a:off x="9592503" y="6289736"/>
            <a:ext cx="69810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Популяризация лозунгов и культа Сталина
</a:t>
            </a:r>
            <a:endParaRPr lang="en-US" sz="2644" dirty="0"/>
          </a:p>
        </p:txBody>
      </p:sp>
      <p:sp>
        <p:nvSpPr>
          <p:cNvPr id="13" name="Text 5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Идеологический контроль и цензура
</a:t>
            </a:r>
            <a:endParaRPr lang="en-US" sz="4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1700" y="5173559"/>
            <a:ext cx="18288000" cy="51077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80850" y="4735130"/>
            <a:ext cx="7176000" cy="23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школах уделялось особое внимание партийной истории и политическому воспитанию, чтобы сформировать преданных будущих граждан СССР.
</a:t>
            </a:r>
            <a:endParaRPr lang="en-US" sz="2100" dirty="0"/>
          </a:p>
        </p:txBody>
      </p:sp>
      <p:sp>
        <p:nvSpPr>
          <p:cNvPr id="8" name="Text 2"/>
          <p:cNvSpPr txBox="1"/>
          <p:nvPr/>
        </p:nvSpPr>
        <p:spPr>
          <a:xfrm>
            <a:off x="9639050" y="4735130"/>
            <a:ext cx="7176000" cy="23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Пионерская и комсомольская организации охватывали миллионы молодых людей, включая обязательное участие и использование новых учебников, подчёркивающих роль Сталина и партии.
</a:t>
            </a:r>
            <a:endParaRPr lang="en-US" sz="2100" dirty="0"/>
          </a:p>
        </p:txBody>
      </p:sp>
      <p:sp>
        <p:nvSpPr>
          <p:cNvPr id="9" name="Text 3"/>
          <p:cNvSpPr txBox="1"/>
          <p:nvPr/>
        </p:nvSpPr>
        <p:spPr>
          <a:xfrm>
            <a:off x="1699750" y="391875"/>
            <a:ext cx="157536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вовлечение молодёжи
</a:t>
            </a:r>
            <a:endParaRPr lang="en-US" sz="4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2639" y="5704910"/>
            <a:ext cx="5092945" cy="27802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394964" y="5704910"/>
            <a:ext cx="5092945" cy="27802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13802" y="5704910"/>
            <a:ext cx="5092945" cy="27802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науки при сталинизме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832639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Курчатовского института и работа над атомным проектом демонстрируют успехи в ключевых научных областях, которые способствовали технологическому прогрессу.
</a:t>
            </a:r>
            <a:endParaRPr lang="en-US" sz="1956" dirty="0"/>
          </a:p>
        </p:txBody>
      </p:sp>
      <p:sp>
        <p:nvSpPr>
          <p:cNvPr id="11" name="Text 3"/>
          <p:cNvSpPr txBox="1"/>
          <p:nvPr/>
        </p:nvSpPr>
        <p:spPr>
          <a:xfrm>
            <a:off x="832624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Успехи в физике и инженерии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12394964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работы в области химии и инженерии развивались, способствуя развитию новых материалов и технологий, однако часто строго контролировались идеологией.
</a:t>
            </a:r>
            <a:endParaRPr lang="en-US" sz="2266" dirty="0"/>
          </a:p>
        </p:txBody>
      </p:sp>
      <p:sp>
        <p:nvSpPr>
          <p:cNvPr id="13" name="Text 5"/>
          <p:cNvSpPr txBox="1"/>
          <p:nvPr/>
        </p:nvSpPr>
        <p:spPr>
          <a:xfrm>
            <a:off x="12394949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Химия и технические разработки
</a:t>
            </a:r>
            <a:endParaRPr lang="en-US" sz="2800" dirty="0"/>
          </a:p>
        </p:txBody>
      </p:sp>
      <p:sp>
        <p:nvSpPr>
          <p:cNvPr id="14" name="Text 6"/>
          <p:cNvSpPr txBox="1"/>
          <p:nvPr/>
        </p:nvSpPr>
        <p:spPr>
          <a:xfrm>
            <a:off x="6613802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«лысенковщины» тормозила биологическую науку, отрицая генетику, что негативно повлияло на научные исследования и сельскохозяйственные технологии.
</a:t>
            </a:r>
            <a:endParaRPr lang="en-US" sz="2266" dirty="0"/>
          </a:p>
        </p:txBody>
      </p:sp>
      <p:sp>
        <p:nvSpPr>
          <p:cNvPr id="15" name="Text 7"/>
          <p:cNvSpPr txBox="1"/>
          <p:nvPr/>
        </p:nvSpPr>
        <p:spPr>
          <a:xfrm>
            <a:off x="6613786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Псевдонаучные влияния
</a:t>
            </a:r>
            <a:endParaRPr lang="en-US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91826" y="0"/>
            <a:ext cx="9191997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059600"/>
            <a:ext cx="7725300" cy="68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проблемы и голод после войны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продовольствия и засуха 1946 года значительно ухудшили жизнь сельских жителей и населения в целом, вызвав голод в некоторых регионах СССР.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регулирования распределения продуктов сохранялась карточная система до 1947 года, что отражало тяжёлое экономическое положение и попытки государства управлять ресурсами.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10765" y="2400"/>
            <a:ext cx="8374370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357612" y="559250"/>
            <a:ext cx="7925400" cy="232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Денежная реформа 1947 года
</a:t>
            </a:r>
            <a:endParaRPr lang="en-US" sz="4600" dirty="0"/>
          </a:p>
        </p:txBody>
      </p:sp>
      <p:sp>
        <p:nvSpPr>
          <p:cNvPr id="7" name="Text 1"/>
          <p:cNvSpPr txBox="1"/>
          <p:nvPr/>
        </p:nvSpPr>
        <p:spPr>
          <a:xfrm>
            <a:off x="1357611" y="5570803"/>
            <a:ext cx="7925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реформы была отменена карточная система на продовольствие, снизились цены на основные товары. Однако многие граждане потеряли значительную часть своих сбережений, что вызвало недовольство населения.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1357610" y="3212346"/>
            <a:ext cx="7925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1947 году в СССР была проведена масштабная денежная реформа, в ходе которой старые рубли обменивались на новые по курсу 10:1. Эта мера помогла сократить избыточную денежную массу и стабилизировать экономику страны.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541"/>
            <a:ext cx="6981000" cy="39881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92500" y="2025541"/>
            <a:ext cx="6981000" cy="39881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1089275" y="7326432"/>
            <a:ext cx="69810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1949 году начался суд над группой руководителей Ленинграда, обвинённых в антисоветской деятельности. Процесс сопровождался массовыми арестами и введением атмосферы страха, что демонстрировало усиливающуюся политическую напряжённость.
</a:t>
            </a:r>
            <a:endParaRPr lang="en-US" sz="2318" dirty="0"/>
          </a:p>
        </p:txBody>
      </p:sp>
      <p:sp>
        <p:nvSpPr>
          <p:cNvPr id="10" name="Text 2"/>
          <p:cNvSpPr txBox="1"/>
          <p:nvPr/>
        </p:nvSpPr>
        <p:spPr>
          <a:xfrm>
            <a:off x="1089278" y="6289736"/>
            <a:ext cx="69810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«Ленинградское дело» — громкий политический процесс
</a:t>
            </a:r>
            <a:endParaRPr lang="en-US" sz="2644" dirty="0"/>
          </a:p>
        </p:txBody>
      </p:sp>
      <p:sp>
        <p:nvSpPr>
          <p:cNvPr id="11" name="Text 3"/>
          <p:cNvSpPr txBox="1"/>
          <p:nvPr/>
        </p:nvSpPr>
        <p:spPr>
          <a:xfrm>
            <a:off x="9592500" y="7326432"/>
            <a:ext cx="69810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1953 году группа советских врачей была обвинена в заговоре и попытках устранения руководства страны. Этот эпизод усилил атмосферу недоверия и стал символом политических репрессий эпохи.
</a:t>
            </a:r>
            <a:endParaRPr lang="en-US" sz="2322" dirty="0"/>
          </a:p>
        </p:txBody>
      </p:sp>
      <p:sp>
        <p:nvSpPr>
          <p:cNvPr id="12" name="Text 4"/>
          <p:cNvSpPr txBox="1"/>
          <p:nvPr/>
        </p:nvSpPr>
        <p:spPr>
          <a:xfrm>
            <a:off x="9592503" y="6289736"/>
            <a:ext cx="69810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Дело врачей — преследование интеллигенции
</a:t>
            </a:r>
            <a:endParaRPr lang="en-US" sz="2644" dirty="0"/>
          </a:p>
        </p:txBody>
      </p:sp>
      <p:sp>
        <p:nvSpPr>
          <p:cNvPr id="13" name="Text 5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Репрессии и политическая подозрительность
</a:t>
            </a:r>
            <a:endParaRPr lang="en-US" sz="4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91826" y="0"/>
            <a:ext cx="9191997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059600"/>
            <a:ext cx="7725300" cy="68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обстановка и Холодная война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1945 года отношения между СССР и Западом резко ухудшились, началось долговременное противостояние, известное как Холодная война. Важным событием стала речь Черчилля о "железном занавесе" в 1946 году.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НАТО в 1949 году усилило напряжённость. В ответ СССР образовал Совет экономической взаимопомощи (СЭВ) для укрепления связей с социалистическими странами Восточной Европы.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1700" y="5173559"/>
            <a:ext cx="18288000" cy="51077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80850" y="4735130"/>
            <a:ext cx="7176000" cy="23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послевоенные годы СССР активно поддерживал создание социалистических режимов в странах Восточной Европы. Происходила централизация власти и внедрение советских моделей управления во всех ключевых сферах.
</a:t>
            </a:r>
            <a:endParaRPr lang="en-US" sz="2100" dirty="0"/>
          </a:p>
        </p:txBody>
      </p:sp>
      <p:sp>
        <p:nvSpPr>
          <p:cNvPr id="8" name="Text 2"/>
          <p:cNvSpPr txBox="1"/>
          <p:nvPr/>
        </p:nvSpPr>
        <p:spPr>
          <a:xfrm>
            <a:off x="9639050" y="4735130"/>
            <a:ext cx="7176000" cy="23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чистки и репрессии стали обычным явлением, а руководство новых республик находилось под строгим контролем Москвы. Это обеспечило советский политический контроль в регионе на долгие годы.
</a:t>
            </a:r>
            <a:endParaRPr lang="en-US" sz="2100" dirty="0"/>
          </a:p>
        </p:txBody>
      </p:sp>
      <p:sp>
        <p:nvSpPr>
          <p:cNvPr id="9" name="Text 3"/>
          <p:cNvSpPr txBox="1"/>
          <p:nvPr/>
        </p:nvSpPr>
        <p:spPr>
          <a:xfrm>
            <a:off x="1699750" y="391875"/>
            <a:ext cx="157536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Установление соцрежимов в Восточной Европе
</a:t>
            </a:r>
            <a:endParaRPr lang="en-US" sz="4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2650" y="5707613"/>
            <a:ext cx="8004000" cy="2774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51350" y="5710238"/>
            <a:ext cx="8004000" cy="277482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политика и идеологический контроль
</a:t>
            </a:r>
            <a:endParaRPr lang="en-US" sz="4500" dirty="0"/>
          </a:p>
        </p:txBody>
      </p:sp>
      <p:sp>
        <p:nvSpPr>
          <p:cNvPr id="7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832650" y="3585350"/>
            <a:ext cx="80040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этот период все произведения искусства должны были поддерживать коммунистические идеалы и прославлять труд советского народа. Отступления от этой доктрины жёстко запрещались и карались цензурой.
</a:t>
            </a:r>
            <a:endParaRPr lang="en-US" sz="2300" dirty="0"/>
          </a:p>
        </p:txBody>
      </p:sp>
      <p:sp>
        <p:nvSpPr>
          <p:cNvPr id="9" name="Text 3"/>
          <p:cNvSpPr txBox="1"/>
          <p:nvPr/>
        </p:nvSpPr>
        <p:spPr>
          <a:xfrm>
            <a:off x="832625" y="2796400"/>
            <a:ext cx="80040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Социалистический реализм как идеологическая норма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9451375" y="3576245"/>
            <a:ext cx="80040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Постановления 1946 года коснулись журналов «Звезда» и «Ленинград», в которых были запрещены публикации «враждебных» авторов. Эти меры усилили подавление инакомыслия в культурной сфере.
</a:t>
            </a:r>
            <a:endParaRPr lang="en-US" sz="2300" dirty="0"/>
          </a:p>
        </p:txBody>
      </p:sp>
      <p:sp>
        <p:nvSpPr>
          <p:cNvPr id="11" name="Text 5"/>
          <p:cNvSpPr txBox="1"/>
          <p:nvPr/>
        </p:nvSpPr>
        <p:spPr>
          <a:xfrm>
            <a:off x="9451350" y="2787295"/>
            <a:ext cx="80040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Жёсткая цензура литературных журналов
</a:t>
            </a:r>
            <a:endParaRPr lang="en-US" sz="2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91826" y="0"/>
            <a:ext cx="9191997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059600"/>
            <a:ext cx="7725300" cy="68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 личности Сталина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Юбилей 70-летия Сталина в 1949 году стал символом высшей точки культа личности. По всей стране ставили памятники, развешивали портреты и переименовывали улицы и предприятия в его честь.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СМИ непрерывно распространяли хвалебные статьи, а массовые демонстрации превратились в обязательные мероприятия, демонстрирующие единодушную поддержку руководителя и его внешнюю непогрешимость.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10765" y="2400"/>
            <a:ext cx="8374370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357612" y="559250"/>
            <a:ext cx="7925400" cy="232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людей
</a:t>
            </a:r>
            <a:endParaRPr lang="en-US" sz="4600" dirty="0"/>
          </a:p>
        </p:txBody>
      </p:sp>
      <p:sp>
        <p:nvSpPr>
          <p:cNvPr id="7" name="Text 1"/>
          <p:cNvSpPr txBox="1"/>
          <p:nvPr/>
        </p:nvSpPr>
        <p:spPr>
          <a:xfrm>
            <a:off x="1357611" y="5570803"/>
            <a:ext cx="7925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рационе преобладали хлеб, картофель и крупы, остальные продукты были редкостью. Люди проводили свободное время дома или на коллективных вечерах, стараясь сохранить дух сообщества несмотря на трудности.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1357610" y="3212346"/>
            <a:ext cx="7925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семьи сталкивались с дефицитом продуктов, длинными очередями и нехваткой жилья. Часто приходилось жить в коммунальных квартирах, где не всегда было достаточно места и уюта.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541"/>
            <a:ext cx="6981000" cy="39881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92500" y="2025541"/>
            <a:ext cx="6981000" cy="39881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1089275" y="7326432"/>
            <a:ext cx="69810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Сталина в марте 1953 года началась борьба между ключевыми лидерами СССР за контроль над страной. Этот период обозначил начало постепенного ослабления жесткого сталинского режима и переход к новым политическим курсам.
</a:t>
            </a:r>
            <a:endParaRPr lang="en-US" sz="2322" dirty="0"/>
          </a:p>
        </p:txBody>
      </p:sp>
      <p:sp>
        <p:nvSpPr>
          <p:cNvPr id="10" name="Text 2"/>
          <p:cNvSpPr txBox="1"/>
          <p:nvPr/>
        </p:nvSpPr>
        <p:spPr>
          <a:xfrm>
            <a:off x="1089278" y="6289736"/>
            <a:ext cx="69810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 власть после смерти вождя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9592500" y="7326432"/>
            <a:ext cx="69810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Вслед за сменой власти были освобождены часть политических заключённых и осуждены чрезмерные методы репрессий. Это стало началом оттепели и пересмотра многих послевоенных политических практик.
</a:t>
            </a:r>
            <a:endParaRPr lang="en-US" sz="2322" dirty="0"/>
          </a:p>
        </p:txBody>
      </p:sp>
      <p:sp>
        <p:nvSpPr>
          <p:cNvPr id="12" name="Text 4"/>
          <p:cNvSpPr txBox="1"/>
          <p:nvPr/>
        </p:nvSpPr>
        <p:spPr>
          <a:xfrm>
            <a:off x="9592503" y="6289736"/>
            <a:ext cx="69810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к реформам и освобождение заключённых
</a:t>
            </a:r>
            <a:endParaRPr lang="en-US" sz="2644" dirty="0"/>
          </a:p>
        </p:txBody>
      </p:sp>
      <p:sp>
        <p:nvSpPr>
          <p:cNvPr id="13" name="Text 5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Смерть Сталина и завершение эпохи
</a:t>
            </a:r>
            <a:endParaRPr lang="en-US" sz="4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91826" y="0"/>
            <a:ext cx="9191997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059600"/>
            <a:ext cx="7725300" cy="68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периоде и современное восприятие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российское общество по-разному оценивает поздний сталинизм: одни акцентируют внимание на репрессиях и подавлении свободы, другие — на достижениях в хозяйстве и победе в войне.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Историки продолжают исследовать этот период, отражая сложность событий. Воспоминания о реформе, культуре и политике остаются предметом активных дискуссий и переосмысления.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784"/>
            <a:ext cx="10423200" cy="1031123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65450" y="3393500"/>
            <a:ext cx="10207500" cy="20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и значение позднего сталинизма
</a:t>
            </a:r>
            <a:pPr algn="l" indent="0" marL="0">
              <a:lnSpc>
                <a:spcPct val="100000"/>
              </a:lnSpc>
              <a:buNone/>
            </a:pPr>
            <a:r>
              <a:rPr lang="en-US" sz="48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097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сталинизм — это время восстановления и жесткого политического контроля, оказавшее глубокое влияние на Советский Союз. Этот период остаётся ключевым для понимания дальнейшего развития страны и мировой истории.
</a:t>
            </a:r>
            <a:endParaRPr lang="en-US" sz="371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2026-05-11T03:57:01Z</dcterms:created>
  <dcterms:modified xsi:type="dcterms:W3CDTF">2026-05-11T03:57:01Z</dcterms:modified>
</cp:coreProperties>
</file>