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 на путях догоняющего развития: основные вызовы и перспективы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роста и вызовы региональной интеграции в эпоху глобализации.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объединяет 33 страны с разнообразным населением около 660 млн человек. Колониальное прошлое сформировало социальную неоднородность, а богатые ресурсы — нефть, медь, сельхозпродукция — определяют экономику.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Историко-экономический портрет Латинской Америки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догоняющее развитие?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Догоняющее развитие — это ускоренное внедрение современных технологий и институциональных реформ в странах, отстающих по уровню экономики и технологий от глобальных лидеров.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включает активное заимствование инноваций, реформирование структур и фокус на промышленном и сервисном росте, пытаясь уменьшить технологический разрыв.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Латинской Америки это шанс повысить конкурентоспособность и преодолеть традиционную зависимость от сырьевого экспорта на мировой арене.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Революционный путь: Куба после 1959 года осуществляет социалистические реформы по советской модели, радикализируя экономику и политику.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Эволюционный путь: Бразилия последовательно проводит экономические реформы, балансируя рост и социальную стабильность.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Квазимодернизация: Чили и Колумбия внедряют рыночные механизмы, сохраняя при этом государственное регулирование в ключевых сферах.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Этнические и социальные особенности формируют уникальный ритм и масштаб реформ в каждом государстве.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пути модернизации: страны региона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191" y="150225"/>
            <a:ext cx="5090717" cy="655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733275" y="621200"/>
            <a:ext cx="6140100" cy="55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Экспортно-сырьевая модель: начало XX века
</a:t>
            </a:r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сырьевого экспорта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конца XIX века экономика региона базировалась на экспорте продуктов как сахар, кофе и нефть, что делало страны уязвимыми к мировой конъюнктуре. Мексика и Венесуэла лидировали в нефтедобыче.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монокультурной экономики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Монокультурность сдерживала развитие индустрии и диверсификацию, повышая социальную неравномерность и зависимость от мировых цен на сырье.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к индустриализации: Великая депрессия и ISI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депрессия 1929 года спровоцировала крах экспортных доходов и рост безработицы, форсируя поиск новых экономических стратегий в регионе.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Стратегия импортозамещающей индустриализации (ISI) в 1930-х была направлена на построение национальных производств и снижение зависимости от импорта.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55216" y="468600"/>
            <a:ext cx="4346369" cy="591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5600" y="796625"/>
            <a:ext cx="63021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5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ISI: плюсы и минусы государственного протекционизма
</a:t>
            </a:r>
            <a:endParaRPr lang="en-US" sz="3050" dirty="0"/>
          </a:p>
        </p:txBody>
      </p:sp>
      <p:sp>
        <p:nvSpPr>
          <p:cNvPr id="6" name="Text 1"/>
          <p:cNvSpPr txBox="1"/>
          <p:nvPr/>
        </p:nvSpPr>
        <p:spPr>
          <a:xfrm>
            <a:off x="1175825" y="4405075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Второе: однако технологическая отсталость и накопление долгов вызвали бюджетные проблемы и замедление развития в долгосрочной перспективе.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75925" y="2549350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Первое: госпротекционизм способствовал росту ВВП и урбанизации в 1950–1970-х, укрепляя внутренний рынок и развивая индустриальный потенциал.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Авторитаризм и экономическая политика в 1960–1970-х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режимы и контроль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02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странах как Бразилия и Аргентина военные правительства использовали жёсткие методы управления, включая цензуру и репрессии для подавления оппозиции, что ограничивало гражданские свободы.
</a:t>
            </a:r>
            <a:endParaRPr lang="en-US" sz="1582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рост в Бразилии
</a:t>
            </a:r>
            <a:pPr algn="l" indent="0" marL="0">
              <a:lnSpc>
                <a:spcPct val="100000"/>
              </a:lnSpc>
              <a:buNone/>
            </a:pPr>
            <a:r>
              <a:rPr lang="en-US" sz="112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«Бразильского чуда» характеризовался быстрым ростом ВВП, благодаря индустриализации и инвестициям в инфраструктуру, несмотря на авторитарный политический режим.
</a:t>
            </a:r>
            <a:endParaRPr lang="en-US" sz="1730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Неолиберальные реформы в Чили
</a:t>
            </a:r>
            <a:pPr algn="l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диктатуре Пиночета Чили стало примером радикальных рыночных реформ с приватизацией и открытием экономики, что привело к структурным изменениям и социальному напряжению.
</a:t>
            </a:r>
            <a:endParaRPr lang="en-US" sz="174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804" y="1893202"/>
            <a:ext cx="3725983" cy="303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0450" y="1893202"/>
            <a:ext cx="3725983" cy="303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53059" y="1893202"/>
            <a:ext cx="3725983" cy="3031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7775" y="362725"/>
            <a:ext cx="11531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Неолиберализм: экономика открытых рынков и её последствия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442603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Приватизация и приток инвестиций
</a:t>
            </a:r>
            <a:pPr algn="l" indent="0" marL="0">
              <a:lnSpc>
                <a:spcPct val="100000"/>
              </a:lnSpc>
              <a:buNone/>
            </a:pPr>
            <a:r>
              <a:rPr lang="en-US" sz="80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1990-х годов Латинская Америка начала массовую приватизацию и открыла рынки для иностранных инвестиций, что значительно увеличило капиталовложения и стимулировало экономическую активность.
</a:t>
            </a:r>
            <a:endParaRPr lang="en-US" sz="1242" dirty="0"/>
          </a:p>
        </p:txBody>
      </p:sp>
      <p:sp>
        <p:nvSpPr>
          <p:cNvPr id="12" name="Text 3"/>
          <p:cNvSpPr txBox="1"/>
          <p:nvPr/>
        </p:nvSpPr>
        <p:spPr>
          <a:xfrm>
            <a:off x="4355554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Макроэкономическая стабильность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удалось снизить инфляцию и стабилизировать финансовые системы, что способствовало улучшению макроэкономических показателей региона.
</a:t>
            </a:r>
            <a:endParaRPr lang="en-US" sz="1438" dirty="0"/>
          </a:p>
        </p:txBody>
      </p:sp>
      <p:sp>
        <p:nvSpPr>
          <p:cNvPr id="13" name="Text 4"/>
          <p:cNvSpPr txBox="1"/>
          <p:nvPr/>
        </p:nvSpPr>
        <p:spPr>
          <a:xfrm>
            <a:off x="8268560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социального неравенства и протесты
</a:t>
            </a:r>
            <a:pPr algn="l" indent="0" marL="0">
              <a:lnSpc>
                <a:spcPct val="100000"/>
              </a:lnSpc>
              <a:buNone/>
            </a:pPr>
            <a:r>
              <a:rPr lang="en-US" sz="83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 же время неолиберальные реформы сопровождались ростом безработицы и обострением социального неравенства, что вызвало многочисленные волнения и массовые протесты.
</a:t>
            </a:r>
            <a:endParaRPr lang="en-US" sz="128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5" y="1892362"/>
            <a:ext cx="5491500" cy="20593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9646" y="1892362"/>
            <a:ext cx="5491500" cy="2059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7775" y="362725"/>
            <a:ext cx="11243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 успеха: Бразилия — опора развития региона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8" name="Text 2"/>
          <p:cNvSpPr txBox="1"/>
          <p:nvPr/>
        </p:nvSpPr>
        <p:spPr>
          <a:xfrm>
            <a:off x="502735" y="4162561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рост и глобальная интеграция
</a:t>
            </a:r>
            <a:pPr algn="l" indent="0" marL="0">
              <a:lnSpc>
                <a:spcPct val="100000"/>
              </a:lnSpc>
              <a:buNone/>
            </a:pPr>
            <a:r>
              <a:rPr lang="en-US" sz="129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2000-х Бразилия вошла в группу БРИКС и стала одним из мировых лидеров по темпам роста, что укрепило её статус регионального экономического центра.
</a:t>
            </a:r>
            <a:endParaRPr lang="en-US" sz="1984" dirty="0"/>
          </a:p>
        </p:txBody>
      </p:sp>
      <p:sp>
        <p:nvSpPr>
          <p:cNvPr id="9" name="Text 3"/>
          <p:cNvSpPr txBox="1"/>
          <p:nvPr/>
        </p:nvSpPr>
        <p:spPr>
          <a:xfrm>
            <a:off x="6254606" y="4162586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1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 экономические достижения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24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Реал позволил победить гиперинфляцию, а ВВП страны превысил 1,9 трлн долларов. Бразилия сохраняет ведущие позиции в экспорте сельхозпродукции и сырья, с высоким уровнем грамотности.
</a:t>
            </a:r>
            <a:endParaRPr lang="en-US" sz="191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784" y="1894603"/>
            <a:ext cx="5607371" cy="30281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21021" y="1894603"/>
            <a:ext cx="5607371" cy="302819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7775" y="362725"/>
            <a:ext cx="11480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 провала: Венесуэла и проклятие ресурсов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9" name="Text 2"/>
          <p:cNvSpPr txBox="1"/>
          <p:nvPr/>
        </p:nvSpPr>
        <p:spPr>
          <a:xfrm>
            <a:off x="505989" y="5072831"/>
            <a:ext cx="5290932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Нефтяной бум и последующий кризис
</a:t>
            </a:r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1970-е годы нефтяной бум обеспечил Венесуэле кратковременный экономический подъём, однако монозависимость от нефти сделала страну уязвимой к колебаниям мировых цен. Падение цен в 2014 году спровоцировало глубокий экономический крах и гиперинфляцию.
</a:t>
            </a:r>
            <a:endParaRPr lang="en-US" sz="1438" dirty="0"/>
          </a:p>
        </p:txBody>
      </p:sp>
      <p:sp>
        <p:nvSpPr>
          <p:cNvPr id="10" name="Text 3"/>
          <p:cNvSpPr txBox="1"/>
          <p:nvPr/>
        </p:nvSpPr>
        <p:spPr>
          <a:xfrm>
            <a:off x="6379252" y="5072831"/>
            <a:ext cx="5290932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последствия экономического спада
</a:t>
            </a:r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нестабильность вызвала дефицит продовольствия и товаров первой необходимости, что привело к массовой эмиграции и росту социальной напряжённости. Население сталкивается с ухудшением условий жизни и сокращением возможностей для развития.
</a:t>
            </a:r>
            <a:endParaRPr lang="en-US" sz="143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 двойственности: Мексика между успехом и вызовами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интеграция и промышленный рост
</a:t>
            </a:r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Вступление в NAFTA в 1994 году значительно расширило промышленное производство Мексики и увеличило экспорт, главным образом в США и Канаду. Это стимулировало развитие автомобильной и электронной промышленности.
</a:t>
            </a:r>
            <a:endParaRPr lang="en-US" sz="1559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бедности и социальные трудности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экономический рост, около 43% населения живёт за чертой бедности. Социальные проблемы усугубляют коррупция и наркокартели, что сдерживает устойчивое развитие и усиливает региональное неравенство.
</a:t>
            </a:r>
            <a:endParaRPr lang="en-US" sz="1559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Региональное неравенство и вызовы реформам
</a:t>
            </a:r>
            <a:pPr algn="l" indent="0" marL="0">
              <a:lnSpc>
                <a:spcPct val="100000"/>
              </a:lnSpc>
              <a:buNone/>
            </a:pPr>
            <a:r>
              <a:rPr lang="en-US" sz="101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сосредоточено в северных регионах, тогда как южные области остаются слаборазвитыми. Это усугубляет разрыв между богатыми и бедными регионами, создавая препятствия для сбалансированного экономического прогресса.
</a:t>
            </a:r>
            <a:endParaRPr lang="en-US" sz="155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784" y="1894603"/>
            <a:ext cx="5607371" cy="30281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21021" y="1894603"/>
            <a:ext cx="5607371" cy="302819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7775" y="362725"/>
            <a:ext cx="11480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Аргентина: уроки неудач и потенциал роста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9" name="Text 2"/>
          <p:cNvSpPr txBox="1"/>
          <p:nvPr/>
        </p:nvSpPr>
        <p:spPr>
          <a:xfrm>
            <a:off x="505989" y="5072831"/>
            <a:ext cx="5290932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кризисы и нестабильность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Дефолт 2001 года и инфляция более 45% в 2020 году отражают частые экономические потрясения. Частые смены правительств усугубляют неопределённость и подрывают доверие инвесторов.
</a:t>
            </a:r>
            <a:endParaRPr lang="en-US" sz="1703" dirty="0"/>
          </a:p>
        </p:txBody>
      </p:sp>
      <p:sp>
        <p:nvSpPr>
          <p:cNvPr id="10" name="Text 3"/>
          <p:cNvSpPr txBox="1"/>
          <p:nvPr/>
        </p:nvSpPr>
        <p:spPr>
          <a:xfrm>
            <a:off x="6379252" y="5072831"/>
            <a:ext cx="5290932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Сырьевой потенциал и проблемы реализации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Аргентина обладает обширными сельскохозяйственными площадями и полезными ископаемыми, но политические кризисы и коррупция мешают эффективному использованию этих ресурсов для устойчивого роста экономики.
</a:t>
            </a:r>
            <a:endParaRPr lang="en-US" sz="14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науки и инноваций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Аграрные технологии в Бразилии
</a:t>
            </a:r>
            <a:pPr algn="l" indent="0" marL="0">
              <a:lnSpc>
                <a:spcPct val="100000"/>
              </a:lnSpc>
              <a:buNone/>
            </a:pPr>
            <a:r>
              <a:rPr lang="en-US" sz="103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EMBRAPA является ведущим исследовательским центром, разрабатывающим инновационные методы повышения урожайности и устойчивости сельского хозяйства, что укрепляет экспортный потенциал страны.
</a:t>
            </a:r>
            <a:endParaRPr lang="en-US" sz="1594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Возобновляемая энергетика в Чили
</a:t>
            </a:r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Чили активно развивает солнечную энергетику через специализированные центры, применяя передовые технологии для диверсификации энергетического сектора и снижения зависимости от ископаемых ресурсов.
</a:t>
            </a:r>
            <a:endParaRPr lang="en-US" sz="1559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Научно-образовательные инициативы в Мексике
</a:t>
            </a:r>
            <a:pPr algn="l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Автономный Университет Мексики способствует развитию биотехнологий и цифровых инноваций, поддерживая подготовку квалифицированных кадров для технологического прогресса.
</a:t>
            </a:r>
            <a:endParaRPr lang="en-US" sz="157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городского населения сопровождался серьёзными проблемами, включая расширение трущоб и транспортные заторы в мегаполисах региона.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усиливает социальное расслоение и требует комплексных решений для устойчивого развития городов.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2023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трансформации и урбанизация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образования и проблемы человеческого капитала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университетов и развитие дистанционных программ расширяют доступ к образованию, способствуя подготовке квалифицированных специалистов для регионального рынка.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 не менее, отдалённые районы остаются недостаточно охваченными высшим образованием, что усугубляет социальное неравенство и ограничивает возможности молодёжи из малообеспеченных семей.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134057"/>
            <a:ext cx="7101300" cy="25898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долг и его влияние на 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последние четыре десятилетия внешний долг Латинской Америки существенно вырос, увеличивая долговую нагрузку и зависимость от международных финансовых институтов.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долга снижает инвестиционный потенциал и создает риски финансовой нестабильности для стран региона.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банк, 2021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775" y="4137441"/>
            <a:ext cx="11299500" cy="22179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54975" y="2175950"/>
            <a:ext cx="4524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Высокий уровень коррупции препятствует эффективному управлению и снижает доверие к государственным институтам. В некоторых странах индекс Transparency International очень низок, что тормозит реформы.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6928200" y="2175900"/>
            <a:ext cx="4407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Проблемы безопасности, включая высокий уровень насилия и наркотрафик, усугубляют социальное неравенство и вызывают отток талантливой молодёжи, замедляя экономическое развитие.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7775" y="362725"/>
            <a:ext cx="112995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Вызовы XXI века: коррупция и безопасность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8155" y="4132885"/>
            <a:ext cx="10715700" cy="199872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38375" y="220875"/>
            <a:ext cx="11232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Латинской Америки: перспективы для молодёжи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643875" y="1461050"/>
            <a:ext cx="5260200" cy="21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Интеграционные процессы и экономический прогресс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объединения способствуют экономическому сближению и расширяют возможности для торговли и инвестиций, что открывает перспективы роста.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6421875" y="1461050"/>
            <a:ext cx="5260200" cy="21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молодёжи в инновациях и устойчивом развитии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 активно внедряет стартапы и технологические инициативы, стимулируя развитие зеленой экономики и укрепляя социальную мобильность.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22053" y="0"/>
            <a:ext cx="4667994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0400" y="932250"/>
            <a:ext cx="61020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Америка: перспективы и вызовы догоняющего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сохраняет большой потенциал, но для устойчивого роста необходимы реформы в образовании, борьба с коррупцией и активное участие молодёжи в социальной и экономической трансформации.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2026-05-11T05:16:10Z</dcterms:created>
  <dcterms:modified xsi:type="dcterms:W3CDTF">2026-05-11T05:16:10Z</dcterms:modified>
</cp:coreProperties>
</file>