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image" Target="../media/image-19-11.png"/><Relationship Id="rId12" Type="http://schemas.openxmlformats.org/officeDocument/2006/relationships/image" Target="../media/image-19-12.png"/><Relationship Id="rId13" Type="http://schemas.openxmlformats.org/officeDocument/2006/relationships/image" Target="../media/image-19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4145" y="-1"/>
            <a:ext cx="4199185" cy="51434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06525" y="721050"/>
            <a:ext cx="7251600" cy="37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идеальное государство благосостояния?
</a:t>
            </a:r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Баланс защиты, свободы и ответственности.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1" y="0"/>
            <a:ext cx="3795578" cy="5141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83150" y="596425"/>
            <a:ext cx="4202100" cy="372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обсуждать welfare state на уроке английского?
</a:t>
            </a:r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тема помогает читать современные тексты, понимать лексику о бедности, налогах и социальных услугах, а также учит сравнивать страны и аргументированно высказывать мнение на английском языке.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55339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872075" y="684675"/>
            <a:ext cx="7421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признаки идеальной модели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1277700" y="1530800"/>
            <a:ext cx="3127200" cy="9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Универсальные услуги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Базовые медицинские и образовательные услуги должны быть доступны каждому, независимо от дохода и происхождения. Это снижает неравенство и создаёт одинаковый старт для развития личности.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1277700" y="2547946"/>
            <a:ext cx="3127200" cy="9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Адресная поддержка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должна особенно защищать тех, кто столкнулся с безработицей, болезнью или старостью. Точечная поддержка делает систему справедливее и позволяет направлять ресурсы туда, где они нужнее всего.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1277700" y="3565098"/>
            <a:ext cx="3127200" cy="9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Справедливые налоги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Финансирование welfare state требует налогов, которые воспринимаются обществом как законные и понятные. Если нагрузка распределена честно, граждане охотнее поддерживают социальную политику.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5166575" y="1530800"/>
            <a:ext cx="3127200" cy="9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Стимул к труду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Идеальная система не подменяет личную инициативу постоянными выплатами. Она помогает человеку вернуться к работе, сохранить навыки и чувствовать достоинство через собственный вклад.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5166575" y="2547946"/>
            <a:ext cx="3127200" cy="9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Долгосрочная устойчивость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Эффективная модель учитывает бюджетные ограничения и меняющиеся демографические условия. Она не только смягчает кризисы, но и сохраняет способность работать в будущем.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1115" y="517000"/>
            <a:ext cx="4893520" cy="3621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100775" y="4274962"/>
            <a:ext cx="48147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концепции welfare state на основе общеевропейских моделей.
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58750" y="517050"/>
            <a:ext cx="3571200" cy="362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главные цели welfare state
</a:t>
            </a:r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цель поддерживает две другие: защита уменьшает риски, равенство расширяет доступ к возможностям, а эффективность делает систему финансово жизнеспособной.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 одна цель не может доминировать полностью: идеальная модель требует одновременного баланса между справедливостью, доступностью и устойчивостью.
</a:t>
            </a:r>
            <a:endParaRPr lang="en-US" sz="1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234676"/>
            <a:ext cx="3043800" cy="18904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3234676"/>
            <a:ext cx="3043800" cy="189048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38475" y="1358251"/>
            <a:ext cx="3043800" cy="1890485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164698" y="1517221"/>
            <a:ext cx="2654700" cy="15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Беверидж и «пять гигантов»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1942 году доклад Beveridge Report предложил масштабную программу борьбы с бедностью, болезнями и безработицей. Его язык был простым, но политический эффект оказался огромным: государство стало рассматриваться как активный защитник граждан в моменты уязвимости.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6260698" y="1517221"/>
            <a:ext cx="2654700" cy="15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идеи к институтам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welfare state — это переход от отдельных мер помощи к устойчивой системе прав и обязанностей. Именно поэтому её развитие связано не с одним событием, а с постепенным созданием институтов, архивов, законов и практик управления.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184123" y="3378871"/>
            <a:ext cx="2654700" cy="15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Бисмарк и первые страховые системы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XIX веке в Германии Отто фон Бисмарк ввёл элементы социального страхования, которые защищали рабочих от наиболее тяжёлых жизненных рисков. Эти реформы показали, что социальная политика может укреплять не только справедливость, но и общественную стабильность.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543450" y="563725"/>
            <a:ext cx="80571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39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возникла современная идея социальной защиты
</a:t>
            </a:r>
            <a:endParaRPr lang="en-US" sz="239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0775" y="1570287"/>
            <a:ext cx="4894200" cy="156182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58750" y="669450"/>
            <a:ext cx="3571200" cy="362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модели welfare state в Европе
</a:t>
            </a:r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 разные модели распределяют ответственность между государством, рынком и гражданином.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Скандинавская модель сильнее всего сокращает неравенство, а англосаксонская больше полагается на рынок. Наиболее устойчивый подход сочетает универсальность и финансовую дисциплину.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915400" y="4290700"/>
            <a:ext cx="30000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Сравнительный анализ общеевропейских моделей социальной политики.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9588" y="1857883"/>
            <a:ext cx="376800" cy="3014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12081" y="1830853"/>
            <a:ext cx="311063" cy="355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49487" y="1830853"/>
            <a:ext cx="355500" cy="355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98463" y="1841136"/>
            <a:ext cx="376800" cy="3349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58088" y="1857883"/>
            <a:ext cx="376800" cy="30144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97950" y="692900"/>
            <a:ext cx="7748100" cy="67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права как основа легитимности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224813" y="2309400"/>
            <a:ext cx="1661100" cy="5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 на образование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224813" y="3050050"/>
            <a:ext cx="1661100" cy="15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не должно зависеть от дохода семьи или места проживания. Когда школа и колледж доступны всем, общество получает больше возможностей для социальной мобильности и личного развития.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1984438" y="2309400"/>
            <a:ext cx="1661100" cy="5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 на медицину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1984438" y="3050050"/>
            <a:ext cx="1661100" cy="15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Доступ к здравоохранению является не привилегией, а базовой гарантией. Своевременная помощь снижает тяжесть болезней и делает систему социальной защиты более гуманной и эффективной.
</a:t>
            </a:r>
            <a:endParaRPr lang="en-US" sz="1144" dirty="0"/>
          </a:p>
        </p:txBody>
      </p:sp>
      <p:sp>
        <p:nvSpPr>
          <p:cNvPr id="14" name="Text 6"/>
          <p:cNvSpPr txBox="1"/>
          <p:nvPr/>
        </p:nvSpPr>
        <p:spPr>
          <a:xfrm>
            <a:off x="3744063" y="2309400"/>
            <a:ext cx="1661100" cy="5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Минимальный доход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3744063" y="3050050"/>
            <a:ext cx="1661100" cy="15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дохода нужна, чтобы человек мог сохранять базовое достоинство в трудный период. Такая гарантия предотвращает крайние формы бедности и помогает пережить временные кризисы.
</a:t>
            </a:r>
            <a:endParaRPr lang="en-US" sz="1200" dirty="0"/>
          </a:p>
        </p:txBody>
      </p:sp>
      <p:sp>
        <p:nvSpPr>
          <p:cNvPr id="16" name="Text 8"/>
          <p:cNvSpPr txBox="1"/>
          <p:nvPr/>
        </p:nvSpPr>
        <p:spPr>
          <a:xfrm>
            <a:off x="5503688" y="2309400"/>
            <a:ext cx="1661100" cy="5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Достойные условия жизни
</a:t>
            </a:r>
            <a:endParaRPr lang="en-US" sz="1400" dirty="0"/>
          </a:p>
        </p:txBody>
      </p:sp>
      <p:sp>
        <p:nvSpPr>
          <p:cNvPr id="17" name="Text 9"/>
          <p:cNvSpPr txBox="1"/>
          <p:nvPr/>
        </p:nvSpPr>
        <p:spPr>
          <a:xfrm>
            <a:off x="5503688" y="3050050"/>
            <a:ext cx="1661100" cy="15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Жильё, безопасность и нормальная инфраструктура входят в понятие достойной жизни. Если государство признаёт этот стандарт, социальная политика перестаёт быть случайной и становится правовой нормой.
</a:t>
            </a:r>
            <a:endParaRPr lang="en-US" sz="1166" dirty="0"/>
          </a:p>
        </p:txBody>
      </p:sp>
      <p:sp>
        <p:nvSpPr>
          <p:cNvPr id="18" name="Text 10"/>
          <p:cNvSpPr txBox="1"/>
          <p:nvPr/>
        </p:nvSpPr>
        <p:spPr>
          <a:xfrm>
            <a:off x="7263313" y="2309400"/>
            <a:ext cx="1661100" cy="5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 правила
</a:t>
            </a:r>
            <a:endParaRPr lang="en-US" sz="1400" dirty="0"/>
          </a:p>
        </p:txBody>
      </p:sp>
      <p:sp>
        <p:nvSpPr>
          <p:cNvPr id="19" name="Text 11"/>
          <p:cNvSpPr txBox="1"/>
          <p:nvPr/>
        </p:nvSpPr>
        <p:spPr>
          <a:xfrm>
            <a:off x="7263313" y="3050050"/>
            <a:ext cx="1661100" cy="15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Легитимность welfare state зависит от прозрачных и одинаковых правил для всех. Когда помощь распределяется предсказуемо и справедливо, граждане чаще доверяют институтам и поддерживают систему.
</a:t>
            </a:r>
            <a:endParaRPr lang="en-US" sz="1173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675" y="1132744"/>
            <a:ext cx="8376000" cy="335421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4675" y="152650"/>
            <a:ext cx="8376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работает система социальной защиты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54675" y="642225"/>
            <a:ext cx="8376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Поток ресурсов и решений в welfare state: от налогов к устойчивому росту.
</a:t>
            </a:r>
            <a:endParaRPr lang="en-US" sz="1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11" y="0"/>
            <a:ext cx="3795578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55339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10" name="Text 1"/>
          <p:cNvSpPr txBox="1"/>
          <p:nvPr/>
        </p:nvSpPr>
        <p:spPr>
          <a:xfrm>
            <a:off x="4425350" y="263525"/>
            <a:ext cx="4471500" cy="9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Здравоохранение как центральный элемент системы
</a:t>
            </a:r>
            <a:endParaRPr lang="en-US" sz="2000" dirty="0"/>
          </a:p>
        </p:txBody>
      </p:sp>
      <p:sp>
        <p:nvSpPr>
          <p:cNvPr id="11" name="Text 2"/>
          <p:cNvSpPr txBox="1"/>
          <p:nvPr/>
        </p:nvSpPr>
        <p:spPr>
          <a:xfrm>
            <a:off x="4851675" y="1368275"/>
            <a:ext cx="3815700" cy="61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Первичное звено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Семейный врач, поликлиника и базовая диагностика позволяют выявлять проблемы раньше, чем они станут дорогими и опасными. Это снижает нагрузку на больницы и улучшает качество помощи.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4851675" y="2044702"/>
            <a:ext cx="3815700" cy="61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5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Профилактика важнее лечения
</a:t>
            </a:r>
            <a:pPr algn="l" indent="0" marL="0">
              <a:lnSpc>
                <a:spcPct val="100000"/>
              </a:lnSpc>
              <a:buNone/>
            </a:pPr>
            <a:r>
              <a:rPr lang="en-US" sz="199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Вакцинация, регулярные осмотры и профилактические программы помогают предотвращать болезни, а не только бороться с их последствиями. Такая модель экономит ресурсы и сохраняет здоровье населения.
</a:t>
            </a:r>
            <a:endParaRPr lang="en-US" sz="1095" dirty="0"/>
          </a:p>
        </p:txBody>
      </p:sp>
      <p:sp>
        <p:nvSpPr>
          <p:cNvPr id="13" name="Text 4"/>
          <p:cNvSpPr txBox="1"/>
          <p:nvPr/>
        </p:nvSpPr>
        <p:spPr>
          <a:xfrm>
            <a:off x="4851675" y="2721128"/>
            <a:ext cx="3815700" cy="61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5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Ранняя диагностика
</a:t>
            </a:r>
            <a:pPr algn="l" indent="0" marL="0">
              <a:lnSpc>
                <a:spcPct val="100000"/>
              </a:lnSpc>
              <a:buNone/>
            </a:pPr>
            <a:r>
              <a:rPr lang="en-US" sz="199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раньше обнаружено заболевание, тем выше шанс успешного лечения и ниже общие расходы системы. Особенно это важно при хронических состояниях и заболеваниях, требующих длительного наблюдения.
</a:t>
            </a:r>
            <a:endParaRPr lang="en-US" sz="1095" dirty="0"/>
          </a:p>
        </p:txBody>
      </p:sp>
      <p:sp>
        <p:nvSpPr>
          <p:cNvPr id="14" name="Text 5"/>
          <p:cNvSpPr txBox="1"/>
          <p:nvPr/>
        </p:nvSpPr>
        <p:spPr>
          <a:xfrm>
            <a:off x="4851675" y="3389234"/>
            <a:ext cx="3815700" cy="61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5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Психическое здоровье
</a:t>
            </a:r>
            <a:pPr algn="l" indent="0" marL="0">
              <a:lnSpc>
                <a:spcPct val="100000"/>
              </a:lnSpc>
              <a:buNone/>
            </a:pPr>
            <a:r>
              <a:rPr lang="en-US" sz="199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подростков, пожилых людей и пациентов с хроническими болезнями должна включать психологическую помощь. Без неё система остаётся неполной, даже если формально покрывает физическое лечение.
</a:t>
            </a:r>
            <a:endParaRPr lang="en-US" sz="1095" dirty="0"/>
          </a:p>
        </p:txBody>
      </p:sp>
      <p:sp>
        <p:nvSpPr>
          <p:cNvPr id="15" name="Text 6"/>
          <p:cNvSpPr txBox="1"/>
          <p:nvPr/>
        </p:nvSpPr>
        <p:spPr>
          <a:xfrm>
            <a:off x="4851675" y="4054598"/>
            <a:ext cx="3815700" cy="61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Долгосрочная выгода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Доступная медицина укрепляет человеческий капитал: люди дольше учатся, работают и участвуют в общественной жизни. Поэтому здравоохранение — это не только расход, но и инвестиция.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1115" y="517000"/>
            <a:ext cx="4893520" cy="3621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100775" y="4274962"/>
            <a:ext cx="48147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факторов социальной политики в развитых странах; схема для учебного анализа.
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58750" y="517050"/>
            <a:ext cx="3571200" cy="362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сильнее всего снижает бедность
</a:t>
            </a:r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Сильнее всего работают меры, которые создают доход и уменьшают постоянные расходы семьи. Особенно важны стабильная занятость и доступное жильё.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показывает: борьба с бедностью требует не одной выплаты, а сочетания работы, поддержки семей и доступа к базовым возможностям.
</a:t>
            </a:r>
            <a:endParaRPr lang="en-US" sz="1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7475" y="816525"/>
            <a:ext cx="83853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и социальная мобильность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430525" y="2121150"/>
            <a:ext cx="2737800" cy="103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Профессиональная подготовка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Профессиональное обучение и стажировки дают практический опыт и быстрее выводят молодёжь на рынок труда. Такой путь особенно полезен тем, кто выбирает прикладную карьеру.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1347200" y="2121025"/>
            <a:ext cx="2737800" cy="103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Раннее детство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Качественное дошкольное образование помогает раньше развивать речь, внимание и социальные навыки. Это особенно важно для детей из семей с разным уровнем дохода и стартовыми возможностями.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2892300" y="3877275"/>
            <a:ext cx="2737800" cy="103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 и базовые навыки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Хорошая школа формирует грамотность, цифровую компетентность и критическое мышление. Именно здесь снижается зависимость будущих успехов от семейного происхождения.
</a:t>
            </a:r>
            <a:endParaRPr lang="en-US" sz="1500" dirty="0"/>
          </a:p>
        </p:txBody>
      </p:sp>
      <p:sp>
        <p:nvSpPr>
          <p:cNvPr id="12" name="Text 5"/>
          <p:cNvSpPr txBox="1"/>
          <p:nvPr/>
        </p:nvSpPr>
        <p:spPr>
          <a:xfrm>
            <a:off x="5975800" y="3877275"/>
            <a:ext cx="2737800" cy="103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Университет и обучение в течение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Доступ к высшему образованию, переподготовке и career guidance расширяет выбор профессий. В зрелом возрасте lifelong learning помогает адаптироваться к изменениям экономики.
</a:t>
            </a:r>
            <a:endParaRPr lang="en-US" sz="1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4775" y="1184546"/>
            <a:ext cx="4788300" cy="272355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4675" y="152650"/>
            <a:ext cx="81192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Инструменты поддержки и их назначение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244766" y="4294387"/>
            <a:ext cx="3902100" cy="12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645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типичных инструментов welfare state в странах Европы и ОЭСР.
</a:t>
            </a:r>
            <a:endParaRPr lang="en-US" sz="645" dirty="0"/>
          </a:p>
        </p:txBody>
      </p:sp>
      <p:sp>
        <p:nvSpPr>
          <p:cNvPr id="6" name="Text 2"/>
          <p:cNvSpPr txBox="1"/>
          <p:nvPr/>
        </p:nvSpPr>
        <p:spPr>
          <a:xfrm>
            <a:off x="5233725" y="825975"/>
            <a:ext cx="3708000" cy="35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меры социальной политики решают разные жизненные задачи: одни защищают от потери дохода, другие помогают семьям, жилью и людям с особыми потребностями.
</a:t>
            </a:r>
            <a:pPr algn="l" indent="0" marL="0">
              <a:lnSpc>
                <a:spcPct val="150041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Сочетание универсальных и адресных мер позволяет точнее отвечать на разные риски и не тратить ресурсы на одинаковые решения для всех.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463900" y="1237650"/>
            <a:ext cx="3339300" cy="266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логика показывает взаимность: помощь не отменяет личную активность, а помогает быстрее вернуться к занятости и уменьшить зависимость от долгосрочных выплат.
</a:t>
            </a:r>
            <a:endParaRPr lang="en-US" sz="1400" dirty="0"/>
          </a:p>
        </p:txBody>
      </p:sp>
      <p:sp>
        <p:nvSpPr>
          <p:cNvPr id="4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843050" y="1330200"/>
            <a:ext cx="4012800" cy="248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4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из 2
</a:t>
            </a:r>
            <a:pPr algn="ctr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2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получателей пособий в эффективной системе получает поддержку вместе с требованиями к поиску работы или обучению.
</a:t>
            </a:r>
            <a:endParaRPr lang="en-US" sz="4500" dirty="0"/>
          </a:p>
        </p:txBody>
      </p:sp>
      <p:sp>
        <p:nvSpPr>
          <p:cNvPr id="6" name="Text 3"/>
          <p:cNvSpPr txBox="1"/>
          <p:nvPr/>
        </p:nvSpPr>
        <p:spPr>
          <a:xfrm>
            <a:off x="590450" y="4748425"/>
            <a:ext cx="8046000" cy="36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14"/>
              </a:lnSpc>
              <a:buNone/>
            </a:pPr>
            <a:r>
              <a:rPr lang="en-US" sz="1200" i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подходов active labour market policies в международной социальной политике.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1115" y="517000"/>
            <a:ext cx="4893520" cy="3621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100775" y="4274962"/>
            <a:ext cx="48147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представление основных источников доходов бюджета социальной государства.
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58750" y="517050"/>
            <a:ext cx="3571200" cy="362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источники финансирования
</a:t>
            </a:r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не точные национальные доли, а типичную структуру финансирования социальной модели, где разные налоги и взносы распределяют нагрузку между группами населения.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шире налоговая база и разнообразнее источники доходов, тем устойчивее система к кризисам и колебаниям занятости.
</a:t>
            </a:r>
            <a:endParaRPr lang="en-US" sz="1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500" y="767988"/>
            <a:ext cx="3597300" cy="359027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360500" y="-60526"/>
            <a:ext cx="8433000" cy="5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Равенство, инклюзия и недискриминация
</a:t>
            </a:r>
            <a:endParaRPr lang="en-US" sz="2500" dirty="0"/>
          </a:p>
        </p:txBody>
      </p:sp>
      <p:sp>
        <p:nvSpPr>
          <p:cNvPr id="9" name="Text 2"/>
          <p:cNvSpPr txBox="1"/>
          <p:nvPr/>
        </p:nvSpPr>
        <p:spPr>
          <a:xfrm>
            <a:off x="4267219" y="767040"/>
            <a:ext cx="2202721" cy="15477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Равная оплата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Принцип equal pay for equal work защищает людей от скрытой дискриминации на рынке труда. Он особенно важен для женщин и молодых работников, которые часто сталкиваются с неравными стартовыми условиями.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267219" y="2648285"/>
            <a:ext cx="2202721" cy="15477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Доступная среда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Безбарьерные здания, транспорт и цифровые сервисы позволяют людям с инвалидностью участвовать в учёбе, работе и общественной жизни на равных, а не оставаться в изоляции.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588144" y="767040"/>
            <a:ext cx="2202721" cy="15477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Инклюзивное образование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 и колледж должны учитывать разные потребности учащихся, включая мигрантов и представителей меньшинств. Тогда социальная интеграция начинается не позже, а уже в период обучения.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6588144" y="2648285"/>
            <a:ext cx="2202721" cy="15477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Правовая защита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Антидискриминационные законы важны, но их недостаточно без реального контроля и понятных процедур жалоб. Доверие к институтам растёт там, где права можно защитить на практике.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675" y="1132744"/>
            <a:ext cx="8376000" cy="335421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4675" y="152650"/>
            <a:ext cx="8376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риски закрывает welfare state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54675" y="642225"/>
            <a:ext cx="8376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государство распределяет жизненные риски через разные инструменты поддержки.
</a:t>
            </a:r>
            <a:endParaRPr lang="en-US" sz="1514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36875" y="207975"/>
            <a:ext cx="8230500" cy="83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Пределы идеальной модели
</a:t>
            </a:r>
            <a:endParaRPr lang="en-US" sz="2500" dirty="0"/>
          </a:p>
        </p:txBody>
      </p:sp>
      <p:sp>
        <p:nvSpPr>
          <p:cNvPr id="12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13" name="Text 2"/>
          <p:cNvSpPr txBox="1"/>
          <p:nvPr/>
        </p:nvSpPr>
        <p:spPr>
          <a:xfrm>
            <a:off x="436875" y="1907500"/>
            <a:ext cx="40302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пособия становятся слишком высокими, возрастает налоговая нагрузка и снижается стимул искать работу. Поэтому социальная поддержка должна помогать, а не вытеснять личную инициативу.
</a:t>
            </a:r>
            <a:endParaRPr lang="en-US" sz="900" dirty="0"/>
          </a:p>
        </p:txBody>
      </p:sp>
      <p:sp>
        <p:nvSpPr>
          <p:cNvPr id="14" name="Text 3"/>
          <p:cNvSpPr txBox="1"/>
          <p:nvPr/>
        </p:nvSpPr>
        <p:spPr>
          <a:xfrm>
            <a:off x="1027060" y="1361525"/>
            <a:ext cx="3440100" cy="4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Слишком щедрые выплаты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4637100" y="1907500"/>
            <a:ext cx="40302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Сложные процедуры замедляют получение помощи, а слабый надзор открывает путь к злоупотреблениям. Эффективная система требует цифрового администрирования и прозрачных правил.
</a:t>
            </a:r>
            <a:endParaRPr lang="en-US" sz="900" dirty="0"/>
          </a:p>
        </p:txBody>
      </p:sp>
      <p:sp>
        <p:nvSpPr>
          <p:cNvPr id="16" name="Text 5"/>
          <p:cNvSpPr txBox="1"/>
          <p:nvPr/>
        </p:nvSpPr>
        <p:spPr>
          <a:xfrm>
            <a:off x="5227285" y="1361525"/>
            <a:ext cx="3440100" cy="4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Бюрократия и контроль
</a:t>
            </a:r>
            <a:endParaRPr lang="en-US" sz="1100" dirty="0"/>
          </a:p>
        </p:txBody>
      </p:sp>
      <p:sp>
        <p:nvSpPr>
          <p:cNvPr id="17" name="Text 6"/>
          <p:cNvSpPr txBox="1"/>
          <p:nvPr/>
        </p:nvSpPr>
        <p:spPr>
          <a:xfrm>
            <a:off x="436875" y="3617550"/>
            <a:ext cx="40302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Жёсткие критерии помощи часто создают stigma и оставляют без поддержки тех, кто временно оказался в трудной ситуации. Гибкие правила позволяют охватить больше реальных нуждающихся.
</a:t>
            </a:r>
            <a:endParaRPr lang="en-US" sz="900" dirty="0"/>
          </a:p>
        </p:txBody>
      </p:sp>
      <p:sp>
        <p:nvSpPr>
          <p:cNvPr id="18" name="Text 7"/>
          <p:cNvSpPr txBox="1"/>
          <p:nvPr/>
        </p:nvSpPr>
        <p:spPr>
          <a:xfrm>
            <a:off x="1027060" y="3071575"/>
            <a:ext cx="3440100" cy="4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Слишком узкая адресность
</a:t>
            </a:r>
            <a:endParaRPr lang="en-US" sz="1100" dirty="0"/>
          </a:p>
        </p:txBody>
      </p:sp>
      <p:sp>
        <p:nvSpPr>
          <p:cNvPr id="19" name="Text 8"/>
          <p:cNvSpPr txBox="1"/>
          <p:nvPr/>
        </p:nvSpPr>
        <p:spPr>
          <a:xfrm>
            <a:off x="4637100" y="3617550"/>
            <a:ext cx="40302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Идеальная модель не бывает статичной: она должна регулярно проверяться по результатам, корректироваться и адаптироваться к рынку труда, демографии и бюджетным возможностям.
</a:t>
            </a:r>
            <a:endParaRPr lang="en-US" sz="900" dirty="0"/>
          </a:p>
        </p:txBody>
      </p:sp>
      <p:sp>
        <p:nvSpPr>
          <p:cNvPr id="20" name="Text 9"/>
          <p:cNvSpPr txBox="1"/>
          <p:nvPr/>
        </p:nvSpPr>
        <p:spPr>
          <a:xfrm>
            <a:off x="5227285" y="3071575"/>
            <a:ext cx="3440100" cy="4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Постоянная оценка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0775" y="908131"/>
            <a:ext cx="4894200" cy="288613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58750" y="669450"/>
            <a:ext cx="3571200" cy="362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Показатели успешности социальной политики
</a:t>
            </a:r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индикаторы помогают оценить не только размер помощи, но и то, насколько система действительно улучшает жизнь людей и расширяет возможности.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Низкая бедность, меньшее неравенство и высокая занятость вместе показывают, что welfare state создаёт возможности, а не только выплачивает пособия.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915400" y="4290700"/>
            <a:ext cx="30000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распространённых показателей социальной политики, используемых ОЭСР и национальной статистикой.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2025" y="1276603"/>
            <a:ext cx="335400" cy="2683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2025" y="2994478"/>
            <a:ext cx="335400" cy="26832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32038" y="1249063"/>
            <a:ext cx="323400" cy="3234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932038" y="2966938"/>
            <a:ext cx="323400" cy="3234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436875" y="1930500"/>
            <a:ext cx="3846900" cy="68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Государство должно обеспечивать минимальную защиту в случае болезни, безработицы и старости. Это создаёт ощущение безопасности и не даёт человеку выпасть из общества при первом же кризисе.
</a:t>
            </a:r>
            <a:endParaRPr lang="en-US" sz="1100" dirty="0"/>
          </a:p>
        </p:txBody>
      </p:sp>
      <p:sp>
        <p:nvSpPr>
          <p:cNvPr id="16" name="Text 1"/>
          <p:cNvSpPr txBox="1"/>
          <p:nvPr/>
        </p:nvSpPr>
        <p:spPr>
          <a:xfrm>
            <a:off x="1136600" y="1226400"/>
            <a:ext cx="3147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Базовые гарантии
</a:t>
            </a:r>
            <a:endParaRPr lang="en-US" sz="1300" dirty="0"/>
          </a:p>
        </p:txBody>
      </p:sp>
      <p:sp>
        <p:nvSpPr>
          <p:cNvPr id="17" name="Text 2"/>
          <p:cNvSpPr txBox="1"/>
          <p:nvPr/>
        </p:nvSpPr>
        <p:spPr>
          <a:xfrm>
            <a:off x="436875" y="3665371"/>
            <a:ext cx="3846900" cy="68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Идеальная модель даёт не одинаковый результат для всех, а честный старт и реальные шансы подняться выше благодаря образованию, занятости и доступу к услугам.
</a:t>
            </a:r>
            <a:endParaRPr lang="en-US" sz="1100" dirty="0"/>
          </a:p>
        </p:txBody>
      </p:sp>
      <p:sp>
        <p:nvSpPr>
          <p:cNvPr id="18" name="Text 3"/>
          <p:cNvSpPr txBox="1"/>
          <p:nvPr/>
        </p:nvSpPr>
        <p:spPr>
          <a:xfrm>
            <a:off x="1136600" y="2944275"/>
            <a:ext cx="3147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Социальная мобильность
</a:t>
            </a:r>
            <a:endParaRPr lang="en-US" sz="1300" dirty="0"/>
          </a:p>
        </p:txBody>
      </p:sp>
      <p:sp>
        <p:nvSpPr>
          <p:cNvPr id="19" name="Text 4"/>
          <p:cNvSpPr txBox="1"/>
          <p:nvPr/>
        </p:nvSpPr>
        <p:spPr>
          <a:xfrm>
            <a:off x="4837650" y="1930500"/>
            <a:ext cx="3873300" cy="68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должна сохранять стимулы работать, учиться и повышать квалификацию. Когда система поощряет труд, она укрепляет не только доходы людей, но и налоговую базу государства.
</a:t>
            </a:r>
            <a:endParaRPr lang="en-US" sz="1100" dirty="0"/>
          </a:p>
        </p:txBody>
      </p:sp>
      <p:sp>
        <p:nvSpPr>
          <p:cNvPr id="20" name="Text 5"/>
          <p:cNvSpPr txBox="1"/>
          <p:nvPr/>
        </p:nvSpPr>
        <p:spPr>
          <a:xfrm>
            <a:off x="5550724" y="1226400"/>
            <a:ext cx="3147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Экономическая мотивация
</a:t>
            </a:r>
            <a:endParaRPr lang="en-US" sz="1300" dirty="0"/>
          </a:p>
        </p:txBody>
      </p:sp>
      <p:sp>
        <p:nvSpPr>
          <p:cNvPr id="21" name="Text 6"/>
          <p:cNvSpPr txBox="1"/>
          <p:nvPr/>
        </p:nvSpPr>
        <p:spPr>
          <a:xfrm>
            <a:off x="4837650" y="3665372"/>
            <a:ext cx="3873300" cy="68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Социальная политика важна не только как финансовый механизм, но и как выражение уважения к личности. Помощь должна поддерживать самостоятельность, а не превращать человека в зависимого получателя.
</a:t>
            </a:r>
            <a:endParaRPr lang="en-US" sz="1100" dirty="0"/>
          </a:p>
        </p:txBody>
      </p:sp>
      <p:sp>
        <p:nvSpPr>
          <p:cNvPr id="22" name="Text 7"/>
          <p:cNvSpPr txBox="1"/>
          <p:nvPr/>
        </p:nvSpPr>
        <p:spPr>
          <a:xfrm>
            <a:off x="5550724" y="2944275"/>
            <a:ext cx="3147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Достоинство человека
</a:t>
            </a:r>
            <a:endParaRPr lang="en-US" sz="1300" dirty="0"/>
          </a:p>
        </p:txBody>
      </p:sp>
      <p:sp>
        <p:nvSpPr>
          <p:cNvPr id="23" name="Text 8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24" name="Text 9"/>
          <p:cNvSpPr txBox="1"/>
          <p:nvPr/>
        </p:nvSpPr>
        <p:spPr>
          <a:xfrm>
            <a:off x="436875" y="404025"/>
            <a:ext cx="84492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Какой компромисс можно считать идеальным
</a:t>
            </a:r>
            <a:endParaRPr lang="en-US" sz="25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94375" y="722175"/>
            <a:ext cx="7874100" cy="374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Идеальное welfare state: баланс защиты и свободы
</a:t>
            </a:r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Идеальная модель welfare state соединяет человеческое достоинство, общественную солидарность и экономическую устойчивость. Её качество видно по меньшей бедности, большему числу возможностей и доверию граждан к государству.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2026-05-31T19:21:26Z</dcterms:created>
  <dcterms:modified xsi:type="dcterms:W3CDTF">2026-05-31T19:21:26Z</dcterms:modified>
</cp:coreProperties>
</file>