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менялся порядок в Европе и мире
</a:t>
            </a:r>
            <a:endParaRPr lang="en-US" sz="3221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раздробленности к блокам и империям.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идём по трём эпохам и смотрим на них через государство, право и безопасность. Такой подход показывает, почему порядок в Европе менялся не мирно, а через кризисы и войны.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эту историю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Столько лет длилась Столетняя война, показав, как медленно рушится старый политический порядок.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116 лет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именно такой затяжной конфликт ослабил феодальную раздробленность.
</a:t>
            </a:r>
            <a:endParaRPr lang="en-US" sz="48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Столетняя война (1337–1453)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монархий и борьба за власть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3515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Королевская власть укреплялась через постоянные налоги, суды и чиновников. Это позволяло монархам действовать не только как верховным сеньорам, но и как центрам единого управления.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10985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роль короля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2323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Местная знать защищала свои привилегии и влияние на земли, людей и сбор доходов. Из-за этого борьба между центром и феодалами становилась главным политическим конфликтом эпохи.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9793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знати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3128475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 Англия стремились расширять контроль над территориями, потому что земля означала ресурсы, людей и военную силу. Пограничные споры постоянно превращались в войны и династические столкновения.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270000" y="287556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за земли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270000" y="405025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устойчивее становилась власть монарха, тем легче было подчинять суд, сбор налогов и военную службу одной логике. Так формировались первые черты раннего государства.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70000" y="379733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Зачатки государства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371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торговля и централизация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0625" y="3808575"/>
            <a:ext cx="2009400" cy="10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создавал спрос на защиту дорог, складов и рынков. Монархии получали поддержку купцов, потому что единая власть обещала порядок и более предсказуемые правила обмена.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70625" y="3537675"/>
            <a:ext cx="20094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безопасность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864600" y="3808575"/>
            <a:ext cx="2009400" cy="10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укреплял государство, а государство, в свою очередь, защищало торговые пути и права собственников. Так торговля и централизация подпитывали друг друга.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64600" y="3537675"/>
            <a:ext cx="20094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Взаимная опора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66608" y="3808575"/>
            <a:ext cx="2009400" cy="10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собирались эффективнее там, где власть могла опереться на чиновников и местные администрации. Централизация превращала разрозненные доходы в ресурс для армии и управления.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6608" y="3537675"/>
            <a:ext cx="20094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для власти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2468617" y="3808575"/>
            <a:ext cx="2009400" cy="10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Цехи и мастерские усиливали денежные отношения, а значит — потребность в единых мерах, судах и сборах. Без согласованных правил торговля между регионами становилась слишком рискованной.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2468617" y="3537675"/>
            <a:ext cx="20094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правила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102497"/>
            <a:ext cx="8604000" cy="19913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позднего Средневековья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97300" y="3301225"/>
            <a:ext cx="15270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война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97300" y="3545825"/>
            <a:ext cx="15270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Столетняя война разрушала привычные связи между населением, землёй и властью. Долгий конфликт требовал всё больше ресурсов, а старые формы феодального ополчения оказывались недостаточными.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7205475" y="3301225"/>
            <a:ext cx="15270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устойчивости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7205475" y="3545825"/>
            <a:ext cx="15270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показали, что прежний порядок не гарантирует стабильности. Государства постепенно переходили к более организованному управлению, опираясь на налоги, администрацию и принуждение.
</a:t>
            </a:r>
            <a:endParaRPr lang="en-US" sz="800" dirty="0"/>
          </a:p>
        </p:txBody>
      </p:sp>
      <p:sp>
        <p:nvSpPr>
          <p:cNvPr id="12" name="Text 6"/>
          <p:cNvSpPr txBox="1"/>
          <p:nvPr/>
        </p:nvSpPr>
        <p:spPr>
          <a:xfrm>
            <a:off x="5503431" y="3301225"/>
            <a:ext cx="15270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отношений
</a:t>
            </a:r>
            <a:endParaRPr lang="en-US" sz="900" dirty="0"/>
          </a:p>
        </p:txBody>
      </p:sp>
      <p:sp>
        <p:nvSpPr>
          <p:cNvPr id="13" name="Text 7"/>
          <p:cNvSpPr txBox="1"/>
          <p:nvPr/>
        </p:nvSpPr>
        <p:spPr>
          <a:xfrm>
            <a:off x="5503431" y="3545825"/>
            <a:ext cx="15270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Сословные отношения становились менее устойчивыми, потому что традиционные повинности переставали работать безусловно. Власти приходилось искать более гибкие способы сбора средств и управления.
</a:t>
            </a:r>
            <a:endParaRPr lang="en-US" sz="800" dirty="0"/>
          </a:p>
        </p:txBody>
      </p:sp>
      <p:sp>
        <p:nvSpPr>
          <p:cNvPr id="14" name="Text 8"/>
          <p:cNvSpPr txBox="1"/>
          <p:nvPr/>
        </p:nvSpPr>
        <p:spPr>
          <a:xfrm>
            <a:off x="3801388" y="3301225"/>
            <a:ext cx="15270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общества
</a:t>
            </a:r>
            <a:endParaRPr lang="en-US" sz="900" dirty="0"/>
          </a:p>
        </p:txBody>
      </p:sp>
      <p:sp>
        <p:nvSpPr>
          <p:cNvPr id="15" name="Text 9"/>
          <p:cNvSpPr txBox="1"/>
          <p:nvPr/>
        </p:nvSpPr>
        <p:spPr>
          <a:xfrm>
            <a:off x="3801388" y="3545825"/>
            <a:ext cx="15270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Голод усиливал уязвимость общества, особенно в годы неурожаев и перебоев с поставками. Это подрывало доверие к старым обязанностям и делало власть более зависимой от результата.
</a:t>
            </a:r>
            <a:endParaRPr lang="en-US" sz="800" dirty="0"/>
          </a:p>
        </p:txBody>
      </p:sp>
      <p:sp>
        <p:nvSpPr>
          <p:cNvPr id="16" name="Text 10"/>
          <p:cNvSpPr txBox="1"/>
          <p:nvPr/>
        </p:nvSpPr>
        <p:spPr>
          <a:xfrm>
            <a:off x="2099344" y="3301225"/>
            <a:ext cx="15270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Демографический удар
</a:t>
            </a:r>
            <a:endParaRPr lang="en-US" sz="900" dirty="0"/>
          </a:p>
        </p:txBody>
      </p:sp>
      <p:sp>
        <p:nvSpPr>
          <p:cNvPr id="17" name="Text 11"/>
          <p:cNvSpPr txBox="1"/>
          <p:nvPr/>
        </p:nvSpPr>
        <p:spPr>
          <a:xfrm>
            <a:off x="2099344" y="3545825"/>
            <a:ext cx="15270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Эпидемии резко сокращали население и меняли рынок труда. Там, где работников становилось меньше, крестьяне и ремесленники получали больше возможностей требовать лучших условий.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 центре
</a:t>
            </a:r>
            <a:pPr algn="l" indent="0" marL="0">
              <a:lnSpc>
                <a:spcPct val="115000"/>
              </a:lnSpc>
              <a:buNone/>
            </a:pPr>
            <a:r>
              <a:rPr lang="en-US" sz="1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итальянских городах художники и учёные заново открывали античное наследие, изучали человека и его возможности. Их интерес к светскому знанию менял представление о культуре и авторитете.
</a:t>
            </a:r>
            <a:endParaRPr lang="en-US" sz="1157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образ мира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экспедиции открывали новые земли и торговые маршруты. Карты становились точнее, а Европа — шире в собственном воображении, потому что привычные границы мира стремительно сдвигались.
</a:t>
            </a:r>
            <a:endParaRPr lang="en-US" sz="1124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1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письма и отчёты о путешествиях распространяли новые идеи быстрее прежнего. Знание всё меньше зависело только от церковной традиции и всё больше — от наблюдения и опыта.
</a:t>
            </a:r>
            <a:endParaRPr lang="en-US" sz="1157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и географические открытия
</a:t>
            </a:r>
            <a:endParaRPr lang="en-US" sz="2364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10400"/>
            <a:ext cx="42288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и религиозные конфликты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594150" y="148889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 вере
</a:t>
            </a:r>
            <a:endParaRPr lang="en-US" sz="1098" dirty="0"/>
          </a:p>
        </p:txBody>
      </p:sp>
      <p:sp>
        <p:nvSpPr>
          <p:cNvPr id="11" name="Text 2"/>
          <p:cNvSpPr txBox="1"/>
          <p:nvPr/>
        </p:nvSpPr>
        <p:spPr>
          <a:xfrm>
            <a:off x="594150" y="168820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началась как спор о вере, но быстро стала вопросом политической лояльности. Когда религиозный выбор определял союзников и противников, конфессия превращалась в инструмент власти.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94150" y="229614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Выгода для правителей
</a:t>
            </a:r>
            <a:endParaRPr lang="en-US" sz="1098" dirty="0"/>
          </a:p>
        </p:txBody>
      </p:sp>
      <p:sp>
        <p:nvSpPr>
          <p:cNvPr id="13" name="Text 4"/>
          <p:cNvSpPr txBox="1"/>
          <p:nvPr/>
        </p:nvSpPr>
        <p:spPr>
          <a:xfrm>
            <a:off x="594150" y="249545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Князья поддерживали новые церковные течения, если это помогало им ослабить зависимость от папства и усилить собственный контроль. Так религиозные идеи получали государственный смысл.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94150" y="310339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Раскол Европы
</a:t>
            </a:r>
            <a:endParaRPr lang="en-US" sz="1098" dirty="0"/>
          </a:p>
        </p:txBody>
      </p:sp>
      <p:sp>
        <p:nvSpPr>
          <p:cNvPr id="15" name="Text 6"/>
          <p:cNvSpPr txBox="1"/>
          <p:nvPr/>
        </p:nvSpPr>
        <p:spPr>
          <a:xfrm>
            <a:off x="594150" y="330270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между католиками и протестантами раскалывал общества и территории. Войны показывали, что религиозное единство больше не может считаться основой европейского порядка.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594150" y="391064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конфликта
</a:t>
            </a:r>
            <a:endParaRPr lang="en-US" sz="1098" dirty="0"/>
          </a:p>
        </p:txBody>
      </p:sp>
      <p:sp>
        <p:nvSpPr>
          <p:cNvPr id="17" name="Text 8"/>
          <p:cNvSpPr txBox="1"/>
          <p:nvPr/>
        </p:nvSpPr>
        <p:spPr>
          <a:xfrm>
            <a:off x="594150" y="410995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десятилетий борьбы стало ясно: политическая стабильность требует не только силы, но и признания конфессионального разнообразия. Это был важный шаг к новому типу государственности.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2043583"/>
            <a:ext cx="4514400" cy="9891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назрела революция во Франции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монархия вошла в революцию с нарастающим финансовым и политическим кризисом. Таблица показывает, почему недовольство стало системным.
</a:t>
            </a:r>
            <a:endParaRPr lang="en-US" sz="1024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в налогах и рост долга сделали реформы почти неизбежными, а старый порядок — уязвимым.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Франции XVIII века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262" y="1340425"/>
            <a:ext cx="8777477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1789: начало Французской революции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Французской революции, 1789 год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1789 года быстро превратили кризис монархии в политический перелом: старые институты потеряли доверие, а новые идеи получили массовую поддержку.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началась как столкновение старого представительства с новым принципом народного суверенитета.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877612"/>
            <a:ext cx="4514400" cy="132112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Радикализация революции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радикализации и их политический смысл.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быстро вышла за рамки реформ: внешняя война, страх перед внутренними врагами и борьба за выживание власти сделали её более жёсткой и массовой.
</a:t>
            </a:r>
            <a:endParaRPr lang="en-US" sz="1024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революция: хронология 1792–1794 гг.; учебные исторические обобщения.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6733" y="1340425"/>
            <a:ext cx="5210534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Директории к Наполеону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Франции конца XVIII века; переворот 18 брюмера 1799 года.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нестабильной республиканской власти к режиму личного авторитета.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пришёл к власти не только как военный победитель, но и как ответ на усталость общества от нестабильности и политической борьбы.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877612"/>
            <a:ext cx="4514400" cy="132112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Наполеона и Европа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реформы и войны Наполеона изменили Францию и Европу.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Наполеоновская политика соединила внутреннюю модернизацию с внешней экспансией: Франция стала центром перестройки Европы, но эта система держалась на войне.
</a:t>
            </a:r>
            <a:endParaRPr lang="en-US" sz="1024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Кодекс Наполеона; история Наполеоновской империи.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конгресса закрепили новый баланс сил после наполеоновских войн и стали основой консервативной дипломатии Европы.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1815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отправной точкой венской системы европейского порядка.
</a:t>
            </a:r>
            <a:endParaRPr lang="en-US" sz="48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Венского конгресса 1814–1815 годов.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XX века Европа уже жила в логике соперничающих союзов и ускоряющейся индустриализации.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военно-политических блока определяли баланс сил накануне мировой войны.
</a:t>
            </a:r>
            <a:endParaRPr lang="en-US" sz="48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международных отношений конца XIX — начала XX века.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5960" y="1340425"/>
            <a:ext cx="6572080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после 1945 года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Ялтинская и Потсдамская конференции; Устав ООН, 1945 год.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решения победителей после Второй мировой войны и их политический смысл.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международный порядок строился одновременно на разделе сфер влияния и на попытке создать механизм предотвращения большой войны.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618698"/>
            <a:ext cx="4514400" cy="183895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холодной войны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которые превратили союзников по войне в соперников.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война возникла не из одного события, а из накопившегося конфликта интересов, страхов и несовместимых политических моделей.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начала холодной войны; послевоенные дипломатические документы.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5960" y="1340425"/>
            <a:ext cx="6572080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кризисы холодной войны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Маршалла; Берлинский кризис 1948–1949 гг.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крупные кризисы показали, что послевоенный мир быстро раскалывается на два лагеря.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помощь и политическое давление стали инструментами борьбы за Европу, а Берлин превратился в символ разделения континента.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877612"/>
            <a:ext cx="4514400" cy="132112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блока и новая безопасность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Военно-политические союзы оформили раздел Европы и закрепили логику двух блоков.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стала определяться принадлежностью к блоку, а международные отношения — постоянным балансированием между сдерживанием и ответными шагами.
</a:t>
            </a:r>
            <a:endParaRPr lang="en-US" sz="1024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Североатлантический договор 1949 года; Варшавский договор 1955 года; речь У. Черчилля о «железном занавесе», 1946 год.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средневековой мозаики властей до холодной войны история показывает: порядок держится, пока есть согласие о правилах, силе и границах допустимого.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менялся европейский порядок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2026-07-26T06:44:36Z</dcterms:created>
  <dcterms:modified xsi:type="dcterms:W3CDTF">2026-07-26T06:44:36Z</dcterms:modified>
</cp:coreProperties>
</file>