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image" Target="../media/image-7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233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3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Географическое положение и население США
</a:t>
            </a:r>
            <a:endParaRPr lang="en-US" sz="4312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46934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5" name="Text 2"/>
          <p:cNvSpPr txBox="1"/>
          <p:nvPr/>
        </p:nvSpPr>
        <p:spPr>
          <a:xfrm>
            <a:off x="450000" y="3707950"/>
            <a:ext cx="4293000" cy="8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США — крупнейшая держава Северной Америки: выход к двум океанам и неравномерное расселение более 334 млн человек.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9527" y="0"/>
            <a:ext cx="392794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2605175"/>
            <a:ext cx="39318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США в системе стран мира: исходные сведения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37716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США занимают 3-е место по площади после России и Канады и входят в число лидеров по населению. Страна включает 50 штатов и федеральный округ Колумбия. Положение между Атлантическим и Тихим океанами, а также рядом с Канадой и Мексикой усиливает торговлю и транспортные связи.
</a:t>
            </a:r>
            <a:endParaRPr lang="en-US" sz="10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9527" y="0"/>
            <a:ext cx="392794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752725"/>
            <a:ext cx="39318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США на карте Северной Америки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810900" y="2259825"/>
            <a:ext cx="3570900" cy="106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Сухопутные границы и океаны
</a:t>
            </a:r>
            <a:pPr algn="l" indent="0" marL="0">
              <a:lnSpc>
                <a:spcPct val="115000"/>
              </a:lnSpc>
              <a:buNone/>
            </a:pPr>
            <a:r>
              <a:rPr lang="en-US" sz="5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США граничат с Канадой на севере и с Мексикой на юге. Берега страны омываются Атлантическим, Тихим и Северным Ледовитым океанами, поэтому морская связь играет особую роль в экономике.
</a:t>
            </a:r>
            <a:endParaRPr lang="en-US" sz="1086" dirty="0"/>
          </a:p>
        </p:txBody>
      </p:sp>
      <p:sp>
        <p:nvSpPr>
          <p:cNvPr id="7" name="Text 3"/>
          <p:cNvSpPr txBox="1"/>
          <p:nvPr/>
        </p:nvSpPr>
        <p:spPr>
          <a:xfrm>
            <a:off x="810900" y="3632100"/>
            <a:ext cx="3570900" cy="106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Континентальная часть, Аляска и Гавайи
</a:t>
            </a:r>
            <a:pPr algn="l" indent="0" marL="0">
              <a:lnSpc>
                <a:spcPct val="115000"/>
              </a:lnSpc>
              <a:buNone/>
            </a:pPr>
            <a:r>
              <a:rPr lang="en-US" sz="5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Континентальная часть занимает большую территорию материка Северная Америка, а Аляска и Гавайи отделены от основной суши водными пространствами. Такая «рассредоточенность» усиливает стратегическое значение океанического положения.
</a:t>
            </a:r>
            <a:endParaRPr lang="en-US" sz="108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38" y="1697995"/>
            <a:ext cx="4122000" cy="20252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72025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крупнейших штатов США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50002" y="1697350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Огромная площадь Аляски задаёт масштаб страны: разница с Техасом и Калифорнией заметна даже при беглом сравнении столбцов.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50000" y="2776197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площадь США связана не только с «размерами на карте», но и с различиями природных зон и условий хозяйствования в удалённых регионах.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72013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U.S. Census Bureau (оценочные площади штатов, значения приведены «около» по условию задачи).
</a:t>
            </a:r>
            <a:endParaRPr lang="en-US" sz="69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37469" y="1162275"/>
            <a:ext cx="6869063" cy="1939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9988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Географические регионы США и их особенности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035225"/>
            <a:ext cx="38970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четырёх макрорегионов помогает увидеть, как природные условия и история расселения отражаются на экономике и плотности населения.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797000" y="4035300"/>
            <a:ext cx="38970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Регионы заметно отличаются ролью в экономике и скоростью роста населения: наибольшая динамика обычно связана с быстро развивающимися городскими районами и транспортными коридорами.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3251288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U.S. Census Bureau
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00" y="2073251"/>
            <a:ext cx="8244000" cy="261789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50000"/>
            <a:ext cx="8244000" cy="4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география влияет на расселение населения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50025" y="990000"/>
            <a:ext cx="82440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Логическая цепочка: транспортно-географические преимущества → экономика → миграции → плотность; засушливые и горные районы формируют редкое расселение.
</a:t>
            </a:r>
            <a:endParaRPr lang="en-US" sz="881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60977" y="1564732"/>
            <a:ext cx="419738" cy="479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246285" y="2441445"/>
            <a:ext cx="449100" cy="399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260966" y="3237659"/>
            <a:ext cx="419738" cy="4797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2260966" y="4074102"/>
            <a:ext cx="419738" cy="4797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450000" y="450000"/>
            <a:ext cx="8244000" cy="6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условия и климатическое разнообразие
</a:t>
            </a:r>
            <a:endParaRPr lang="en-US" sz="2400" dirty="0"/>
          </a:p>
        </p:txBody>
      </p:sp>
      <p:sp>
        <p:nvSpPr>
          <p:cNvPr id="1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16" name="Text 2"/>
          <p:cNvSpPr txBox="1"/>
          <p:nvPr/>
        </p:nvSpPr>
        <p:spPr>
          <a:xfrm>
            <a:off x="3070392" y="1509076"/>
            <a:ext cx="39042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Аляска: арктический климат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Суровые зимы и холодные воздушные массы задают ограничения для сельского хозяйства. При этом климатические условия влияют на расселение и инфраструктуру в северных районах.
</a:t>
            </a:r>
            <a:endParaRPr lang="en-US" sz="800" dirty="0"/>
          </a:p>
        </p:txBody>
      </p:sp>
      <p:sp>
        <p:nvSpPr>
          <p:cNvPr id="17" name="Text 3"/>
          <p:cNvSpPr txBox="1"/>
          <p:nvPr/>
        </p:nvSpPr>
        <p:spPr>
          <a:xfrm>
            <a:off x="3070381" y="2345535"/>
            <a:ext cx="39042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Внутренняя часть: умеренно-континентальные условия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Заметные сезонные контрасты формируют потребности в отоплении и особом планировании транспорта. В таких условиях важны сроки работ в сельском хозяйстве и устойчивость инженерных систем.
</a:t>
            </a:r>
            <a:endParaRPr lang="en-US" sz="800" dirty="0"/>
          </a:p>
        </p:txBody>
      </p:sp>
      <p:sp>
        <p:nvSpPr>
          <p:cNvPr id="18" name="Text 4"/>
          <p:cNvSpPr txBox="1"/>
          <p:nvPr/>
        </p:nvSpPr>
        <p:spPr>
          <a:xfrm>
            <a:off x="3070381" y="3181993"/>
            <a:ext cx="39042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Юг: влажный субтропический климат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Тёплый сезон и высокая влажность поддерживают развитие городов и расширяют возможности для выращивания ряда культур. Одновременно увеличивается риск сильных ливней и штормовых явлений.
</a:t>
            </a:r>
            <a:endParaRPr lang="en-US" sz="800" dirty="0"/>
          </a:p>
        </p:txBody>
      </p:sp>
      <p:sp>
        <p:nvSpPr>
          <p:cNvPr id="19" name="Text 5"/>
          <p:cNvSpPr txBox="1"/>
          <p:nvPr/>
        </p:nvSpPr>
        <p:spPr>
          <a:xfrm>
            <a:off x="3070381" y="4018437"/>
            <a:ext cx="39042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Юго-Запад: пустынный климат и засухи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Малое количество осадков усиливает вододефицит и повышает уязвимость к лесным пожарам. Региональные засухи влияют на сельское хозяйство, туризм и планирование водных ресурсов.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38" y="1697995"/>
            <a:ext cx="4122000" cy="20252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72025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населения США по крупным регионам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50002" y="1697350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Сдвиг долей показывает, что рост быстрее идёт там, где шире рынок труда и активнее развиваются города, включая многие южные и западные штаты.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50000" y="2776197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Концентрация населения в южных и западных регионах поддерживает перераспределение экономических центров и миграционные потоки внутри страны.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72013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U.S. Census Bureau, перепись 2020 года.
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0000" y="2700538"/>
            <a:ext cx="4121700" cy="19924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1700" y="2700393"/>
            <a:ext cx="4122300" cy="199271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0000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агломерации и урбанизированные зоны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909750" y="1350000"/>
            <a:ext cx="3244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Нью-Йорк тянет за собой целые области
</a:t>
            </a:r>
            <a:pPr algn="l" indent="0" marL="0">
              <a:lnSpc>
                <a:spcPct val="115000"/>
              </a:lnSpc>
              <a:buNone/>
            </a:pPr>
            <a:r>
              <a:rPr lang="en-US" sz="3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Мегаполис Нью-Йорка концентрирует финансы, образование, науку и международную деловую активность. Развитая транспортная сеть связывает город с регионами, поэтому вместе с населением растут рабочие места и инфраструктура.
</a:t>
            </a:r>
            <a:endParaRPr lang="en-US" sz="962" dirty="0"/>
          </a:p>
        </p:txBody>
      </p:sp>
      <p:sp>
        <p:nvSpPr>
          <p:cNvPr id="9" name="Text 3"/>
          <p:cNvSpPr txBox="1"/>
          <p:nvPr/>
        </p:nvSpPr>
        <p:spPr>
          <a:xfrm>
            <a:off x="4989775" y="1350000"/>
            <a:ext cx="3244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Западные мегаполисы: Лос-Анджелес как центр экономики и связи
</a:t>
            </a:r>
            <a:pPr algn="l" indent="0" marL="0">
              <a:lnSpc>
                <a:spcPct val="115000"/>
              </a:lnSpc>
              <a:buNone/>
            </a:pPr>
            <a:r>
              <a:rPr lang="en-US" sz="33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Лос-Анджелес—пример того, как портовые и транспортные преимущества поддерживают урбанизированный рост. В ночных снимках хорошо видны световые «узлы» активности, которые отражают плотность населения и хозяйственную динамику побережья.
</a:t>
            </a:r>
            <a:endParaRPr lang="en-US" sz="83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25" y="2010491"/>
            <a:ext cx="4122000" cy="14002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города США по численности населения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540727" y="1697375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города расположены в разных частях страны, но нередко тяготеют к прибрежным территориям и экономически активным районам.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5540725" y="2776222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Разброс численности показывает, что рост крупных городов связан не только с площадью штата, но и с наличием рабочих мест, транспортных возможностей и устойчивых экономических центров.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U.S. Census Bureau
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Этнический и расовый состав населения США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2306245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переписи 2020 года: белые — 61,6% населения, латиноамериканцы любой расы — 18,7%, афроамериканцы — 12,4%, азиаты — 6,0%.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50000" y="3142140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проявляется не только в демографии, но и в языковой среде: в крупных городах слышно множество языков, а также видны различия в культурных традициях.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450000" y="1470350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США — многонациональная страна, где на формирование населения влияли иммиграция, переселения и внутренняя мобильность. Эти процессы отражаются в расовом и этническом разнообразии регионов.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8" name="Text 5"/>
          <p:cNvSpPr txBox="1"/>
          <p:nvPr/>
        </p:nvSpPr>
        <p:spPr>
          <a:xfrm>
            <a:off x="450000" y="3978036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Этническая мозаика заметна в городской застройке, школьной среде и общественной жизни. Это влияет на повседневные практики, социальные связи и выбор мест проживания.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38" y="1697995"/>
            <a:ext cx="4122000" cy="20252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72025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численности населения США во времени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50002" y="1697350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указывают на устойчивый прирост численности населения, но с постепенным снижением темпов роста после 2000-х годов, что отражает демографические изменения.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50000" y="2776197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Наблюдаемое замедление темпов не отменяет высокого абсолютного прироста: роль естественного движения и миграции остаётся значимой для общей динамики.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72013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68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U.S. Census Bureau, Population Estimates; также использованы значения для 2024 года (более 334 млн).
</a:t>
            </a:r>
            <a:endParaRPr lang="en-US" sz="668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8153" y="1861625"/>
            <a:ext cx="397500" cy="31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82951" y="1843958"/>
            <a:ext cx="397500" cy="3533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77752" y="1821875"/>
            <a:ext cx="397500" cy="397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72552" y="1821875"/>
            <a:ext cx="397500" cy="397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12" name="Text 1"/>
          <p:cNvSpPr txBox="1"/>
          <p:nvPr/>
        </p:nvSpPr>
        <p:spPr>
          <a:xfrm>
            <a:off x="450000" y="450000"/>
            <a:ext cx="8244000" cy="6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Иммиграция как фактор демографического роста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588134" y="2582525"/>
            <a:ext cx="1821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Приток мигрантов в США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Соединённые Штаты входят в число крупнейших центров притяжения мигрантов. Доля иностраннорожденного населения составляет около 14%, формируя долгосрочный вклад в численность жителей.
</a:t>
            </a:r>
            <a:endParaRPr lang="en-US" sz="800" dirty="0"/>
          </a:p>
        </p:txBody>
      </p:sp>
      <p:sp>
        <p:nvSpPr>
          <p:cNvPr id="14" name="Text 3"/>
          <p:cNvSpPr txBox="1"/>
          <p:nvPr/>
        </p:nvSpPr>
        <p:spPr>
          <a:xfrm>
            <a:off x="2682943" y="2582525"/>
            <a:ext cx="1821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направления потоков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крупные потоки направляются в Калифорнию, Техас, Флориду и Нью-Йорк. Также заметны перемещения в другие крупные штаты и агломерации с развитой экономикой.
</a:t>
            </a:r>
            <a:endParaRPr lang="en-US" sz="800" dirty="0"/>
          </a:p>
        </p:txBody>
      </p:sp>
      <p:sp>
        <p:nvSpPr>
          <p:cNvPr id="15" name="Text 4"/>
          <p:cNvSpPr txBox="1"/>
          <p:nvPr/>
        </p:nvSpPr>
        <p:spPr>
          <a:xfrm>
            <a:off x="4777735" y="2582525"/>
            <a:ext cx="1821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рынка труда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Иммиграция пополняет рынок труда: работодатели получают дополнительные кадры, а города получают стимул к развитию. Это отражается на занятости, бизнесе и инфраструктурных проектах.
</a:t>
            </a:r>
            <a:endParaRPr lang="en-US" sz="800" dirty="0"/>
          </a:p>
        </p:txBody>
      </p:sp>
      <p:sp>
        <p:nvSpPr>
          <p:cNvPr id="16" name="Text 5"/>
          <p:cNvSpPr txBox="1"/>
          <p:nvPr/>
        </p:nvSpPr>
        <p:spPr>
          <a:xfrm>
            <a:off x="6872538" y="2582525"/>
            <a:ext cx="1821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Культурная и социальная перестройка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Одновременно иммиграция усиливает культурное разнообразие и меняет языковую и социальную структуру населения. Возникают новые сообщества и расширяется многообразие повседневных практик.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00" y="2073251"/>
            <a:ext cx="8244000" cy="261789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50000"/>
            <a:ext cx="8244000" cy="4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Демографическое старение и рост нагрузки на общественные системы
</a:t>
            </a:r>
            <a:endParaRPr lang="en-US" sz="2285" dirty="0"/>
          </a:p>
        </p:txBody>
      </p:sp>
      <p:sp>
        <p:nvSpPr>
          <p:cNvPr id="6" name="Text 2"/>
          <p:cNvSpPr txBox="1"/>
          <p:nvPr/>
        </p:nvSpPr>
        <p:spPr>
          <a:xfrm>
            <a:off x="450025" y="990000"/>
            <a:ext cx="82440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Логическая цепочка последствий изменения возрастной структуры населения США.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37469" y="1162275"/>
            <a:ext cx="6869063" cy="1939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9988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Плотность населения по типам территорий США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035225"/>
            <a:ext cx="38970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сопоставляет плотность населения в разных типах территорий и показывает, что расселение сильнее тяготеет к морским и речным транспортным коридорам, а также к экономически развитым районам.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797000" y="4035300"/>
            <a:ext cx="38970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плотное население характерно для прибрежных и транспортно связных территорий. Наоборот, горные и малодоступные пространства удерживают расселение на низком уровне.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3251288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U.S. Census Bureau
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0" y="2892484"/>
            <a:ext cx="9144000" cy="22502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21025" y="1449000"/>
            <a:ext cx="36609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80% жителей США живут в городах и пригородах, тогда как сельская местность остаётся сравнительно малонаселённой. Быстрый рост особенно заметен в субурбиях вокруг крупных агломераций.
</a:t>
            </a:r>
            <a:endParaRPr lang="en-US" sz="1086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5033100" y="1449000"/>
            <a:ext cx="36609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Субурбии сочетают жильё, удобную транспортную доступность, торговые центры и рабочие места, поэтому люди выбирают их для повседневной жизни. Изображение подчёркивает контраст: многоэтажный центр и индивидуальная застройка пригородов.
</a:t>
            </a:r>
            <a:endParaRPr lang="en-US" sz="1086" dirty="0"/>
          </a:p>
        </p:txBody>
      </p:sp>
      <p:sp>
        <p:nvSpPr>
          <p:cNvPr id="9" name="Text 3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Городское и пригородное население США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38" y="1697995"/>
            <a:ext cx="4122000" cy="20252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72025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Штаты с наибольшей численностью населения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50002" y="1697350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по численности штаты формируют значительную часть экономического и политического потенциала страны, определяя центры занятости и миграционные потоки.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50000" y="2776197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показывает: лидерство по населению не совпадает с лидерством по площади. На расселение сильнее влияют экономика, транспорт и условия жизни.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72013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U.S. Census Bureau (оценки численности населения; значения округлены).
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Языки, религия и культурная мозаика США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1512663"/>
            <a:ext cx="2929200" cy="14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язык является основным в общественной жизни, но испанский широко распространён в южных и западных штатах. В больших городах сосуществуют десятки языков иммигрантских сообществ.
</a:t>
            </a:r>
            <a:endParaRPr lang="en-US" sz="10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3640851" y="1512675"/>
            <a:ext cx="2929200" cy="14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Религиозная картина США включает протестантов и католиков, а также значимые группы иудеи, мусульмане и нерелигиозные жители. Это влияет на общественные практики и календарь событий.
</a:t>
            </a:r>
            <a:endParaRPr lang="en-US" sz="1086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3244500"/>
            <a:ext cx="2929200" cy="14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Культурная мозаика формируется за счёт сочетания иммиграции и региональных традиций. Этнические кварталы и различия исторических районов создают заметный «рисунок» городской жизни.
</a:t>
            </a:r>
            <a:endParaRPr lang="en-US" sz="1086" dirty="0"/>
          </a:p>
        </p:txBody>
      </p:sp>
      <p:sp>
        <p:nvSpPr>
          <p:cNvPr id="9" name="Text 5"/>
          <p:cNvSpPr txBox="1"/>
          <p:nvPr/>
        </p:nvSpPr>
        <p:spPr>
          <a:xfrm>
            <a:off x="3640851" y="3244500"/>
            <a:ext cx="2929200" cy="14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повседневности это проявляется в стилях общения, выборе школ и услуг, а также в культурных институтах — от районных организаций до городских мероприятий и медиа.
</a:t>
            </a:r>
            <a:endParaRPr lang="en-US" sz="1086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00" y="2073251"/>
            <a:ext cx="8244000" cy="261789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50000"/>
            <a:ext cx="8244000" cy="4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урбанизация и старение меняют потребности общества
</a:t>
            </a:r>
            <a:endParaRPr lang="en-US" sz="2285" dirty="0"/>
          </a:p>
        </p:txBody>
      </p:sp>
      <p:sp>
        <p:nvSpPr>
          <p:cNvPr id="6" name="Text 2"/>
          <p:cNvSpPr txBox="1"/>
          <p:nvPr/>
        </p:nvSpPr>
        <p:spPr>
          <a:xfrm>
            <a:off x="450025" y="990000"/>
            <a:ext cx="82440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демонстрирует взаимосвязь между ростом населения, урбанизацией, нагрузкой на инфраструктуру и возрастными изменениями.
</a:t>
            </a:r>
            <a:endParaRPr lang="en-US" sz="946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233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3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и население США: ключевые связки
</a:t>
            </a:r>
            <a:endParaRPr lang="en-US" sz="4312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3707950"/>
            <a:ext cx="4122000" cy="98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США огромная территория, выход к двум океанам и соседство с Канадой и Мексикой, что усиливает разнообразие природных и хозяйственных условий. Население растёт и концентрируется в городах, на побережьях и в юго-западных регионах. Этническое и языковое многообразие, а также демографическое старение делают страну особенно динамичной и неоднородной.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2026-05-13T06:17:11Z</dcterms:created>
  <dcterms:modified xsi:type="dcterms:W3CDTF">2026-05-13T06:17:11Z</dcterms:modified>
</cp:coreProperties>
</file>