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поддерживает жизнь через тонкий баланс живых и неживых процессов.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биосферы: как Земля сохраняет условия для жизни
</a:t>
            </a:r>
            <a:endParaRPr lang="en-US" sz="32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Биосфера: от Вернадского к современной экологии
</a:t>
            </a:r>
            <a:endParaRPr lang="en-US" sz="2344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 — не просто «слой жизни», а динамическая система, где живые организмы постоянно изменяют среду и сами зависят от её состояния. Именно это взаимодействие делает Землю пригодной для жизни.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351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гомеостаз биосферы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59525" y="1312050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Динамическое равновесие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биосферы означает не неподвижность, а сохранение устойчивых условий при постоянных колебаниях температуры, влажности, состава воздуха и численности организмов в допустимых пределах.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59525" y="2254825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взаимосвязанных процесса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устойчивости составляют образование органического вещества, его потребление и разложение. Эти процессы обеспечивают непрерывный возврат химических элементов в круговорот и поддерживают жизнь на планете.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59525" y="3197600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из компонентов отклоняется от нормы, другие процессы частично компенсируют изменение. Благодаря этому биосфера способна сохранять работоспособность даже при значительных внешних воздействиях.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59525" y="4140375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Долговременная пригодность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обмена веществом, энергии и обратных связей делает биосферу устойчивой на протяжении миллионов лет, несмотря на климатические и геологические изменения.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схема саморегуляции биосферы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 общий путь энергии и веществ в биосфере: от солнечного излучения к круговороту элементов.
</a:t>
            </a:r>
            <a:endParaRPr lang="en-US" sz="136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как основа устойчивости биосферы
</a:t>
            </a:r>
            <a:endParaRPr lang="en-US" sz="2493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включает все организмы Земли и активно меняет состав атмосферы, вод и почв. Через обмен веществом оно связывает биосферу в единую саморегулирующуюся систему.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химическая сила
</a:t>
            </a:r>
            <a:endParaRPr lang="en-US" sz="1177" dirty="0"/>
          </a:p>
        </p:txBody>
      </p:sp>
      <p:sp>
        <p:nvSpPr>
          <p:cNvPr id="12" name="Text 4"/>
          <p:cNvSpPr txBox="1"/>
          <p:nvPr/>
        </p:nvSpPr>
        <p:spPr>
          <a:xfrm>
            <a:off x="3116144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 фитопланктон создают основную массу первичной продукции, извлекая углекислый газ из среды и превращая солнечную энергию в химическую, доступную для остальных организмов.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 грибы возвращают элементы в оборот, разлагая мёртвые остатки до минеральных соединений. Без этой работы биосфера быстро потеряла бы замкнутость круговоротов.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47125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116144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удерживают влагу, уменьшают поверхностный сток, защищают почвы от эрозии и смягчают температурные колебания. Поэтому они работают не только как местообитание, но и как климатический стабилизатор.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08687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 регулятор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углерода и его влияние на климат
</a:t>
            </a:r>
            <a:endParaRPr lang="en-US" sz="278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крупные резервуары углерода и показывает, что даже небольшое увеличение атмосферного CO2 заметно меняет тепловой баланс Земли.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естественные поглотители углерода — океан и леса, но их возможности ограничены. Если выбросы растут быстрее поглощения, климатическая система становится менее устойчивой.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данным IPCC и общепринятым представлениям о глобальном углеродном цикле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37300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11900"/>
            <a:ext cx="571500" cy="5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45169" y="1295150"/>
            <a:ext cx="473813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Биогеохимические циклы как механизм стабильности
</a:t>
            </a:r>
            <a:endParaRPr lang="en-US" sz="2039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Углеродный цикл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 проходит через атмосферу, живые организмы, почвы и океан. Этот обмен поддерживает образование органического вещества и влияет на содержание CO2, а значит — на климат и продуктивность экосистем.
</a:t>
            </a:r>
            <a:endParaRPr lang="en-US" sz="1075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и разложение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необходим для белков и нуклеиновых кислот, поэтому его круговорот особенно важен для роста организмов. Микроорганизмы переводят соединения азота в формы, доступные растениям.
</a:t>
            </a:r>
            <a:endParaRPr lang="en-US" sz="1157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цикл
</a:t>
            </a:r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переносит тепло, растворённые вещества и питательные элементы между океаном, сушей и атмосферой. Нарушение этого цикла усиливает засухи, паводки и дефицит влаги в почвах.
</a:t>
            </a:r>
            <a:endParaRPr lang="en-US" sz="1117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 и сера
</a:t>
            </a:r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 входит в состав АТФ, а сера — в некоторые аминокислоты и белки. Их круговороты менее быстры, но не менее важны: дефицит этих элементов ограничивает рост и устойчивость экосистем.
</a:t>
            </a:r>
            <a:endParaRPr lang="en-US" sz="112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931904"/>
            <a:ext cx="4106400" cy="16787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регуляторы гомеостаза биосферы
</a:t>
            </a:r>
            <a:endParaRPr lang="en-US" sz="2704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устойчивость биосферы создаётся не одним фактором, а согласованной работой разных природных компонентов.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регулятор выполняет свою роль, но их эффект становится значимым только вместе. Потеря одного звена ослабляет всю систему саморегуляции.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экологии и биогеохимии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Обратные связи в природе: стабилизация и усиление изменений
</a:t>
            </a:r>
            <a:endParaRPr lang="en-US" sz="1980" dirty="0"/>
          </a:p>
        </p:txBody>
      </p:sp>
      <p:sp>
        <p:nvSpPr>
          <p:cNvPr id="9" name="Text 2"/>
          <p:cNvSpPr txBox="1"/>
          <p:nvPr/>
        </p:nvSpPr>
        <p:spPr>
          <a:xfrm>
            <a:off x="55190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Стабилизация отклонений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обратная связь ослабляет изменения и возвращает систему ближе к равновесию. Если условия становятся неблагоприятными, природные процессы начинают компенсировать отклонение, уменьшая его масштаб.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46188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гомеостаза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сохраняет устойчивость тогда, когда стабилизирующие связи преобладают над усиливающими. Если баланс нарушается, система становится более уязвимой к кризисам и резким переходам.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54335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потепления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Положительная обратная связь, наоборот, ускоряет изменения. Таяние льда уменьшает отражение солнечного света, поверхность поглощает больше тепла, и процесс потепления начинает идти быстрее.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5756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покрова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умеренного нарушения растительность может быстро усилить рост, поглощая больше CO2 и снижая перегрев поверхности. Такой механизм помогает экосистеме частично вернуть прежнее состояние.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антропогенной нагрузки на биосферу
</a:t>
            </a:r>
            <a:endParaRPr lang="en-US" sz="2985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Индексы показывают, что почти все ключевые виды давления на природу выросли быстрее, чем способность экосистем восстанавливаться.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населения, энергии и выбросов усиливает нагрузку на биосферу. Без снижения темпов воздействия человеческая деятельность будет опережать естественные механизмы восстановления.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ООН; Global Carbon Project; FAO; World Bank; сопоставление по индексу 1990=100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002875"/>
            <a:ext cx="4088700" cy="18207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350" y="1002343"/>
            <a:ext cx="4076400" cy="18272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025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где каждый вид нужен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зрелом лесу деревья, кустарники, грибы и насекомые образуют плотную сеть связей. Если один вид сокращается, его роль частично берут на себя другие, и экосистема не теряет устойчивость сразу.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730550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выпадает одно звено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опылителей уменьшает число семян и плодов, а сокращение хищников вызывает рост численности жертв. Чем богаче сообщество, тем больше у него «запасных механизмов» для сохранения равновесия.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9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биоразнообразие делает биосферу устойчивее
</a:t>
            </a:r>
            <a:endParaRPr lang="en-US" sz="198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превышение этого порога усиливает риск пересечения природных «точек невозврата» и делает самовосстановление биосферы сложнее.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при таком уровне потепления возрастает вероятность необратимых изменений в климатической системе.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9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 °C
</a:t>
            </a:r>
            <a:endParaRPr lang="en-US" sz="5940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IPCC, Sixth Assessment Report (AR6), Synthesis Report, 2023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нарушение переходит в восстановление
</a:t>
            </a:r>
            <a:endParaRPr lang="en-US" sz="2985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последовательность экологических изменений после сильной нагрузки на экосистему.
</a:t>
            </a:r>
            <a:endParaRPr lang="en-US" sz="128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639" y="1038300"/>
            <a:ext cx="3520571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виды хозяйственной деятельности меняют свойства экосистем и ослабляют механизмы саморегуляции.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краткосрочная выгода сопровождается потерей устойчивости природных систем.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экологии и данным о последствиях антропогенной нагрузки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воздействие и его последствия
</a:t>
            </a:r>
            <a:endParaRPr lang="en-US" sz="25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351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океан удерживает глобальное равновесие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59525" y="1312050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углерода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связывает часть избытка углекислого газа и тем самым замедляет рост его концентрации в атмосфере. Этот процесс смягчает изменение климата, хотя и не способен компенсировать чрезмерные выбросы полностью.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59525" y="2254825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тепла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медленно нагревается и медленно остывает, поэтому океан накапливает значительное количество тепла. Благодаря этому он сглаживает резкие перепады температур и уменьшает климатические колебания на суше.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59525" y="3197600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влаги и тепла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течения перераспределяют тепло между широтами, формируя особенности климата целых материков. Они влияют на количество осадков, сезонность и температурный режим прибрежных территорий.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59525" y="4140375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Фитопланктон и кислород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Микроскопические водоросли океана участвуют в глобальной первичной продукции и создают значительную часть кислорода. Если морские экосистемы деградируют, этот природный механизм поддержания равновесия ослабевает.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устойчивости экосистем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приведены в относительной шкале: чем выше значение, тем сильнее экосистема сопротивляется нарушениям и быстрее восстанавливается.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 болото выглядят наиболее устойчивыми, а пустыня — самой уязвимой. Рифы очень разнообразны, но плохо переносят быстрые изменения среды.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сравнительная оценка по общим экологическим свойствам природных экосистем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863" y="1336275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7906" y="1294125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9263" y="1310875"/>
            <a:ext cx="571500" cy="5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44463" y="1294125"/>
            <a:ext cx="541500" cy="54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44663" y="1296175"/>
            <a:ext cx="541500" cy="541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4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каким признакам судят о состоянии биосферы
</a:t>
            </a:r>
            <a:endParaRPr lang="en-US" sz="2200" dirty="0"/>
          </a:p>
        </p:txBody>
      </p:sp>
      <p:sp>
        <p:nvSpPr>
          <p:cNvPr id="15" name="Text 2"/>
          <p:cNvSpPr txBox="1"/>
          <p:nvPr/>
        </p:nvSpPr>
        <p:spPr>
          <a:xfrm>
            <a:off x="7307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атмосферы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Измеряют концентрацию CO2, метана и других газов. Эти показатели помогают понять, как меняется парниковый эффект и насколько быстро растёт климатическая нагрузка.
</a:t>
            </a:r>
            <a:endParaRPr lang="en-US" sz="1084" dirty="0"/>
          </a:p>
        </p:txBody>
      </p:sp>
      <p:sp>
        <p:nvSpPr>
          <p:cNvPr id="16" name="Text 3"/>
          <p:cNvSpPr txBox="1"/>
          <p:nvPr/>
        </p:nvSpPr>
        <p:spPr>
          <a:xfrm>
            <a:off x="23294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лесного покрова сразу видно по спутниковым снимкам и наземным наблюдениям. Этот индикатор отражает состояние углеродного баланса, водного режима и мест обитания видов.
</a:t>
            </a:r>
            <a:endParaRPr lang="en-US" sz="1089" dirty="0"/>
          </a:p>
        </p:txBody>
      </p:sp>
      <p:sp>
        <p:nvSpPr>
          <p:cNvPr id="17" name="Text 4"/>
          <p:cNvSpPr txBox="1"/>
          <p:nvPr/>
        </p:nvSpPr>
        <p:spPr>
          <a:xfrm>
            <a:off x="39296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Оценивают прозрачность, содержание кислорода, загрязняющих веществ и биогенных элементов. По ним можно судить о здоровье водных экосистем и риске эвтрофикации.
</a:t>
            </a:r>
            <a:endParaRPr lang="en-US" sz="1079" dirty="0"/>
          </a:p>
        </p:txBody>
      </p:sp>
      <p:sp>
        <p:nvSpPr>
          <p:cNvPr id="18" name="Text 5"/>
          <p:cNvSpPr txBox="1"/>
          <p:nvPr/>
        </p:nvSpPr>
        <p:spPr>
          <a:xfrm>
            <a:off x="55298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почв
</a:t>
            </a:r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Плодородие, влажность, содержание гумуса и признаки эрозии показывают, насколько устойчивы наземные экосистемы. Деградация почв быстро снижает продуктивность и биоразнообразие.
</a:t>
            </a:r>
            <a:endParaRPr lang="en-US" sz="1074" dirty="0"/>
          </a:p>
        </p:txBody>
      </p:sp>
      <p:sp>
        <p:nvSpPr>
          <p:cNvPr id="19" name="Text 6"/>
          <p:cNvSpPr txBox="1"/>
          <p:nvPr/>
        </p:nvSpPr>
        <p:spPr>
          <a:xfrm>
            <a:off x="71300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мониторинг
</a:t>
            </a:r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Спутники, метеостанции и океанографические измерения дают непрерывные ряды данных. Именно длительные наблюдения позволяют заметить опасные тенденции до того, как кризис станет очевидным.
</a:t>
            </a:r>
            <a:endParaRPr lang="en-US" sz="107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83800" y="1338250"/>
            <a:ext cx="5407200" cy="698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выбросов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выбросов парниковых газов помогает замедлить потепление и уменьшить нагрузку на климатические механизмы. Это один из самых важных способов сохранить стабильность биосферных процессов.
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483800" y="2094571"/>
            <a:ext cx="5407200" cy="698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лесов и болот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болота удерживают углерод, регулируют влажность и поддерживают множество видов. Их защита предотвращает эрозию, пожары и потерю естественных поглотителей углекислого газа.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3800" y="2850913"/>
            <a:ext cx="5407200" cy="698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земледелие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Севооборот, бережная обработка почвы и сокращение избытка удобрений уменьшают истощение земель и загрязнение вод. Такие меры поддерживают продуктивность без разрушения природных циклов.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483800" y="3607254"/>
            <a:ext cx="5407200" cy="698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и переработка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отходов, очистка сточных вод и сокращение одноразового мусора уменьшают загрязнение почв, рек и океана. Это снижает давление на редуценты и пищевые цепи.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3800" y="4363600"/>
            <a:ext cx="5407200" cy="698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особо охраняемых территорий и экологическая реставрация помогают вернуть местообитания, если нагрузка уже нанесла ущерб. Чем раньше начато восстановление, тем больше шансов на устойчивый результат.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6" name="Text 6"/>
          <p:cNvSpPr txBox="1"/>
          <p:nvPr/>
        </p:nvSpPr>
        <p:spPr>
          <a:xfrm>
            <a:off x="483800" y="276375"/>
            <a:ext cx="5407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сохраняют гомеостаз биосферы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работает как единая самоорганизующаяся система
</a:t>
            </a:r>
            <a:endParaRPr lang="en-US" sz="2089" dirty="0"/>
          </a:p>
        </p:txBody>
      </p:sp>
      <p:sp>
        <p:nvSpPr>
          <p:cNvPr id="9" name="Text 2"/>
          <p:cNvSpPr txBox="1"/>
          <p:nvPr/>
        </p:nvSpPr>
        <p:spPr>
          <a:xfrm>
            <a:off x="55190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никогда не бывает неподвижной: виды сменяют друг друга, среды меняются, а вещества непрерывно переходят между живыми организмами, водой, почвой и атмосферой.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46188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может усиливать устойчивость через бережное природопользование, но способен и резко её ослабить чрезмерной нагрузкой. Экологическая грамотность начинается с понимания этих последствий.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54335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и циклы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Источником работы биосферы служит солнечная энергия, а устойчивость поддерживают круговороты углерода, азота, воды и других элементов. Без этих потоков саморегуляция была бы невозможна.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5756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обратных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изменения начинают усиливаться, в системе включаются механизмы, которые частично их тормозят. Именно отрицательные обратные связи помогают сохранять пригодные для жизни условия.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устойчива, пока мы не превышаем её пределы
</a:t>
            </a:r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биосферы поддерживает жизнь, но не отменяет законов природы. Чем бережнее человек относится к лесам, океану, почвам и климату, тем дольше система сохраняет устойчивость.
</a:t>
            </a:r>
            <a:endParaRPr lang="en-US" sz="44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2026-06-01T23:03:11Z</dcterms:created>
  <dcterms:modified xsi:type="dcterms:W3CDTF">2026-06-01T23:03:11Z</dcterms:modified>
</cp:coreProperties>
</file>