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превращаются в лекарства, еду, материалы и экологические решения.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как отрасль производства: обзор и ключевые темы
</a:t>
            </a:r>
            <a:endParaRPr lang="en-US" sz="249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выросла из союза биологии, химии, физики и инженерии. От пенициллина до рекомбинантного инсулина отрасль прошла путь от случайных наблюдений к точным технологиям, которые сегодня меняют медицину, пищевое производство и экологическую практику.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открытий к современной биотехнологии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 использует биотехнология
</a:t>
            </a:r>
            <a:endParaRPr lang="en-US" sz="2924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основа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использует живые системы не ради теории, а для решения конкретных задач. Из микроорганизмов, клеток и их ферментов получают лекарства, пищевые ингредиенты, биотопливо и другие полезные продукты.
</a:t>
            </a:r>
            <a:endParaRPr lang="en-US" sz="826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 дрожжи особенно удобны, потому что быстро растут и легко поддаются контролю. Их применяют как «мини-фабрики», производящие нужные вещества в больших объёмах и с высокой повторяемостью.
</a:t>
            </a:r>
            <a:endParaRPr lang="en-US" sz="837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и животные клеточные культуры позволяют изучать процессы на уровне тканей и получать ценные биологические продукты. Такой подход важен для разработки вакцин, тестирования препаратов и улучшения сельскохозяйственных культур.
</a:t>
            </a:r>
            <a:endParaRPr lang="en-US" sz="773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задач
</a:t>
            </a:r>
            <a:pPr algn="ctr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биотехнология охватывает медицину, агросектор, экологию и энергетику. Она помогает создавать новые лекарства, повышать урожайность, очищать среду и искать более устойчивые источники энергии.
</a:t>
            </a:r>
            <a:endParaRPr lang="en-US" sz="8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особенности отрасли биотехнологии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точно изменять наследственный материал и получать организмы с заданными свойствами. Это открывает путь к созданию лекарственных белков, устойчивых культур и биомоделей для научных исследований.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биореакторы поддерживают нужные условия роста микроорганизмов без постоянного ручного контроля. Так повышается стабильность процессов, снижаются потери сырья и упрощается масштабирование производства.
</a:t>
            </a:r>
            <a:endParaRPr lang="en-US" sz="965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анализирует большие массивы биологических данных быстрее человека. Он помогает выбирать перспективные штаммы, прогнозировать результаты экспериментов и сокращать время от идеи до готового продукта.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строит новые биологические системы, комбинируя природные элементы и инженерный подход. Благодаря этому появляются организмы, способные выполнять заранее заданные производственные функции в промышленности.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биотехнология: медицина будущего
</a:t>
            </a:r>
            <a:pPr algn="ctr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биотехнология заметнее всего связана с медициной. Здесь создают вакцины, препараты для терапии и биоматериалы, которые помогают заменять или поддерживать функции организма. Именно этот сектор чаще других привлекает инвестиции, потому что его разработки напрямую влияют на здоровье и качество жизни людей. Поэтому научные успехи быстро превращаются в практические решения для клиник и фармацевтики.
</a:t>
            </a:r>
            <a:endParaRPr lang="en-US" sz="712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биотехнология: заводы и ферменты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биотехнология работает внутри заводов и лабораторий, где микроорганизмы и ферменты заменяют более загрязняющие химические процессы. Так получают биотопливо, ферменты и сырьё для промышленности. Этот сегмент ценят за экономию энергии, снижение отходов и более бережное использование ресурсов в разных отраслях. Он особенно важен там, где требуется массовое и предсказуемое производство.
</a:t>
            </a:r>
            <a:endParaRPr lang="en-US" sz="721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биотехнология: устойчивое сельское хозяйство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биотехнология поддерживает сельское хозяйство: повышает устойчивость культур, помогает бороться с болезнями растений и улучшает свойства животных пород. На практике это означает более стабильные урожаи и меньшие потери. Для многих стран такой подход связан с продовольственной безопасностью и устойчивым земледелием.
</a:t>
            </a:r>
            <a:endParaRPr lang="en-US" sz="728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биотехнология: ресурсы океана
</a:t>
            </a:r>
            <a:pPr algn="ctr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биотехнология обращается к ресурсам морей и океанов. Водоросли, бактерии и беспозвоночные становятся источником новых веществ, материалов и ферментов. Этот сегмент ещё развивается, но уже привлекает интерес как направление с заметным научным и коммерческим потенциалом. Особенно перспективны проекты, где природное разнообразие превращается в новые технологии.
</a:t>
            </a:r>
            <a:endParaRPr lang="en-US" sz="744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и сегменты биотехнологии
</a:t>
            </a:r>
            <a:endParaRPr lang="en-US" sz="2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4" y="1331544"/>
            <a:ext cx="1600763" cy="195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151" y="1331544"/>
            <a:ext cx="1530031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467" y="1331544"/>
            <a:ext cx="1530031" cy="189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101" y="1331544"/>
            <a:ext cx="1530031" cy="1894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объекты в промышленной биотехнологии
</a:t>
            </a:r>
            <a:endParaRPr lang="en-US" sz="2065" dirty="0"/>
          </a:p>
        </p:txBody>
      </p:sp>
      <p:sp>
        <p:nvSpPr>
          <p:cNvPr id="12" name="Text 2"/>
          <p:cNvSpPr txBox="1"/>
          <p:nvPr/>
        </p:nvSpPr>
        <p:spPr>
          <a:xfrm>
            <a:off x="776849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как точная производственная система
</a:t>
            </a:r>
            <a:pPr algn="ctr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стала одним из самых известных промышленных «помощников». Её легко выращивать, быстро размножать и точно настраивать с помощью генетических методов. Поэтому бактерию используют для получения инсулина и других рекомбинантных белков, где особенно важны чистота продукта и повторяемость партии в промышленных масштабах.
</a:t>
            </a:r>
            <a:endParaRPr lang="en-US" sz="558" dirty="0"/>
          </a:p>
        </p:txBody>
      </p:sp>
      <p:sp>
        <p:nvSpPr>
          <p:cNvPr id="13" name="Text 3"/>
          <p:cNvSpPr txBox="1"/>
          <p:nvPr/>
        </p:nvSpPr>
        <p:spPr>
          <a:xfrm>
            <a:off x="3027622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subtilis и ферментные препараты
</a:t>
            </a:r>
            <a:pPr algn="ctr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subtilis ценят за способность синтезировать ферменты, которые нужны в пищевой и моющей промышленности. Этот микроорганизм удобно культивировать, а его продукция помогает ускорять технологические процессы и снижать зависимость от химических реагентов. В результате производство становится более гибким и экономичным.
</a:t>
            </a:r>
            <a:endParaRPr lang="en-US" sz="558" dirty="0"/>
          </a:p>
        </p:txBody>
      </p:sp>
      <p:sp>
        <p:nvSpPr>
          <p:cNvPr id="14" name="Text 4"/>
          <p:cNvSpPr txBox="1"/>
          <p:nvPr/>
        </p:nvSpPr>
        <p:spPr>
          <a:xfrm>
            <a:off x="5138938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cerevisiae: дрожжи для брожения и науки
</a:t>
            </a:r>
            <a:pPr algn="ctr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известна прежде всего как дрожжи для спиртового брожения. Но её роль шире: она также служит модельным организмом для исследований и платформой для выпуска биологически активных веществ в контролируемых условиях. Благодаря предсказуемому росту дрожжи давно стали базовым инструментом биопромышленности.
</a:t>
            </a:r>
            <a:endParaRPr lang="en-US" sz="558" dirty="0"/>
          </a:p>
        </p:txBody>
      </p:sp>
      <p:sp>
        <p:nvSpPr>
          <p:cNvPr id="15" name="Text 5"/>
          <p:cNvSpPr txBox="1"/>
          <p:nvPr/>
        </p:nvSpPr>
        <p:spPr>
          <a:xfrm>
            <a:off x="7002605" y="3501469"/>
            <a:ext cx="1333873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культуры животных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niger применяют для промышленного получения лимонной кислоты и ряда других веществ, востребованных в пищевой и химической отрасли. А культуры животных клеток нужны там, где требуется высокая точность биосинтеза, например при выпуске моноклональных антител и вакцин.
</a:t>
            </a:r>
            <a:endParaRPr lang="en-US" sz="6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сельскохозяйственные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модификация позволяет растениям лучше противостоять вирусам, насекомым и другим стрессам. Картофель с повышенной устойчивостью — пример того, как точечное изменение генома может уменьшить потери урожая и сократить потребность в защитных обработках. Для агрария это означает более предсказуемый сбор и стабильное качество сырья.
</a:t>
            </a:r>
            <a:endParaRPr lang="en-US" sz="75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модели для медицины
</a:t>
            </a:r>
            <a:pPr algn="ctr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мыши помогают исследовать болезни человека, потому что их организм можно настроить на моделирование конкретных генетических нарушений. На таких моделях проверяют механизмы заболевания и оценивают действие будущих лекарств до начала клинических испытаний. Это делает разработку терапии более точной и безопасной.
</a:t>
            </a:r>
            <a:endParaRPr lang="en-US" sz="773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Микробы-продуценты терапевтических белков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Микроорганизмы-продуценты инсулина стали одним из самых известных результатов генной инженерии. Они позволяют получать белок, идентичный человеческому, в больших объёмах и с высокой чистотой, что особенно важно для лечения диабета и создания других терапевтических белков. Тот же принцип используют и для выпуска некоторых вакцин.
</a:t>
            </a:r>
            <a:endParaRPr lang="en-US" sz="80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промышленной биотехнологии
</a:t>
            </a:r>
            <a:endParaRPr lang="en-US" sz="2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ферментации: принципы промышленного применения
</a:t>
            </a:r>
            <a:endParaRPr lang="en-US" sz="190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ферментация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штамм и наращивают его до нужного объёма в биореакторе. Затем задают pH, температуру и влажность, чтобы микроорганизмы работали максимально продуктивно и предсказуемо, стабильно.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получают на выходе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контролируемого роста из культуры выделяют нужный продукт: антибиотик, витамин, кислоту, аминокислоту или этанол. Автоматика следит за жизненным циклом микробов и помогает удерживать качество на одном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пластики вместо традиционной упаковки
</a:t>
            </a:r>
            <a:pPr algn="ctr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 PHA и PLA показывают, как биоинженерия материалов отвечает на проблему пластиковых отходов. Из них делают упаковку и одноразовые изделия, которые после использования разлагаются значительно быстрее традиционного пластика. Для школьника это хороший пример того, как химия, биология и экология работают вместе.
</a:t>
            </a:r>
            <a:endParaRPr lang="en-US" sz="610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Наноматериалы для точных биотехнологий
</a:t>
            </a:r>
            <a:pPr algn="ctr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Наноматериалы в биотехнологии создают новые возможности для медицины, диагностики и защиты поверхностей. На этом уровне особенно важны точность и управляемость свойств, поэтому даже небольшое изменение состава может заметно менять поведение материала. Именно поэтому исследования в этой области так быстро развиваются.
</a:t>
            </a:r>
            <a:endParaRPr lang="en-US" sz="61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Биосенсоры для контроля здоровья
</a:t>
            </a:r>
            <a:pPr algn="ctr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Биосенсоры превращают биологическую реакцию в измеримый сигнал и делают контроль состояния организма более быстрым. Такие системы уже помогают отслеживать уровень глюкозы в крови почти в реальном времени, а в перспективе могут использоваться и для других показателей здоровья.
</a:t>
            </a:r>
            <a:endParaRPr lang="en-US" sz="69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 материалов и инновационные продукты
</a:t>
            </a:r>
            <a:endParaRPr lang="en-US" sz="21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ГМО в сельском хозяйстве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ГМО-культуры повышают урожайность и помогают растениям лучше переносить вредителей и гербициды. Кукуруза Bt и соя Roundup Ready стали известными примерами технологий, которые изменили современное сельское хозяйство.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посевы ГМО строго регулируются законом, поэтому их распространение на внутреннем рынке ограничено. Это делает вопрос не только технологическим, но и правовым, а также общественно значимым.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Инсулин: точность на уровне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производственной линии бактерии выполняют роль мини-фабрик: в их клетках собирают молекулы инсулина, идентичные человеческому гормону. Такой подход сделал лечение диабета более доступным и предсказуемым. На иллюстрации легко представить биореактор, где точный контроль температуры и питательной среды определяет качество препарата. Именно поэтому биосинтез стал стандартом современной фармацевтики.
</a:t>
            </a:r>
            <a:endParaRPr lang="en-US" sz="731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нового поколения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вакцины создаются уже не только из ослабленных возбудителей, но и на основе отдельных белков, фрагментов генетического материала и рекомбинантных технологий. Это ускоряет разработку и повышает безопасность для пациента. Кадр для слайда — лаборатория с пробирками, мониторами и специалистом, проверяющим чистоту каждой партии и стабильность выпуска продукта.
</a:t>
            </a:r>
            <a:endParaRPr lang="en-US" sz="771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редких заболеваний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Моноклональные антитела и препараты для редких заболеваний часто требуют сложной клеточной культуры и многоступенчатой очистки. Такие лекарства адресно воздействуют на мишень и нередко становятся единственным вариантом терапии. Для визуального ряда подойдёт образ высокотехнологичного завода, где медицина и инженерия работают вместе над созданием спасительных препаратов для людей.
</a:t>
            </a:r>
            <a:endParaRPr lang="en-US" sz="77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лекарствах нового поколения
</a:t>
            </a:r>
            <a:endParaRPr lang="en-US" sz="26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биотехнологий в пищевой промышленности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Йогурт, сыр и хлеб появляются не случайно: микроорганизмы и ферменты управляют брожением, формируя вкус, аромат и текстуру. Благодаря этим процессам продукты становятся стабильнее и легче усваиваются.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Закваски и ферментированные напитки повышают питательную ценность пищи: в ней накапливаются органические кислоты, витамины и полезные метаболиты. Поэтому биотехнологии помогают сочетать безопасность, качество и разнообразие рациона.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фильтры для сточных вод
</a:t>
            </a:r>
            <a:pPr algn="ctr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очистных сооружениях биофильтры работают как живые фильтры: бактерии и грибы разрушают органические загрязнения в сточных водах. Этот процесс снижает нагрузку на реки и водоёмы. В кадре можно показать трубы, резервуары и прозрачный поток воды после очистки при помощи контролируемого биопроцесса и датчиков качества.
</a:t>
            </a:r>
            <a:endParaRPr lang="en-US" sz="6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аварий
</a:t>
            </a:r>
            <a:pPr algn="ctr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разливе нефти или промышленной аварии биоремедиация помогает ускорить восстановление территории без сплошной замены грунта. Микроорганизмы перерабатывают нефтепродукты, а специальные штаммы связывают или переводят в менее опасные формы отдельные загрязнители. Для иллюстрации подойдёт почва, постепенно возвращающаяся к жизни после локализации загрязнения и постепенного мониторинга состава почвы.
</a:t>
            </a:r>
            <a:endParaRPr lang="en-US" sz="604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почвы к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загрязнённых почвах биотехнологические методы используются для рекультивации: создаются условия, при которых растения снова могут расти, а микрофлора ускоряет распад токсичных соединений. Такой подход особенно важен для промышленных зон. На изображении уместны зелёные побеги рядом с лабораторным контролем анализа и восстановлением ландшафта после загрязнения тяжёлыми металлами.
</a:t>
            </a:r>
            <a:endParaRPr lang="en-US" sz="628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сценария биоремедиации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этические вызовы биотехнологии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посевов ГМО и выпуск новых организмов требуют оценки влияния на экосистемы: возможна утрата биоразнообразия, перенос генов в природные популяции и изменение баланса видов в долгосрочной перспективе.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биотехнологическая разработка должна проходить проверку на безопасность для человека, включая токсикологию, аллергенность и долгосрочные эффекты, чтобы решение опиралось на доказательства, а не на ожидания.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ставит вопрос о границах допустимого вмешательства: где заканчивается лечение и начинается изменение наследуемых признаков, а также кто несёт ответственность за последствия в обществе.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 ООН продвигают правила контроля, прозрачности и этического мониторинга, чтобы инновации были доступными, но не нарушали права человека, справедливость и общественную безопасность по всему миру.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российской биотехнологической отрасли: ключевые цифры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роста — фармацевтика, агротехнологии и экологические решения; именно они создают основной спрос на новые разработки и производственные площадки.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рынок прибавил 8%, что указывает на устойчивый рост и расширение прикладных ниш.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презентации: оценка российского рынка биотехнологий за 2022 год; значение за 2021 год рассчитано по темпу роста 8%.
</a:t>
            </a:r>
            <a:endParaRPr lang="en-US" sz="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мировые биотехнологические центры и инвестиции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страны задают темп в инвестициях, стартапах и публикациях. Сравнение помогает увидеть, как распределяются роли между рынками и научными школами.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Китай выделяются масштабом финансирования, а Германия, Израиль и Индия сильны специализацией, публикационной базой и темпами роста.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Biotech Report 2022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технологии, которые определят следующий этап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позволяет проектировать микроорганизмы с заданными функциями: от синтеза лекарственных молекул до переработки сырья. Это превращает биологию в инструмент точного инженерного конструирования.
</a:t>
            </a:r>
            <a:endParaRPr lang="en-US" sz="636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3D-печать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3D-печать тканей открывает путь к созданию кожных, хрящевых и органных моделей для испытаний и, в перспективе, для трансплантации. Технология сокращает зависимость от донорского материала.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Биополимерные материалы создают из возобновляемого сырья, чтобы уменьшить количество стойких отходов. Они важны для упаковки, медицины и изделий, где нужна прочность при последующем разложении.
</a:t>
            </a:r>
            <a:endParaRPr lang="en-US" sz="699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биоданных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анализировать геномные и клинические данные быстрее человека, выделяя закономерности для диагностики и разработки препаратов. В биотехнологии это ускоряет переход от идеи к практике.
</a:t>
            </a:r>
            <a:endParaRPr lang="en-US" sz="6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22115"/>
            <a:ext cx="3377400" cy="18724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квалификации в биотехнологии: возможности для будущего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отрасли требуют разных компетенций: от работы с клеточными культурами до анализа данных испытаний. Таблица помогает увидеть, какие знания особенно востребованы в биотехнологических компаниях.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зарплата инженера-биотехнолога в России около 80 тыс. руб.; спрос особенно устойчив в R&amp;D и фармацевтике.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биотехнологии для современного общества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помогает повышать урожайность, сохранять продукты и создавать более устойчивые сорта, поэтому становится важным инструментом продовольственной безопасности в условиях роста населения и изменения климата на планете.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она ускоряет создание вакцин, диагностических тестов и таргетных лекарств. Одновременно растёт значение научного образования: без подготовленных специалистов инновации невозможно безопасно внедрять в практику.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биотехнологий меняет рынок труда, структуру промышленности и требования к этике. Обществу важно сочетать технологический прогресс с ответственным отношением к человеку, природе и правам пациентов.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объединяет науку, производство и ответственность: именно от этого баланса зависят здоровье людей, устойчивость экономики и качество среды, в которой уже будет жить следующее поколение.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отрасль, которая уже формирует завтрашний день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2026-05-10T02:57:07Z</dcterms:created>
  <dcterms:modified xsi:type="dcterms:W3CDTF">2026-05-10T02:57:07Z</dcterms:modified>
</cp:coreProperties>
</file>