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33699" y="239467"/>
            <a:ext cx="12839703" cy="95921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63675" y="4258175"/>
            <a:ext cx="16960500" cy="47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7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Очертания берегов Евразии: Арктика и Атлантика
</a:t>
            </a:r>
            <a:pPr algn="ctr" indent="0" marL="0">
              <a:lnSpc>
                <a:spcPct val="100000"/>
              </a:lnSpc>
              <a:buNone/>
            </a:pPr>
            <a:r>
              <a:rPr lang="en-US" sz="6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Сравним, почему у севера льды и острова, а у запада — изрезанные фьорды и порты.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71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220254" y="0"/>
            <a:ext cx="8063092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и причины различий берегов
</a:t>
            </a:r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Евразии омывают моря Северного Ледовитого океана, а запад и северо-запад — Атлантики. На облик берегов влияют ледники, волны, течения и строение суши. Там, где было древнее оледенение, линия берега особенно извилиста.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1000" y="817850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черты северных берегов Евразии
</a:t>
            </a:r>
            <a:endParaRPr lang="en-US" sz="5000" dirty="0"/>
          </a:p>
        </p:txBody>
      </p:sp>
      <p:sp>
        <p:nvSpPr>
          <p:cNvPr id="4" name="Text 1"/>
          <p:cNvSpPr txBox="1"/>
          <p:nvPr/>
        </p:nvSpPr>
        <p:spPr>
          <a:xfrm>
            <a:off x="3157450" y="3379600"/>
            <a:ext cx="5866800" cy="24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севере Евразии берега часто низкие: местами они заболочены и покрыты тундровой растительностью. Поэтому здесь нередко встречаются мелководья и труднодоступные участки.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157400" y="703180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различия объясняются совместным действием древних ледников и морских вод. Ледники «выпахивали» рельеф, а затем море закрепляло и расширяло образовавшиеся углубления.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10724150" y="337145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 северной Европы отличается иначе: берега выше и сильно расчленены. Много заливов и бухт, проливов, островов и полуостровов формируют «лоскутную» береговую линию.
</a:t>
            </a:r>
            <a:endParaRPr lang="en-US" sz="2400" dirty="0"/>
          </a:p>
        </p:txBody>
      </p:sp>
      <p:sp>
        <p:nvSpPr>
          <p:cNvPr id="7" name="Text 4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арктических морях холод, длительный ледовый покров и короткий период навигации встречаются чаще, чем в атлантических.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суровее климат и дольше сохраняются льды, тем сложнее и ограниченнее становится морское судоходство по времени.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морей Арктики и Атлантики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курса географии; точные численные шкалы для диаграммы не приводятся.
</a:t>
            </a:r>
            <a:endParaRPr lang="en-US" sz="145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7075" y="1879782"/>
            <a:ext cx="8490900" cy="43117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19050" y="1879807"/>
            <a:ext cx="8490900" cy="43117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2524" y="9607900"/>
            <a:ext cx="2706000" cy="4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69325" y="6327889"/>
            <a:ext cx="8212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Узкие заливы среди крутых скал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Фьорды — это узкие, глубокие и протяжённые заливы. Их берега часто крутые и скалистые, поэтому вода выглядит особенно «камерно». После таяния древних ледников рельеф суши сильно изменился.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458400" y="6327889"/>
            <a:ext cx="8212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фьорды так любят рыбаки и путешественники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Ровное, защищённое «вырезами» берегов пространство подходит для небольших портов и стоянок. Здесь развиваются рыболовство и туризм, а виды на скалы и воду делают фьорды узнаваемыми.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2207850" y="399425"/>
            <a:ext cx="13872300" cy="129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Фьорды Норвегии как пример ледниковых берегов
</a:t>
            </a:r>
            <a:endParaRPr lang="en-US" sz="5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250" y="1462718"/>
            <a:ext cx="10121400" cy="72076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96800" y="895200"/>
            <a:ext cx="6364800" cy="84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моря Северного Ледовитого океана
</a:t>
            </a:r>
            <a:pPr algn="l" indent="0" marL="0">
              <a:lnSpc>
                <a:spcPct val="120000"/>
              </a:lnSpc>
              <a:buNone/>
            </a:pPr>
            <a:r>
              <a:rPr lang="en-US" sz="2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Рассмотрите положение, особенности берегов, ледовый режим и хозяйственное значение пяти арктических морей. Общий вывод связан с тем, как меняется суровость условий при движении на восток.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на восток, тем дольше сохраняется лёд и тем сложнее и реже становится судоходство.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2273375" y="9886100"/>
            <a:ext cx="82044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15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Сведения учебного курса по географии (обобщённое описание); точные значения ледового режима не указаны.
</a:t>
            </a:r>
            <a:endParaRPr lang="en-US" sz="1215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66950" y="3234319"/>
            <a:ext cx="355650" cy="711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25825" y="3255169"/>
            <a:ext cx="753300" cy="669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8125" y="6618344"/>
            <a:ext cx="753300" cy="669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425825" y="6603419"/>
            <a:ext cx="753300" cy="6696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207850" y="791650"/>
            <a:ext cx="138723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Баренцево море: самое освоенное арктическое море
</a:t>
            </a:r>
            <a:endParaRPr lang="en-US" sz="5000" dirty="0"/>
          </a:p>
        </p:txBody>
      </p:sp>
      <p:sp>
        <p:nvSpPr>
          <p:cNvPr id="8" name="Text 1"/>
          <p:cNvSpPr txBox="1"/>
          <p:nvPr/>
        </p:nvSpPr>
        <p:spPr>
          <a:xfrm>
            <a:off x="20068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Теплее по условиям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78425" y="43014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Воды Баренцева моря сильнее прогреваются и меньше покрываются льдом. На это влияет влияние более тёплых течений, поэтому условия здесь относительно мягче.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04645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Побережье с крупными территориями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9436125" y="4301450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берегах моря расположен Кольский полуостров, а также архипелаги Арктики. Это даёт удобные точки для расселения и хозяйственной деятельности.
</a:t>
            </a:r>
            <a:endParaRPr lang="en-US" sz="2400" dirty="0"/>
          </a:p>
        </p:txBody>
      </p:sp>
      <p:sp>
        <p:nvSpPr>
          <p:cNvPr id="12" name="Text 5"/>
          <p:cNvSpPr txBox="1"/>
          <p:nvPr/>
        </p:nvSpPr>
        <p:spPr>
          <a:xfrm>
            <a:off x="20068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Рыболовство и промыслы
</a:t>
            </a:r>
            <a:endParaRPr lang="en-US" sz="2800" dirty="0"/>
          </a:p>
        </p:txBody>
      </p:sp>
      <p:sp>
        <p:nvSpPr>
          <p:cNvPr id="13" name="Text 6"/>
          <p:cNvSpPr txBox="1"/>
          <p:nvPr/>
        </p:nvSpPr>
        <p:spPr>
          <a:xfrm>
            <a:off x="9784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Баренцево море — важная зона для добычи рыбы и других морепродуктов. Здесь активно работают рыбопромысловые суда и береговые хозяйства.
</a:t>
            </a:r>
            <a:endParaRPr lang="en-US" sz="2400" dirty="0"/>
          </a:p>
        </p:txBody>
      </p:sp>
      <p:sp>
        <p:nvSpPr>
          <p:cNvPr id="14" name="Text 7"/>
          <p:cNvSpPr txBox="1"/>
          <p:nvPr/>
        </p:nvSpPr>
        <p:spPr>
          <a:xfrm>
            <a:off x="104645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Перевозки и добыча ресурсов
</a:t>
            </a:r>
            <a:endParaRPr lang="en-US" sz="2800" dirty="0"/>
          </a:p>
        </p:txBody>
      </p:sp>
      <p:sp>
        <p:nvSpPr>
          <p:cNvPr id="15" name="Text 8"/>
          <p:cNvSpPr txBox="1"/>
          <p:nvPr/>
        </p:nvSpPr>
        <p:spPr>
          <a:xfrm>
            <a:off x="94361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играет заметную роль в морских перевозках и в добыче полезных ископаемых. Из-за доступности акватории экономическая деятельность ведётся более активно, чем во многих восточных морях.
</a:t>
            </a:r>
            <a:endParaRPr lang="en-US" sz="2400" dirty="0"/>
          </a:p>
        </p:txBody>
      </p:sp>
      <p:sp>
        <p:nvSpPr>
          <p:cNvPr id="16" name="Text 9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6075" y="405700"/>
            <a:ext cx="13187700" cy="16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Карское море и море Лаптевых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1255100" y="250400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Карское море и море Лаптевых отличаются холодным климатом и длительным ледоставом. Поэтому побережья здесь часто малонаселённые, а выход в море бывает ограничен погодой и льдами.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255100" y="598885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Берега нередко имеют низменный рельеф и тундровый характер. Местность вблизи моря слабозаселённая, а природные ландшафты выглядят более «северными» и суровыми.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11939950" y="429675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 моря впадают крупные реки, включая Обь, Енисей и Лена. Они приносят пресную воду и речные наносы, из-за чего прибрежные участки заметно меняются по условиям.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11939950" y="7764375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Длительный ледовый период влияет и на хозяйство: морские работы требуют специальных подходов и планирования. Чем холоднее и «льдистее» море, тем сложнее регулярное судоходство.
</a:t>
            </a:r>
            <a:endParaRPr lang="en-US" sz="2000" dirty="0"/>
          </a:p>
        </p:txBody>
      </p:sp>
      <p:sp>
        <p:nvSpPr>
          <p:cNvPr id="10" name="Text 5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формируются арктические берега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ледники и последующие изменения рек и моря сформировали современную изрезанность берегов.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A1E2E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980784" y="2400"/>
            <a:ext cx="8304081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Острова Арктики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архипелаги Евразии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крупным арктическим архипелагам Евразии относят Новую Землю, Землю Франца-Иосифа, Северную Землю и Новосибирские острова. Почти весь год здесь сохраняется суровая погода, снег и лёд.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 природы и навигации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острова помогают изучать природу Арктики: особенности климата, льда и живых организмов. Также они важны для морских маршрутов в северных морях, где навигация должна учитывать ледовые условия.
</a:t>
            </a:r>
            <a:endParaRPr lang="en-US" sz="5000" dirty="0"/>
          </a:p>
        </p:txBody>
      </p:sp>
      <p:sp>
        <p:nvSpPr>
          <p:cNvPr id="5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94648"/>
            <a:ext cx="10121400" cy="79090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полуострова северной Евразии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показаны полуострова, которые сильно вдаются в моря: из-за этого береговая линия становится длиннее и сложнее. Они также важны для рыболовства, морских перевозок и освоения природных ресурсов — особенно газа.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Полуострова вдаются в море, из-за чего растёт протяжённость берегов и появляются дополнительные бухты и удобные участки для стоянки. Кроме природы, на освоение сильнее всего влияет наличие ресурсов и возможность морского сообщения.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9026589" y="9760300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08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материалы школьных курсов географии (общие сведения по полуостровам, без привязки к точным цифрам).
</a:t>
            </a:r>
            <a:endParaRPr lang="en-US" sz="1208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77475" y="428100"/>
            <a:ext cx="16432200" cy="22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 Атлантического океана у берегов Европы
</a:t>
            </a:r>
            <a:endParaRPr lang="en-US" sz="5000" dirty="0"/>
          </a:p>
        </p:txBody>
      </p:sp>
      <p:sp>
        <p:nvSpPr>
          <p:cNvPr id="9" name="Text 1"/>
          <p:cNvSpPr txBox="1"/>
          <p:nvPr/>
        </p:nvSpPr>
        <p:spPr>
          <a:xfrm>
            <a:off x="1504900" y="3665975"/>
            <a:ext cx="4323900" cy="4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Норвежское, Северное и Балтийское моря тесно связаны с Атлантикой. Поэтому их условия меняются под влиянием океана: течения, штормы и обмен водами сильнее, чем в арктических морях.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457900" y="3665975"/>
            <a:ext cx="4323900" cy="4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здесь обычно мягче: вода дольше не превращается в сплошной лёд. Из-за этого навигация более продолжительная, а регулярные морские перевозки между портами идут чаще и проще.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11487100" y="3665975"/>
            <a:ext cx="4323900" cy="41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людей и предприятий живёт и работает на побережьях. Крупные порты, города и районы добычи ресурсов получают выгоду от удобного положения морских путей и близости к транспортным артериям.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3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высокие значения связаны с фьордами и шхерами, где узкие глубоко врезанные формы усложняют линию берега.
</a:t>
            </a:r>
            <a:pPr algn="l" indent="0" marL="0">
              <a:lnSpc>
                <a:spcPct val="150041"/>
              </a:lnSpc>
              <a:buNone/>
            </a:pPr>
            <a:r>
              <a:rPr lang="en-US" sz="23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3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древние ледники сильнее изменили рельеф и осталось много островов, берега получаются особенно извилистыми. Условия моря поддерживают дальнейшее «вытачивание» форм.
</a:t>
            </a:r>
            <a:endParaRPr lang="en-US" sz="2302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берега Европы наиболее изрезаны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399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данных школьных атласов и учебных материалов; шкала условная (порядковая), 1–5 баллов.
</a:t>
            </a:r>
            <a:endParaRPr lang="en-US" sz="139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86773" y="2552146"/>
            <a:ext cx="632400" cy="562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686773" y="4501608"/>
            <a:ext cx="632400" cy="562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686773" y="6536008"/>
            <a:ext cx="632400" cy="562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686773" y="8598503"/>
            <a:ext cx="632400" cy="50592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19900" y="992150"/>
            <a:ext cx="163110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Норвежское и Северное моря
</a:t>
            </a:r>
            <a:endParaRPr lang="en-US" sz="5000" dirty="0"/>
          </a:p>
        </p:txBody>
      </p:sp>
      <p:sp>
        <p:nvSpPr>
          <p:cNvPr id="12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700" dirty="0"/>
          </a:p>
        </p:txBody>
      </p:sp>
      <p:sp>
        <p:nvSpPr>
          <p:cNvPr id="13" name="Text 2"/>
          <p:cNvSpPr txBox="1"/>
          <p:nvPr/>
        </p:nvSpPr>
        <p:spPr>
          <a:xfrm>
            <a:off x="3225450" y="2134375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Рыболовство и промыслы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моря обеспечивают улов для многих видов рыб и морских животных. Наличие течений и перемешивание вод создают условия для кормовой базы и поддерживают промысловые районы.
</a:t>
            </a:r>
            <a:endParaRPr lang="en-US" sz="2800" dirty="0"/>
          </a:p>
        </p:txBody>
      </p:sp>
      <p:sp>
        <p:nvSpPr>
          <p:cNvPr id="14" name="Text 3"/>
          <p:cNvSpPr txBox="1"/>
          <p:nvPr/>
        </p:nvSpPr>
        <p:spPr>
          <a:xfrm>
            <a:off x="3225450" y="4102772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Судоходство и порты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Поскольку моря напрямую связаны с океаном и имеют более мягкие условия, навигация здесь активна. На берегах расположены крупные порты и развиты маршруты для грузовых перевозок.
</a:t>
            </a:r>
            <a:endParaRPr lang="en-US" sz="2800" dirty="0"/>
          </a:p>
        </p:txBody>
      </p:sp>
      <p:sp>
        <p:nvSpPr>
          <p:cNvPr id="15" name="Text 4"/>
          <p:cNvSpPr txBox="1"/>
          <p:nvPr/>
        </p:nvSpPr>
        <p:spPr>
          <a:xfrm>
            <a:off x="3225450" y="6150656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и газ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шельфе добывают энергоресурсы, а инфраструктура развивается рядом с морскими путями. Это требует надёжной логистики, техники безопасности и планирования работы в море.
</a:t>
            </a:r>
            <a:endParaRPr lang="en-US" sz="2800" dirty="0"/>
          </a:p>
        </p:txBody>
      </p:sp>
      <p:sp>
        <p:nvSpPr>
          <p:cNvPr id="16" name="Text 5"/>
          <p:cNvSpPr txBox="1"/>
          <p:nvPr/>
        </p:nvSpPr>
        <p:spPr>
          <a:xfrm>
            <a:off x="3225450" y="8198552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 заселённость побережий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к морю и удобные бухты способствуют росту поселений. Поэтому вдоль берегов формируются густонаселённые районы с транспортными, торговыми и промышленными функциями.
</a:t>
            </a:r>
            <a:endParaRPr lang="en-US" sz="2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BD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" y="2400"/>
            <a:ext cx="8484823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63625" y="1866900"/>
            <a:ext cx="8296800" cy="70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Балтийское море и его берега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Балтийское море почти со всех сторон окружено сушей и связано с Атлантикой через узкие проливы. Растаявшие воды и сток рек делают его более пресной водой, чем океан.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берегов Балтики характерны низменности, шхеры, заливы и удобные гавани. Поэтому здесь легче строить порты и развивать торговлю: крупные города и предприятия сосредоточены на побережье.
</a:t>
            </a:r>
            <a:endParaRPr lang="en-US" sz="5000" dirty="0"/>
          </a:p>
        </p:txBody>
      </p:sp>
      <p:sp>
        <p:nvSpPr>
          <p:cNvPr id="5" name="Text 1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полуострова и острова делают моря удобнее для людей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цепочка: появление суши в море → формы берега → транспорт и хозяйство → населённые пункты.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250" y="989875"/>
            <a:ext cx="10121400" cy="815335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96800" y="895200"/>
            <a:ext cx="6364800" cy="84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острова и архипелаги у берегов Атлантики
</a:t>
            </a:r>
            <a:pPr algn="l" indent="0" marL="0">
              <a:lnSpc>
                <a:spcPct val="120000"/>
              </a:lnSpc>
              <a:buNone/>
            </a:pPr>
            <a:r>
              <a:rPr lang="en-US" sz="2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как острова и архипелаги помогают навигации и поддерживают разные виды хозяйства. Их природные условия влияют на жизнь людей и на использование морских маршрутов.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Острова действуют как «ориентиры» и опорные пункты: они повышают безопасность и удобство плавания, а также дают места для рыболовства и научных работ. Из-за близости к морю инфраструктура быстрее развивается на побережье.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2273375" y="9886100"/>
            <a:ext cx="82044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348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сведения атласов и школьных учебников по географии (обобщённо, без точных чисел).
</a:t>
            </a:r>
            <a:endParaRPr lang="en-US" sz="1348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3581" y="3234319"/>
            <a:ext cx="622388" cy="711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25825" y="3255169"/>
            <a:ext cx="753300" cy="669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33581" y="6597494"/>
            <a:ext cx="622388" cy="711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425825" y="6603419"/>
            <a:ext cx="753300" cy="6696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207850" y="791650"/>
            <a:ext cx="138723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берегов с климатом и жизнью людей
</a:t>
            </a:r>
            <a:endParaRPr lang="en-US" sz="5000" dirty="0"/>
          </a:p>
        </p:txBody>
      </p:sp>
      <p:sp>
        <p:nvSpPr>
          <p:cNvPr id="8" name="Text 1"/>
          <p:cNvSpPr txBox="1"/>
          <p:nvPr/>
        </p:nvSpPr>
        <p:spPr>
          <a:xfrm>
            <a:off x="20068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Холодные моря усиливают суровость климата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78425" y="43014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море холодное и дольше держится лёд, зима обычно более строгая. Это влияет на дороги, строительство и даже на сроки сельскохозяйственных работ у северных берегов.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04645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течения смягчают погоду на западе Европы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9436125" y="4301450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Океанические течения переносят тепло к берегам. Из-за этого погодные условия на атлантическом побережье нередко мягче, а морские виды деятельности становятся стабильнее круглый год.
</a:t>
            </a:r>
            <a:endParaRPr lang="en-US" sz="2400" dirty="0"/>
          </a:p>
        </p:txBody>
      </p:sp>
      <p:sp>
        <p:nvSpPr>
          <p:cNvPr id="12" name="Text 5"/>
          <p:cNvSpPr txBox="1"/>
          <p:nvPr/>
        </p:nvSpPr>
        <p:spPr>
          <a:xfrm>
            <a:off x="20068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«вырастает» вдоль морской линии
</a:t>
            </a:r>
            <a:endParaRPr lang="en-US" sz="2800" dirty="0"/>
          </a:p>
        </p:txBody>
      </p:sp>
      <p:sp>
        <p:nvSpPr>
          <p:cNvPr id="13" name="Text 6"/>
          <p:cNvSpPr txBox="1"/>
          <p:nvPr/>
        </p:nvSpPr>
        <p:spPr>
          <a:xfrm>
            <a:off x="9784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Поблизости от морей развиваются порты, рыбные промыслы и морской транспорт. Также здесь удобнее организовывать морские работы по добыче энергоресурсов и обслуживать суда.
</a:t>
            </a:r>
            <a:endParaRPr lang="en-US" sz="2400" dirty="0"/>
          </a:p>
        </p:txBody>
      </p:sp>
      <p:sp>
        <p:nvSpPr>
          <p:cNvPr id="14" name="Text 7"/>
          <p:cNvSpPr txBox="1"/>
          <p:nvPr/>
        </p:nvSpPr>
        <p:spPr>
          <a:xfrm>
            <a:off x="104645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Береговая линия определяет размещение людей и предприятий
</a:t>
            </a:r>
            <a:endParaRPr lang="en-US" sz="2800" dirty="0"/>
          </a:p>
        </p:txBody>
      </p:sp>
      <p:sp>
        <p:nvSpPr>
          <p:cNvPr id="15" name="Text 8"/>
          <p:cNvSpPr txBox="1"/>
          <p:nvPr/>
        </p:nvSpPr>
        <p:spPr>
          <a:xfrm>
            <a:off x="94361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Бухты, удобные гавани и доступ к воде влияют на рост городов. Там, где проще строить причалы и склады, появляются рабочие места, и поселения укрепляются быстрее.
</a:t>
            </a:r>
            <a:endParaRPr lang="en-US" sz="2400" dirty="0"/>
          </a:p>
        </p:txBody>
      </p:sp>
      <p:sp>
        <p:nvSpPr>
          <p:cNvPr id="16" name="Text 9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58325" y="7982825"/>
            <a:ext cx="94347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Наблюдая формы берега, легче отличить арктические побережья от атлантических: на севере чаще больше следов ледниковой обработки и более суровые условия, а западнее — более «морской» ритм.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080675" y="6196850"/>
            <a:ext cx="94347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Полуострова и архипелаги добавляют новые линии соприкосновения суши и воды. Поэтому карта побережий становится особенно подробной и разнообразной по ландшафтам и условиям плавания.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7405500" y="4520675"/>
            <a:ext cx="9434700" cy="13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Проливы и узкие проходы возникают там, где суша разделяется морем. Волны, течения и колебания уровня моря со временем углубляют и расширяют такие участки.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708425" y="2844500"/>
            <a:ext cx="9434700" cy="13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Фьорды, шхеры и заливы — это формы, которые «режут» берег на множество участков. Их появлению способствовали ледники и последующие изменения рельефа после таяния льда.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934350" y="597875"/>
            <a:ext cx="164193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формы берегов северной Евразии
</a:t>
            </a:r>
            <a:endParaRPr lang="en-US" sz="5500" dirty="0"/>
          </a:p>
        </p:txBody>
      </p:sp>
      <p:sp>
        <p:nvSpPr>
          <p:cNvPr id="10" name="Text 5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4450" y="1830500"/>
            <a:ext cx="15619200" cy="53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береговая линия как результат действия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5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Берега Евразии у Северного Ледовитого и Атлантического океанов различаются климатом, ледовитостью и степенью изрезанности. Арктика суровее, Атлантика доступнее для судоходства, а полуострова и острова усложняют берег.
</a:t>
            </a:r>
            <a:endParaRPr lang="en-US" sz="5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2026-05-11T21:01:22Z</dcterms:created>
  <dcterms:modified xsi:type="dcterms:W3CDTF">2026-05-11T21:01:22Z</dcterms:modified>
</cp:coreProperties>
</file>