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46125" y="2777731"/>
            <a:ext cx="9238500" cy="241788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2775" y="445025"/>
            <a:ext cx="69171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Мировая литература и художественная культура
</a:t>
            </a:r>
            <a:endParaRPr lang="en-US" sz="2229" dirty="0"/>
          </a:p>
        </p:txBody>
      </p:sp>
      <p:sp>
        <p:nvSpPr>
          <p:cNvPr id="6" name="Text 1"/>
          <p:cNvSpPr txBox="1"/>
          <p:nvPr/>
        </p:nvSpPr>
        <p:spPr>
          <a:xfrm>
            <a:off x="372775" y="2443700"/>
            <a:ext cx="53295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72775" y="1269725"/>
            <a:ext cx="4538100" cy="10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через эпохи и искусства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1900" y="967150"/>
            <a:ext cx="3273400" cy="3276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55800" y="1588705"/>
            <a:ext cx="45552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сквозь эпохи
</a:t>
            </a:r>
            <a:endParaRPr lang="en-US" sz="2500" dirty="0"/>
          </a:p>
        </p:txBody>
      </p:sp>
      <p:sp>
        <p:nvSpPr>
          <p:cNvPr id="6" name="Text 2"/>
          <p:cNvSpPr txBox="1"/>
          <p:nvPr/>
        </p:nvSpPr>
        <p:spPr>
          <a:xfrm>
            <a:off x="355800" y="2531185"/>
            <a:ext cx="4555200" cy="99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понять мировую литературу, важно видеть не только тексты, но и эпохи, которые их сформировали: от античности до постмодернизма.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662" y="1532833"/>
            <a:ext cx="505575" cy="44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9750" y="2415515"/>
            <a:ext cx="449400" cy="44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9750" y="3297168"/>
            <a:ext cx="449400" cy="449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9750" y="4178821"/>
            <a:ext cx="449400" cy="4494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78525"/>
            <a:ext cx="6934200" cy="5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литературу искусством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284000" y="1781933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создаёт образы человека и эпохи точнее многих документов, потому что показывает не только события, но и ценности, страхи, надежды и внутренний выбор героев.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284000" y="1473962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времени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1284000" y="2664615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сюжет может жить в разных искусствах: в романе, на сцене, в киноэкране или в музыкальной форме. Так культура сохраняет свои главные вопросы.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1284000" y="2356644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Сюжеты в новых формах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1284000" y="3546268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Художественная сила текста не исчезает со сменой века, потому что он говорит о человеке, а не только о своей эпохе. Именно поэтому классика продолжает читаться заново.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1284000" y="3238297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классики
</a:t>
            </a:r>
            <a:endParaRPr lang="en-US" sz="1600" dirty="0"/>
          </a:p>
        </p:txBody>
      </p:sp>
      <p:sp>
        <p:nvSpPr>
          <p:cNvPr id="16" name="Text 8"/>
          <p:cNvSpPr txBox="1"/>
          <p:nvPr/>
        </p:nvSpPr>
        <p:spPr>
          <a:xfrm>
            <a:off x="1284000" y="4427921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Мировая литература объединяет память о прошлом с современным взглядом на мир. Она помогает увидеть, как слово связано с образом, звуком, сценой и пространством культуры.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1284000" y="4119950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Единый культурный язык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43024" y="1242175"/>
            <a:ext cx="3070152" cy="340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5800" y="578525"/>
            <a:ext cx="69609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сравнивать литературные эпохи
</a:t>
            </a:r>
            <a:endParaRPr lang="en-US" sz="2300" dirty="0"/>
          </a:p>
        </p:txBody>
      </p:sp>
      <p:sp>
        <p:nvSpPr>
          <p:cNvPr id="11" name="Text 2"/>
          <p:cNvSpPr txBox="1"/>
          <p:nvPr/>
        </p:nvSpPr>
        <p:spPr>
          <a:xfrm>
            <a:off x="544450" y="1564150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опоры анализа
</a:t>
            </a:r>
            <a:pPr algn="l" indent="0" marL="0">
              <a:lnSpc>
                <a:spcPct val="100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Сравнивайте эпохи по трём опорам: главная идея, ключевое произведение и параллель в другом искусстве. Так видна не цепочка дат, а изменение самого культурного мышления.
</a:t>
            </a:r>
            <a:endParaRPr lang="en-US" sz="1322" dirty="0"/>
          </a:p>
        </p:txBody>
      </p:sp>
      <p:sp>
        <p:nvSpPr>
          <p:cNvPr id="12" name="Text 3"/>
          <p:cNvSpPr txBox="1"/>
          <p:nvPr/>
        </p:nvSpPr>
        <p:spPr>
          <a:xfrm>
            <a:off x="544450" y="2289213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Сдвиг ценностей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античности важны герой, судьба и долг; в Средневековье — вера и символ; в Новое время усиливаются разум, личность и социальная критика.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544450" y="3014272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Меняющийся образ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Романтизм, реализм и модернизм по-разному отвечают на вопрос о человеке: чувствует ли он, действует ли в обществе или распадается на фрагменты восприятия.
</a:t>
            </a:r>
            <a:endParaRPr lang="en-US" sz="1385" dirty="0"/>
          </a:p>
        </p:txBody>
      </p:sp>
      <p:sp>
        <p:nvSpPr>
          <p:cNvPr id="14" name="Text 5"/>
          <p:cNvSpPr txBox="1"/>
          <p:nvPr/>
        </p:nvSpPr>
        <p:spPr>
          <a:xfrm>
            <a:off x="544450" y="3739320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 с традицией
</a:t>
            </a:r>
            <a:pPr algn="l" indent="0" marL="0">
              <a:lnSpc>
                <a:spcPct val="100000"/>
              </a:lnSpc>
              <a:buNone/>
            </a:pPr>
            <a:r>
              <a:rPr lang="en-US" sz="7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Постмодернизм добавляет игру с цитатой, диалог с прошлым и недоверие к единственной истине. Это показывает, как культура переосмысливает собственную историю.
</a:t>
            </a:r>
            <a:endParaRPr lang="en-US" sz="131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288" y="1465125"/>
            <a:ext cx="8419124" cy="318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культурный контекст формирует литературу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950" y="1080125"/>
            <a:ext cx="84321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возникает в конкретной среде и отражает её язык, веру и исторический опыт.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38079" y="851050"/>
            <a:ext cx="2913792" cy="389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Античность в литературе и искусстве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1261450" y="1166125"/>
            <a:ext cx="42480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и судьба
</a:t>
            </a:r>
            <a:pPr algn="l" indent="0" marL="0">
              <a:lnSpc>
                <a:spcPct val="100000"/>
              </a:lnSpc>
              <a:buNone/>
            </a:pPr>
            <a:r>
              <a:rPr lang="en-US" sz="6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Античный герой действует в мире, где судьба сильнее его личной воли. Поэтому в эпосе особенно важны путь, испытание и выбор между славой, долгом и возвращением домой.
</a:t>
            </a:r>
            <a:endParaRPr lang="en-US" sz="1289" dirty="0"/>
          </a:p>
        </p:txBody>
      </p:sp>
      <p:sp>
        <p:nvSpPr>
          <p:cNvPr id="12" name="Text 3"/>
          <p:cNvSpPr txBox="1"/>
          <p:nvPr/>
        </p:nvSpPr>
        <p:spPr>
          <a:xfrm>
            <a:off x="1261450" y="2095876"/>
            <a:ext cx="42480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возвращения
</a:t>
            </a:r>
            <a:pPr algn="l" indent="0" marL="0">
              <a:lnSpc>
                <a:spcPct val="100000"/>
              </a:lnSpc>
              <a:buNone/>
            </a:pPr>
            <a:r>
              <a:rPr lang="en-US" sz="5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«Одиссея» Гомера показывает не только приключение, но и проверку характера. Возвращение Одиссея становится историей стойкости, памяти и умения сохранять себя в череде потерь.
</a:t>
            </a:r>
            <a:endParaRPr lang="en-US" sz="1183" dirty="0"/>
          </a:p>
        </p:txBody>
      </p:sp>
      <p:sp>
        <p:nvSpPr>
          <p:cNvPr id="13" name="Text 4"/>
          <p:cNvSpPr txBox="1"/>
          <p:nvPr/>
        </p:nvSpPr>
        <p:spPr>
          <a:xfrm>
            <a:off x="1261450" y="3019626"/>
            <a:ext cx="42480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богов
</a:t>
            </a:r>
            <a:pPr algn="l" indent="0" marL="0">
              <a:lnSpc>
                <a:spcPct val="100000"/>
              </a:lnSpc>
              <a:buNone/>
            </a:pPr>
            <a:r>
              <a:rPr lang="en-US" sz="6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Боги в античном тексте не просто украшают повествование, а вмешиваются в ход событий. Через это литература объясняет мир как пространство высших сил и человеческой ответственности.
</a:t>
            </a:r>
            <a:endParaRPr lang="en-US" sz="1228" dirty="0"/>
          </a:p>
        </p:txBody>
      </p:sp>
      <p:sp>
        <p:nvSpPr>
          <p:cNvPr id="14" name="Text 5"/>
          <p:cNvSpPr txBox="1"/>
          <p:nvPr/>
        </p:nvSpPr>
        <p:spPr>
          <a:xfrm>
            <a:off x="1261450" y="3943376"/>
            <a:ext cx="42480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Параллели искусства
</a:t>
            </a:r>
            <a:pPr algn="l" indent="0" marL="0">
              <a:lnSpc>
                <a:spcPct val="100000"/>
              </a:lnSpc>
              <a:buNone/>
            </a:pPr>
            <a:r>
              <a:rPr lang="en-US" sz="6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Греческая вазопись и трагический театр усиливают те же темы: движение, напряжение, роковой поворот. Поэтому античность сразу соединяет слово, образ и сценическое действие.
</a:t>
            </a:r>
            <a:endParaRPr lang="en-US" sz="129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43024" y="1242175"/>
            <a:ext cx="3070152" cy="340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55800" y="578525"/>
            <a:ext cx="69342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Средневековая литература как духовное пространство
</a:t>
            </a:r>
            <a:endParaRPr lang="en-US" sz="1968" dirty="0"/>
          </a:p>
        </p:txBody>
      </p:sp>
      <p:sp>
        <p:nvSpPr>
          <p:cNvPr id="12" name="Text 2"/>
          <p:cNvSpPr txBox="1"/>
          <p:nvPr/>
        </p:nvSpPr>
        <p:spPr>
          <a:xfrm>
            <a:off x="544450" y="1564150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как путь
</a:t>
            </a:r>
            <a:pPr algn="l" indent="0" marL="0">
              <a:lnSpc>
                <a:spcPct val="100000"/>
              </a:lnSpc>
              <a:buNone/>
            </a:pPr>
            <a:r>
              <a:rPr lang="en-US" sz="7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Средневековый текст строится вокруг религиозного понимания мира: земная жизнь воспринимается как путь к спасению, а каждое событие получает нравственный смысл и символическое значение.
</a:t>
            </a:r>
            <a:endParaRPr lang="en-US" sz="1266" dirty="0"/>
          </a:p>
        </p:txBody>
      </p:sp>
      <p:sp>
        <p:nvSpPr>
          <p:cNvPr id="13" name="Text 3"/>
          <p:cNvSpPr txBox="1"/>
          <p:nvPr/>
        </p:nvSpPr>
        <p:spPr>
          <a:xfrm>
            <a:off x="544450" y="2289213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Данте и символика
</a:t>
            </a:r>
            <a:pPr algn="l" indent="0" marL="0">
              <a:lnSpc>
                <a:spcPct val="100000"/>
              </a:lnSpc>
              <a:buNone/>
            </a:pPr>
            <a:r>
              <a:rPr lang="en-US" sz="7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Данте духовное путешествие через Ад, Чистилище и Рай превращает поэму в карту нравственного выбора. Читатель видит не только сюжет, но и устройство человеческой души.
</a:t>
            </a:r>
            <a:endParaRPr lang="en-US" sz="1281" dirty="0"/>
          </a:p>
        </p:txBody>
      </p:sp>
      <p:sp>
        <p:nvSpPr>
          <p:cNvPr id="14" name="Text 4"/>
          <p:cNvSpPr txBox="1"/>
          <p:nvPr/>
        </p:nvSpPr>
        <p:spPr>
          <a:xfrm>
            <a:off x="544450" y="3014272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 смысла
</a:t>
            </a:r>
            <a:pPr algn="l" indent="0" marL="0">
              <a:lnSpc>
                <a:spcPct val="100000"/>
              </a:lnSpc>
              <a:buNone/>
            </a:pPr>
            <a:r>
              <a:rPr lang="en-US" sz="7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Готический собор работает как литературный образ: вертикаль, свет, витражи и строгая композиция создают ощущение движения к небесному. Церковная фреска усиливает тот же взгляд на мир.
</a:t>
            </a:r>
            <a:endParaRPr lang="en-US" sz="1266" dirty="0"/>
          </a:p>
        </p:txBody>
      </p:sp>
      <p:sp>
        <p:nvSpPr>
          <p:cNvPr id="15" name="Text 5"/>
          <p:cNvSpPr txBox="1"/>
          <p:nvPr/>
        </p:nvSpPr>
        <p:spPr>
          <a:xfrm>
            <a:off x="544450" y="3739320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знаков
</a:t>
            </a:r>
            <a:pPr algn="l" indent="0" marL="0">
              <a:lnSpc>
                <a:spcPct val="100000"/>
              </a:lnSpc>
              <a:buNone/>
            </a:pPr>
            <a:r>
              <a:rPr lang="en-US" sz="7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Средневековая литература учит читать знаки: цвет, число, образ и аллегорию. Поэтому текст здесь не просто рассказывает историю, а объясняет порядок мира через символ.
</a:t>
            </a:r>
            <a:endParaRPr lang="en-US" sz="1358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" y="2278601"/>
            <a:ext cx="4646100" cy="11136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Возрождение: человек и образ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6519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 материалам о литературе и искусстве Возрождения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5986725" y="200370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Возрождение выдвигает на первый план личность, разум и внутренний конфликт. Сравнение литературы и живописи помогает увидеть, как меняется образ человека: от символа к сложному характеру.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986725" y="314565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 литература, и живопись Возрождения сосредоточены на личности: важно не происхождение героя, а его внутренний мир и свобода решения.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Просвещение связывает литературу с идеей воспитания: текст должен не только рассказывать, но и проверять общественные заблуждения, привычки и авторитеты.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акценты Просвещения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переднем плане — разум и идея улучшения общества, но важную роль играет ирония: именно она помогает увидеть разрыв между идеалом и реальностью.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 признакам литературы Просвещения; условная шкала для учебного сравнения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100" y="926266"/>
            <a:ext cx="2745600" cy="21637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100" y="926266"/>
            <a:ext cx="2745600" cy="216376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0225" y="916841"/>
            <a:ext cx="2745600" cy="216376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85225" y="3651953"/>
            <a:ext cx="2745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Романтический герой не ищет удобства — он выбирает путь, где важнее внутренний порыв, чем внешняя польза. У Байрона странствие становится формой протеста: человек уходит от привычного мира, чтобы проверить границы собственной свободы и одиночества.
</a:t>
            </a:r>
            <a:endParaRPr lang="en-US" sz="925" dirty="0"/>
          </a:p>
        </p:txBody>
      </p:sp>
      <p:sp>
        <p:nvSpPr>
          <p:cNvPr id="11" name="Text 2"/>
          <p:cNvSpPr txBox="1"/>
          <p:nvPr/>
        </p:nvSpPr>
        <p:spPr>
          <a:xfrm>
            <a:off x="285225" y="3209350"/>
            <a:ext cx="27456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на пути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3256200" y="3651952"/>
            <a:ext cx="26580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Каспара Давида Фридриха пейзаж не просто изображает природу, а делает ее пространством переживания. Одинокая фигура на фоне моря, гор или тумана показывает, как романтизм превращает внешний мир в отражение души.
</a:t>
            </a:r>
            <a:endParaRPr lang="en-US" sz="1030" dirty="0"/>
          </a:p>
        </p:txBody>
      </p:sp>
      <p:sp>
        <p:nvSpPr>
          <p:cNvPr id="13" name="Text 4"/>
          <p:cNvSpPr txBox="1"/>
          <p:nvPr/>
        </p:nvSpPr>
        <p:spPr>
          <a:xfrm>
            <a:off x="3256200" y="3209350"/>
            <a:ext cx="26580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как зеркало
</a:t>
            </a:r>
            <a:endParaRPr lang="en-US" sz="1600" dirty="0"/>
          </a:p>
        </p:txBody>
      </p:sp>
      <p:sp>
        <p:nvSpPr>
          <p:cNvPr id="14" name="Text 5"/>
          <p:cNvSpPr txBox="1"/>
          <p:nvPr/>
        </p:nvSpPr>
        <p:spPr>
          <a:xfrm>
            <a:off x="6139575" y="3645952"/>
            <a:ext cx="26961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Романтизм любит незавершенность и тайну: идеал кажется близким, но никогда не достигается полностью. Поэтому в литературе и живописи этого времени так часто звучат мотивы тоски, возвышения и стремления к недосягаемому смыслу.
</a:t>
            </a:r>
            <a:endParaRPr lang="en-US" sz="1020" dirty="0"/>
          </a:p>
        </p:txBody>
      </p:sp>
      <p:sp>
        <p:nvSpPr>
          <p:cNvPr id="15" name="Text 6"/>
          <p:cNvSpPr txBox="1"/>
          <p:nvPr/>
        </p:nvSpPr>
        <p:spPr>
          <a:xfrm>
            <a:off x="6139575" y="3203350"/>
            <a:ext cx="26961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Идеал и недосказанность
</a:t>
            </a:r>
            <a:endParaRPr lang="en-US" sz="1600" dirty="0"/>
          </a:p>
        </p:txBody>
      </p:sp>
      <p:sp>
        <p:nvSpPr>
          <p:cNvPr id="16" name="Text 7"/>
          <p:cNvSpPr txBox="1"/>
          <p:nvPr/>
        </p:nvSpPr>
        <p:spPr>
          <a:xfrm>
            <a:off x="372775" y="445025"/>
            <a:ext cx="589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образы романтизма
</a:t>
            </a:r>
            <a:endParaRPr lang="en-US" sz="2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4532" y="1515502"/>
            <a:ext cx="7754935" cy="1585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Реализм и натурализм: что меняется в изображении человека
</a:t>
            </a:r>
            <a:endParaRPr lang="en-US" sz="2136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6519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истории литературы XIX века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846975" y="3314926"/>
            <a:ext cx="29355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реализм и натурализм соединяют точность наблюдения с интересом к социальной среде и внутреннему выбору героя.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822250" y="3314926"/>
            <a:ext cx="29355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направления стремятся объяснить человека через общество, но реализм оставляет больше места нравственному выбору, а натурализм сильнее подчеркивает влияние среды.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Модернизм отказывается от цельного и линейного рассказа: важнее не только событие, но и то, как оно воспринимается сознанием героя.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признаки модернистской прозы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первом плане оказываются разрыв формы, многослойность речи и внутреннее восприятие реальности, поэтому текст становится ближе к исследованию сознания.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поэтике модернизма и роману Джеймса Джойса «Улисс»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100" y="984484"/>
            <a:ext cx="2745600" cy="210478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100" y="984484"/>
            <a:ext cx="2745600" cy="210478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0225" y="975309"/>
            <a:ext cx="2745600" cy="210478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85225" y="3651953"/>
            <a:ext cx="2745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Постмодернистский текст часто строится как узел отсылок: читатель узнает знакомые сюжеты, но они разворачиваются в новом контексте. Так возникает игра смыслами, где важна не одна истина, а множество возможных прочтений.
</a:t>
            </a:r>
            <a:endParaRPr lang="en-US" sz="1039" dirty="0"/>
          </a:p>
        </p:txBody>
      </p:sp>
      <p:sp>
        <p:nvSpPr>
          <p:cNvPr id="11" name="Text 2"/>
          <p:cNvSpPr txBox="1"/>
          <p:nvPr/>
        </p:nvSpPr>
        <p:spPr>
          <a:xfrm>
            <a:off x="285225" y="3209350"/>
            <a:ext cx="27456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Цитата как прием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3256200" y="3651952"/>
            <a:ext cx="26580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Жанры здесь смешиваются без строгих границ: детектив может соседствовать с философским романом, историческая тема — с иронией и пародией. Такое соединение делает произведение открытым и подвижным.
</a:t>
            </a:r>
            <a:endParaRPr lang="en-US" sz="1042" dirty="0"/>
          </a:p>
        </p:txBody>
      </p:sp>
      <p:sp>
        <p:nvSpPr>
          <p:cNvPr id="13" name="Text 4"/>
          <p:cNvSpPr txBox="1"/>
          <p:nvPr/>
        </p:nvSpPr>
        <p:spPr>
          <a:xfrm>
            <a:off x="3256200" y="3209350"/>
            <a:ext cx="26580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форм
</a:t>
            </a:r>
            <a:endParaRPr lang="en-US" sz="1600" dirty="0"/>
          </a:p>
        </p:txBody>
      </p:sp>
      <p:sp>
        <p:nvSpPr>
          <p:cNvPr id="14" name="Text 5"/>
          <p:cNvSpPr txBox="1"/>
          <p:nvPr/>
        </p:nvSpPr>
        <p:spPr>
          <a:xfrm>
            <a:off x="6139575" y="3645952"/>
            <a:ext cx="26961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Постмодернизм не отменяет прошлую культуру, а постоянно с ней спорит, переосмысливая традицию через коллаж, повтор и дистанцию. Поэтому читатель одновременно узнает классические мотивы и видит их неожиданный поворот.
</a:t>
            </a:r>
            <a:endParaRPr lang="en-US" sz="1042" dirty="0"/>
          </a:p>
        </p:txBody>
      </p:sp>
      <p:sp>
        <p:nvSpPr>
          <p:cNvPr id="15" name="Text 6"/>
          <p:cNvSpPr txBox="1"/>
          <p:nvPr/>
        </p:nvSpPr>
        <p:spPr>
          <a:xfrm>
            <a:off x="6139575" y="3203350"/>
            <a:ext cx="26961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 с традицией
</a:t>
            </a:r>
            <a:endParaRPr lang="en-US" sz="1600" dirty="0"/>
          </a:p>
        </p:txBody>
      </p:sp>
      <p:sp>
        <p:nvSpPr>
          <p:cNvPr id="16" name="Text 7"/>
          <p:cNvSpPr txBox="1"/>
          <p:nvPr/>
        </p:nvSpPr>
        <p:spPr>
          <a:xfrm>
            <a:off x="372775" y="445025"/>
            <a:ext cx="58980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особенности постмодернистского текста
</a:t>
            </a:r>
            <a:endParaRPr lang="en-US" sz="206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5" y="445025"/>
            <a:ext cx="58980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тема войны и мира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18348" y="2574600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Античность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Героический эпос показывает войну как испытание чести, долга и судьбы. В «Илиаде» личная доблесть не отделима от общей трагедии народа.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154889" y="1967125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XIX–XX века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Толстого и авторов XX века война становится проверкой истории и человека. В центре — цена жизни, память о потерях и моральный выбор.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537475" y="1440150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войны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мирное время литература обращается к восстановлению, ответственности и сохранению человеческого достоинства. Мир изображается не как покой, а как труд примирения.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850" y="1553053"/>
            <a:ext cx="511200" cy="4089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837" y="2415515"/>
            <a:ext cx="393225" cy="44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837" y="3297168"/>
            <a:ext cx="393225" cy="44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8850" y="4199041"/>
            <a:ext cx="511200" cy="4089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78525"/>
            <a:ext cx="69342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 и личность: четыре опоры темы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284000" y="1781933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стремится сохранить внутреннюю свободу, даже когда его поступки оценивают семья, государство или толпа. Литература показывает, что выбор почти всегда имеет цену.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284000" y="1473962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и цена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1284000" y="2664615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Бунт против нормы помогает увидеть границы дозволенного. У Байрона, Камю и в драме Шекспира протест становится способом говорить о достоинстве личности.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1284000" y="2356644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Бунт против давления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1284000" y="3546268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Свободный человек в литературе редко бывает полностью счастлив. Одиночество подчеркивает его непохожесть на других и заставляет отвечать за собственные решения.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1284000" y="3238297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Одиночество героя
</a:t>
            </a:r>
            <a:endParaRPr lang="en-US" sz="1600" dirty="0"/>
          </a:p>
        </p:txBody>
      </p:sp>
      <p:sp>
        <p:nvSpPr>
          <p:cNvPr id="16" name="Text 8"/>
          <p:cNvSpPr txBox="1"/>
          <p:nvPr/>
        </p:nvSpPr>
        <p:spPr>
          <a:xfrm>
            <a:off x="1284000" y="4427921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Философия и театр усиливают эту тему, потому что переводят внутренний конфликт в спор идей, реплик и поступков. Так личность становится центральной проблемой культуры.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1284000" y="4119950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 с философией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5800" y="1383100"/>
            <a:ext cx="5446200" cy="157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l" indent="0" marL="0">
              <a:lnSpc>
                <a:spcPct val="115000"/>
              </a:lnSpc>
              <a:buNone/>
            </a:pPr>
            <a:r>
              <a:rPr lang="en-US" sz="2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достаточно, чтобы увидеть разные модели конфликта между чувством и обязанностью.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355800" y="3181896"/>
            <a:ext cx="52014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столько школьных опорных произведений помогает сопоставить, как любовь сталкивается с долгом, семьей и судьбой в разных эпохах.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5800" y="3926651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школьному канону: Шекспир, Пушкин, Толстой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288" y="1465125"/>
            <a:ext cx="8419124" cy="318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среды к судьбе героя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950" y="1080125"/>
            <a:ext cx="84321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в реализме и натурализме общество влияет на личную судьбу через быт, профессию, деньги и статус.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5800" y="578525"/>
            <a:ext cx="69609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литература задает вопрос о смысле
</a:t>
            </a:r>
            <a:endParaRPr lang="en-US" sz="2300" dirty="0"/>
          </a:p>
        </p:txBody>
      </p:sp>
      <p:sp>
        <p:nvSpPr>
          <p:cNvPr id="10" name="Text 2"/>
          <p:cNvSpPr txBox="1"/>
          <p:nvPr/>
        </p:nvSpPr>
        <p:spPr>
          <a:xfrm>
            <a:off x="544450" y="1564150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Вера как опора
</a:t>
            </a:r>
            <a:pPr algn="l" indent="0" marL="0">
              <a:lnSpc>
                <a:spcPct val="100000"/>
              </a:lnSpc>
              <a:buNone/>
            </a:pPr>
            <a:r>
              <a:rPr lang="en-US" sz="7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Данте смысл человеческой жизни связан с верой и нравственным порядком. Путешествие героя становится не просто сюжетом, а духовным ориентиром для читателя.
</a:t>
            </a:r>
            <a:endParaRPr lang="en-US" sz="1325" dirty="0"/>
          </a:p>
        </p:txBody>
      </p:sp>
      <p:sp>
        <p:nvSpPr>
          <p:cNvPr id="11" name="Text 3"/>
          <p:cNvSpPr txBox="1"/>
          <p:nvPr/>
        </p:nvSpPr>
        <p:spPr>
          <a:xfrm>
            <a:off x="544450" y="2289213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Нравственный поиск
</a:t>
            </a:r>
            <a:pPr algn="l" indent="0" marL="0">
              <a:lnSpc>
                <a:spcPct val="100000"/>
              </a:lnSpc>
              <a:buNone/>
            </a:pPr>
            <a:r>
              <a:rPr lang="en-US" sz="7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Толстого поиск смысла идет через сомнение, совесть и ответственность за поступки. Герои пытаются понять, как жить правильно, а не только как жить успешно.
</a:t>
            </a:r>
            <a:endParaRPr lang="en-US" sz="1367" dirty="0"/>
          </a:p>
        </p:txBody>
      </p:sp>
      <p:sp>
        <p:nvSpPr>
          <p:cNvPr id="12" name="Text 4"/>
          <p:cNvSpPr txBox="1"/>
          <p:nvPr/>
        </p:nvSpPr>
        <p:spPr>
          <a:xfrm>
            <a:off x="544450" y="3014272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Тревога и абсурд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Кафки мир кажется тревожным и неясным, поэтому вопрос о смысле остается открытым. Человек сталкивается с абсурдом и ищет ответ без готовой опоры.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44450" y="3739320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вместо ответа
</a:t>
            </a:r>
            <a:pPr algn="l" indent="0" marL="0">
              <a:lnSpc>
                <a:spcPct val="100000"/>
              </a:lnSpc>
              <a:buNone/>
            </a:pPr>
            <a:r>
              <a:rPr lang="en-US" sz="7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не дает единственной формулы, но учит задавать точный вопрос. Именно поэтому философская проза так близка школьному читателю: она требует личной позиции.
</a:t>
            </a:r>
            <a:endParaRPr lang="en-US" sz="131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100" y="926266"/>
            <a:ext cx="2745600" cy="21637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100" y="926266"/>
            <a:ext cx="2745600" cy="216376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0225" y="916841"/>
            <a:ext cx="2745600" cy="216376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85225" y="3651953"/>
            <a:ext cx="2745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«Ромео и Джульетты» живет в балете, кино и театре потому, что в нем сильны ритм, образ и конфликт. Каждая адаптация по-своему распределяет внимание между страстью, трагедией и пространством сцены.
</a:t>
            </a:r>
            <a:endParaRPr lang="en-US" sz="1042" dirty="0"/>
          </a:p>
        </p:txBody>
      </p:sp>
      <p:sp>
        <p:nvSpPr>
          <p:cNvPr id="11" name="Text 2"/>
          <p:cNvSpPr txBox="1"/>
          <p:nvPr/>
        </p:nvSpPr>
        <p:spPr>
          <a:xfrm>
            <a:off x="285225" y="3209350"/>
            <a:ext cx="27456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История, которая меняет форму
</a:t>
            </a:r>
            <a:endParaRPr lang="en-US" sz="1339" dirty="0"/>
          </a:p>
        </p:txBody>
      </p:sp>
      <p:sp>
        <p:nvSpPr>
          <p:cNvPr id="12" name="Text 3"/>
          <p:cNvSpPr txBox="1"/>
          <p:nvPr/>
        </p:nvSpPr>
        <p:spPr>
          <a:xfrm>
            <a:off x="3256200" y="3651952"/>
            <a:ext cx="26580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«Мастер и Маргарита» в театре и на экране получает новую визуальную плотность: Москва, бал у сатаны, полет Маргариты становятся не только эпизодами, но и самостоятельными образами культуры.
</a:t>
            </a:r>
            <a:endParaRPr lang="en-US" sz="1042" dirty="0"/>
          </a:p>
        </p:txBody>
      </p:sp>
      <p:sp>
        <p:nvSpPr>
          <p:cNvPr id="13" name="Text 4"/>
          <p:cNvSpPr txBox="1"/>
          <p:nvPr/>
        </p:nvSpPr>
        <p:spPr>
          <a:xfrm>
            <a:off x="3256200" y="3209350"/>
            <a:ext cx="26580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как зрелище
</a:t>
            </a:r>
            <a:endParaRPr lang="en-US" sz="1600" dirty="0"/>
          </a:p>
        </p:txBody>
      </p:sp>
      <p:sp>
        <p:nvSpPr>
          <p:cNvPr id="14" name="Text 5"/>
          <p:cNvSpPr txBox="1"/>
          <p:nvPr/>
        </p:nvSpPr>
        <p:spPr>
          <a:xfrm>
            <a:off x="6139575" y="3645952"/>
            <a:ext cx="26961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литературный текст переходит в другое искусство, он не исчезает, а меняет язык. Сюжет остается узнаваемым, но музыка, свет, движение и кадр подчеркивают разные смыслы.
</a:t>
            </a:r>
            <a:endParaRPr lang="en-US" sz="1113" dirty="0"/>
          </a:p>
        </p:txBody>
      </p:sp>
      <p:sp>
        <p:nvSpPr>
          <p:cNvPr id="15" name="Text 6"/>
          <p:cNvSpPr txBox="1"/>
          <p:nvPr/>
        </p:nvSpPr>
        <p:spPr>
          <a:xfrm>
            <a:off x="6139575" y="3203350"/>
            <a:ext cx="26961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текст — разные языки
</a:t>
            </a:r>
            <a:endParaRPr lang="en-US" sz="1505" dirty="0"/>
          </a:p>
        </p:txBody>
      </p:sp>
      <p:sp>
        <p:nvSpPr>
          <p:cNvPr id="16" name="Text 7"/>
          <p:cNvSpPr txBox="1"/>
          <p:nvPr/>
        </p:nvSpPr>
        <p:spPr>
          <a:xfrm>
            <a:off x="372775" y="445025"/>
            <a:ext cx="589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пути литературного сюжета в другие искусства
</a:t>
            </a:r>
            <a:endParaRPr lang="en-US" sz="179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46525" y="1556518"/>
            <a:ext cx="62592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как карта культуры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446525" y="2496875"/>
            <a:ext cx="6259200" cy="116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Мировая литература помогает увидеть, как эпохи спорят о человеке, свободе и смысле, а также как слово переходит в образ, звук и сцену. Для чтения важны контекст, конфликт и герой.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2026-07-26T09:12:47Z</dcterms:created>
  <dcterms:modified xsi:type="dcterms:W3CDTF">2026-07-26T09:12:47Z</dcterms:modified>
</cp:coreProperties>
</file>