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6012" y="691675"/>
            <a:ext cx="2772326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Преодолевшие символизм: новые пути русской поэзии начала XX века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символа — к точному слову, предмету и новой свободе стиха.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Рубеж XIX–XX веков стал временем культурного подъёма и острых поисков. Символизм достиг вершины, но уже к 1910-м годам поэты всё чаще искали ясность, предметность и более строгую форму выражения.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Серебряного века на переломе
</a:t>
            </a:r>
            <a:endParaRPr lang="en-US" sz="3191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Символистская поэзия всё чаще казалась слишком отвлечённой: философские построения и мистические намёки отдаляли стихотворение от конкретной жизни и живого опыта человека.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Молодым авторам не хватало ясности и точности. Им было важно не скрывать смысл за множеством аллюзий, а называть предмет и чувство прямо, без туманной двусмысленности.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796350" y="3339125"/>
            <a:ext cx="73977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 запрос на дисциплину формы: чёткий ритм, ясную композицию и выразительную деталь, которая делает переживание убедительным и зримо ощутимым.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символизм начал восприниматься как исчерпанный
</a:t>
            </a:r>
            <a:endParaRPr lang="en-US" sz="262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русская поэзия вышла за пределы символизма
</a:t>
            </a:r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кризис символизма привёл к двум разным стратегиям обновления поэзии.
</a:t>
            </a:r>
            <a:endParaRPr lang="en-US" sz="2725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49" y="1259389"/>
            <a:ext cx="2376191" cy="21766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903" y="1259389"/>
            <a:ext cx="2376191" cy="21766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353" y="1259389"/>
            <a:ext cx="2376191" cy="21766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«Цех поэтов» и рождение акмеизма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79" dirty="0"/>
          </a:p>
        </p:txBody>
      </p:sp>
      <p:sp>
        <p:nvSpPr>
          <p:cNvPr id="8" name="Text 2"/>
          <p:cNvSpPr txBox="1"/>
          <p:nvPr/>
        </p:nvSpPr>
        <p:spPr>
          <a:xfrm>
            <a:off x="799449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Литературная мастерская
</a:t>
            </a:r>
            <a:pPr algn="ctr" indent="0" marL="0">
              <a:lnSpc>
                <a:spcPct val="100000"/>
              </a:lnSpc>
              <a:buNone/>
            </a:pPr>
            <a:r>
              <a:rPr lang="en-US" sz="6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«Цех поэтов» возник как объединение, где стих рассматривали как ремесло, требующее точности и внутренней дисциплины. Здесь особенно ценили работу над словом, формой и ясностью художественного замысла.
</a:t>
            </a:r>
            <a:endParaRPr lang="en-US" sz="1172" dirty="0"/>
          </a:p>
        </p:txBody>
      </p:sp>
      <p:sp>
        <p:nvSpPr>
          <p:cNvPr id="9" name="Text 3"/>
          <p:cNvSpPr txBox="1"/>
          <p:nvPr/>
        </p:nvSpPr>
        <p:spPr>
          <a:xfrm>
            <a:off x="338390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поэтическая норма
</a:t>
            </a:r>
            <a:pPr algn="ctr" indent="0" marL="0">
              <a:lnSpc>
                <a:spcPct val="100000"/>
              </a:lnSpc>
              <a:buNone/>
            </a:pPr>
            <a:r>
              <a:rPr lang="en-US" sz="6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Акмеисты выступили за «мужественную ясность» и уважение к земной реальности. Их поэзия не стремилась к туману и недосказанности, а опиралась на предметный образ и культурную преемственность.
</a:t>
            </a:r>
            <a:endParaRPr lang="en-US" sz="1172" dirty="0"/>
          </a:p>
        </p:txBody>
      </p:sp>
      <p:sp>
        <p:nvSpPr>
          <p:cNvPr id="10" name="Text 4"/>
          <p:cNvSpPr txBox="1"/>
          <p:nvPr/>
        </p:nvSpPr>
        <p:spPr>
          <a:xfrm>
            <a:off x="596835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Гумилёв и Городецкий
</a:t>
            </a:r>
            <a:pPr algn="ctr" indent="0" marL="0">
              <a:lnSpc>
                <a:spcPct val="100000"/>
              </a:lnSpc>
              <a:buNone/>
            </a:pPr>
            <a:r>
              <a:rPr lang="en-US" sz="6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Гумилёв и Сергей Городецкий стали заметными фигурами этого круга. Вокруг их имен формировалась среда, где ценили точность, профессиональную требовательность и осознанную работу с традицией.
</a:t>
            </a:r>
            <a:endParaRPr lang="en-US" sz="117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Гумилёв соединял поэзию с темами путешествия, риска и личного выбора, поэтому его лирический герой часто предстает собранным, волевым и внутренне дисциплинированным.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Гумилёв: точность, воля и предметный образ
</a:t>
            </a:r>
            <a:endParaRPr lang="en-US" sz="2903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сборниках «Жемчуга» и «Чужое небо» заметны более строгая композиция, ясный ритм и стремление к конкретной детали, а не к символистской размытости.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стихи создают осязаемый мир: вещи, движения и жесты названы точно, без лишних философских обобщений, что усиливает ощущение достоверности.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теоретик акмеизма, Гумилёв отстаивал право поэзии быть точной и собранной, сохраняя при этом культурную широту и высокую планку мастерства.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лирика показывает, что личная драма может звучать предельно ясно и при этом оставаться глубокой: эмоциональная точность заменяет туманную многозначность.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Ахматова сделала главным источником выразительности не символ, а переживание в конкретной ситуации: взгляд, паузу, короткую реплику, бытовую деталь и точный жест.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357075" y="2209000"/>
            <a:ext cx="24066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книгах «Вечер» и «Чётки» чувство раскрывается через сдержанную, почти сценическую форму. Лаконизм здесь не обедняет смысл, а делает его острее.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Анна Ахматова: психологическая конкретность вместо мистической многозначности
</a:t>
            </a:r>
            <a:endParaRPr lang="en-US" sz="2625" dirty="0"/>
          </a:p>
        </p:txBody>
      </p:sp>
      <p:sp>
        <p:nvSpPr>
          <p:cNvPr id="11" name="Text 4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Символизм, акмеизм и футуризм: различия в поэтике
</a:t>
            </a:r>
            <a:endParaRPr lang="en-US" sz="2625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удобно показывает, что новые течения расходятся не только по темам, но и по способу строить художественную речь.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Акмеизм отвечает на кризис точностью и традицией, а футуризм — максимальным языковым экспериментом.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русской поэзии начала XX века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4844" y="2531473"/>
            <a:ext cx="337500" cy="33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1656" y="2530628"/>
            <a:ext cx="337500" cy="33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03250" y="3137978"/>
            <a:ext cx="337500" cy="30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03250" y="1955332"/>
            <a:ext cx="337500" cy="300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252450" y="370650"/>
            <a:ext cx="8059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Осип Мандельштам: культура и память как основа поэзии
</a:t>
            </a:r>
            <a:endParaRPr lang="en-US" sz="2181" dirty="0"/>
          </a:p>
        </p:txBody>
      </p:sp>
      <p:sp>
        <p:nvSpPr>
          <p:cNvPr id="13" name="Text 2"/>
          <p:cNvSpPr txBox="1"/>
          <p:nvPr/>
        </p:nvSpPr>
        <p:spPr>
          <a:xfrm>
            <a:off x="57991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Архитектурное чувство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Поэта интересует не расплывчатое впечатление, а стройность. Отсюда — внимание к композиции, соразмерности и ощущению культурной опоры, словно у прочного здания.
</a:t>
            </a:r>
            <a:endParaRPr lang="en-US" sz="1478" dirty="0"/>
          </a:p>
        </p:txBody>
      </p:sp>
      <p:sp>
        <p:nvSpPr>
          <p:cNvPr id="14" name="Text 3"/>
          <p:cNvSpPr txBox="1"/>
          <p:nvPr/>
        </p:nvSpPr>
        <p:spPr>
          <a:xfrm>
            <a:off x="8395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Античность и история
</a:t>
            </a:r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Мандельштам связывал стих с исторической глубиной. В его поэзии античный и христианский миры становятся не декорацией, а источником смысла и внутренней меры.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2259150" y="3966599"/>
            <a:ext cx="46257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«Камень»
</a:t>
            </a:r>
            <a:pPr algn="ctr" indent="0" marL="0">
              <a:lnSpc>
                <a:spcPct val="100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книге «Камень» особенно заметны плотность формы и точность образа. Стихотворение строится как выверенная словесная конструкция, где каждое слово имеет вес.
</a:t>
            </a:r>
            <a:endParaRPr lang="en-US" sz="1572" dirty="0"/>
          </a:p>
        </p:txBody>
      </p:sp>
      <p:sp>
        <p:nvSpPr>
          <p:cNvPr id="16" name="Text 5"/>
          <p:cNvSpPr txBox="1"/>
          <p:nvPr/>
        </p:nvSpPr>
        <p:spPr>
          <a:xfrm>
            <a:off x="1882650" y="909125"/>
            <a:ext cx="5378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Мандельштама слово хранит следы прежних эпох. Поэзия становится способом услышать культурную память и соединить личный голос с большой традицией.
</a:t>
            </a:r>
            <a:pPr algn="ctr" indent="0" marL="0">
              <a:lnSpc>
                <a:spcPct val="100000"/>
              </a:lnSpc>
              <a:buNone/>
            </a:pPr>
            <a:r>
              <a:rPr lang="en-US" sz="5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языка
</a:t>
            </a:r>
            <a:endParaRPr lang="en-US" sz="106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5210" y="1479875"/>
            <a:ext cx="4267680" cy="235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поэты, преодолевшие символизм
</a:t>
            </a:r>
            <a:endParaRPr lang="en-US" sz="2978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что каждый поэт нашёл собственный путь обновления поэтической речи.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у них одно: отказ от символистской размытости. Различие — в способе обновить слово: через ясность, память или эксперимент.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поэзия начала XX века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80450" y="370650"/>
            <a:ext cx="77220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Футуристы и радикальный разрыв с литературной традицией
</a:t>
            </a:r>
            <a:endParaRPr lang="en-US" sz="2569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1499500" y="3835025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1909–1911
</a:t>
            </a:r>
            <a:pPr algn="ctr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кругах молодых поэтов усиливается недовольство символистской поэтикой: им тесны её условность, туманность и зависимость от философских схем.
</a:t>
            </a:r>
            <a:endParaRPr lang="en-US" sz="1382" dirty="0"/>
          </a:p>
        </p:txBody>
      </p:sp>
      <p:sp>
        <p:nvSpPr>
          <p:cNvPr id="10" name="Text 3"/>
          <p:cNvSpPr txBox="1"/>
          <p:nvPr/>
        </p:nvSpPr>
        <p:spPr>
          <a:xfrm>
            <a:off x="1729578" y="1545850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1912
</a:t>
            </a:r>
            <a:pPr algn="r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Публикуется манифест «Пощёчина общественному вкусу», где заявлены отказ от литературных авторитетов и право искусства на полную свободу обновления.
</a:t>
            </a:r>
            <a:endParaRPr lang="en-US" sz="1382" dirty="0"/>
          </a:p>
        </p:txBody>
      </p:sp>
      <p:sp>
        <p:nvSpPr>
          <p:cNvPr id="11" name="Text 4"/>
          <p:cNvSpPr txBox="1"/>
          <p:nvPr/>
        </p:nvSpPr>
        <p:spPr>
          <a:xfrm>
            <a:off x="6511454" y="1761300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1910-е годы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Футуристы развивают эксперимент с языком, ритмом и графикой строки, превращая поэзию в пространство резкого разрыва с привычной нормой.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3256"/>
            <a:ext cx="3904200" cy="19482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6075" y="1173131"/>
            <a:ext cx="3904200" cy="194828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214275" y="370650"/>
            <a:ext cx="8695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Хлебников превращал слово в лабораторию поэзии
</a:t>
            </a:r>
            <a:endParaRPr lang="en-US" sz="2428" dirty="0"/>
          </a:p>
        </p:txBody>
      </p:sp>
      <p:sp>
        <p:nvSpPr>
          <p:cNvPr id="10" name="Text 2"/>
          <p:cNvSpPr txBox="1"/>
          <p:nvPr/>
        </p:nvSpPr>
        <p:spPr>
          <a:xfrm>
            <a:off x="626350" y="3209025"/>
            <a:ext cx="35856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Слово, которое начинает звучать по-новому
</a:t>
            </a:r>
            <a:pPr algn="l" indent="0" marL="0">
              <a:lnSpc>
                <a:spcPct val="100000"/>
              </a:lnSpc>
              <a:buNone/>
            </a:pPr>
            <a:r>
              <a:rPr lang="en-US" sz="7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Хлебников обращался к корням, приставкам и созвучиям так, будто исследовал живой механизм языка. В его строках слово перестаёт быть только обозначением и становится самостоятельным художественным событием, заметным на слух и по ритму.
</a:t>
            </a:r>
            <a:endParaRPr lang="en-US" sz="1273" dirty="0"/>
          </a:p>
        </p:txBody>
      </p:sp>
      <p:sp>
        <p:nvSpPr>
          <p:cNvPr id="11" name="Text 3"/>
          <p:cNvSpPr txBox="1"/>
          <p:nvPr/>
        </p:nvSpPr>
        <p:spPr>
          <a:xfrm>
            <a:off x="5154700" y="3209025"/>
            <a:ext cx="35856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Рукопись как след эксперимента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тексты часто производят впечатление черновой мастерской: в них чувствуется поиск, проба, перестройка фразы и смысла. Такая манера особенно выразительна на фоне авангардных обложек и рукописей, где форма письма сама говорит о творческом эксперименте.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сделал стихотворение похожим на публичное обращение: его строка звучит резко, уверенно и рассчитана на немедленный отклик читателя или слушателя.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Маяковский: город, ритм и разговорная энергия
</a:t>
            </a:r>
            <a:endParaRPr lang="en-US" sz="2903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его ранней поэзии характерны гипербола, неожиданные паузы, рубленый ритм и особая графика строки, усиливающая напряжение каждого слова.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его образного мира — город, улица, толпа, движение и современный темп жизни, который требует новой, более динамичной поэтической речи.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поэзия у Маяковского выходит за пределы камерной лирики и становится открытой формой разговора о времени, человеке и обществе.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новые поэты меняли стихотворную речь
</a:t>
            </a:r>
            <a:pPr algn="l" indent="0" marL="0">
              <a:lnSpc>
                <a:spcPct val="100000"/>
              </a:lnSpc>
              <a:buNone/>
            </a:pPr>
            <a:r>
              <a:rPr lang="en-US" sz="14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от символистской неопределённости поэзия двигалась к конкретности, эксперименту и новой интонации.
</a:t>
            </a:r>
            <a:endParaRPr lang="en-US" sz="2822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Ахматова показала, что сильное чувство может быть передано через сдержанность, жест, паузу и точную бытовую деталь, без символистской расплывчатости.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Женские голоса в поэзии после символизма
</a:t>
            </a:r>
            <a:endParaRPr lang="en-US" sz="2859" dirty="0"/>
          </a:p>
        </p:txBody>
      </p:sp>
      <p:sp>
        <p:nvSpPr>
          <p:cNvPr id="7" name="Text 2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045403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Цветаева, напротив, усилила внутреннее напряжение речи: её стих строится на резких интонационных поворотах, исповедальности и эмоциональной неустойчивости.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5784057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для них черты — предельная личная искренность и внимание к живому переживанию, которое становится важнее абстрактного символа.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темы русской поэзии после символизма
</a:t>
            </a:r>
            <a:endParaRPr lang="en-US" sz="2794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 поэты сместили внимание от отвлечённой образности к опыту человека в истории, городе и повседневной реальности.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слабее символистская туманность, тем заметнее конкретная жизнь, личный выбор и обновление самой речи.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поэзии Серебряного века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6242" y="1479875"/>
            <a:ext cx="4585616" cy="235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6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Приёмы, с помощью которых поэты преодолевали символизм
</a:t>
            </a:r>
            <a:endParaRPr lang="en-US" sz="2366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502900" cy="23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ключевых художественных приёмов и авторов помогает увидеть, что обновление поэзии шло разными путями.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направления не отменили поэтическое мастерство, а переопределили его: важнее стали точность, ритм, смысловая плотность и осознанный выбор формы.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492325"/>
            <a:ext cx="53478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Серебряного века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Преодоление символизма не разрушило традицию, а сделало русскую поэзию более разнообразной: рядом с мистикой укрепились точность, предметность и интерес к реальной жизни.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Акмеизм показал ценность культурной преемственности, а футуризм доказал, что поэзия может обновляться через смелый эксперимент со звуком, ритмом и графикой.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796350" y="3339125"/>
            <a:ext cx="73977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это разнообразие подготовило литературу XX века к более широкому пониманию слова — как художественной формы, исторической памяти и живого общения.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значение преодоления символизма
</a:t>
            </a:r>
            <a:endParaRPr lang="en-US" sz="279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675" y="1757750"/>
            <a:ext cx="337500" cy="30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2200" y="1739000"/>
            <a:ext cx="337500" cy="33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6725" y="1739000"/>
            <a:ext cx="337500" cy="337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21250" y="1739000"/>
            <a:ext cx="337500" cy="337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252450" y="370650"/>
            <a:ext cx="8059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важна для школьного изучения литературы
</a:t>
            </a:r>
            <a:endParaRPr lang="en-US" sz="2569" dirty="0"/>
          </a:p>
        </p:txBody>
      </p:sp>
      <p:sp>
        <p:nvSpPr>
          <p:cNvPr id="13" name="Text 2"/>
          <p:cNvSpPr txBox="1"/>
          <p:nvPr/>
        </p:nvSpPr>
        <p:spPr>
          <a:xfrm>
            <a:off x="427850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3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как спор направлений
</a:t>
            </a:r>
            <a:pPr algn="l" indent="0" marL="0">
              <a:lnSpc>
                <a:spcPct val="100000"/>
              </a:lnSpc>
              <a:buNone/>
            </a:pPr>
            <a:r>
              <a:rPr lang="en-US" sz="556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помогает увидеть, что литературное развитие происходит не плавно, а через столкновение эстетических принципов, когда новое направление отвечает на ограниченность предыдущего.
</a:t>
            </a:r>
            <a:endParaRPr lang="en-US" sz="1113" dirty="0"/>
          </a:p>
        </p:txBody>
      </p:sp>
      <p:sp>
        <p:nvSpPr>
          <p:cNvPr id="14" name="Text 3"/>
          <p:cNvSpPr txBox="1"/>
          <p:nvPr/>
        </p:nvSpPr>
        <p:spPr>
          <a:xfrm>
            <a:off x="2492375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5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способы говорить о мире
</a:t>
            </a:r>
            <a:pPr algn="l" indent="0" marL="0">
              <a:lnSpc>
                <a:spcPct val="100000"/>
              </a:lnSpc>
              <a:buNone/>
            </a:pPr>
            <a:r>
              <a:rPr lang="en-US" sz="522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примере Серебряного века легко сравнить символистскую многозначность, акмеистическую конкретность, культурную память Мандельштама и языковой эксперимент футуристов.
</a:t>
            </a:r>
            <a:endParaRPr lang="en-US" sz="1045" dirty="0"/>
          </a:p>
        </p:txBody>
      </p:sp>
      <p:sp>
        <p:nvSpPr>
          <p:cNvPr id="15" name="Text 4"/>
          <p:cNvSpPr txBox="1"/>
          <p:nvPr/>
        </p:nvSpPr>
        <p:spPr>
          <a:xfrm>
            <a:off x="4556900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8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поэтического языка
</a:t>
            </a:r>
            <a:pPr algn="l" indent="0" marL="0">
              <a:lnSpc>
                <a:spcPct val="100000"/>
              </a:lnSpc>
              <a:buNone/>
            </a:pPr>
            <a:r>
              <a:rPr lang="en-US" sz="574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 учится замечать, как выбор слова, ритма и образа меняет смысл стихотворения и делает текст либо туманным, либо предельно точным и убедительным.
</a:t>
            </a:r>
            <a:endParaRPr lang="en-US" sz="1148" dirty="0"/>
          </a:p>
        </p:txBody>
      </p:sp>
      <p:sp>
        <p:nvSpPr>
          <p:cNvPr id="16" name="Text 5"/>
          <p:cNvSpPr txBox="1"/>
          <p:nvPr/>
        </p:nvSpPr>
        <p:spPr>
          <a:xfrm>
            <a:off x="6621425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современной поэзией
</a:t>
            </a:r>
            <a:pPr algn="l" indent="0" marL="0">
              <a:lnSpc>
                <a:spcPct val="100000"/>
              </a:lnSpc>
              <a:buNone/>
            </a:pPr>
            <a:r>
              <a:rPr lang="en-US" sz="57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о преодолении символизма показывает, откуда выросла поэзия XX века и почему современные авторы по-прежнему спорят о границах формы, смысла и выразительности.
</a:t>
            </a:r>
            <a:endParaRPr lang="en-US" sz="114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5925" y="986125"/>
            <a:ext cx="36369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символа к живому и точному слову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Поэты, преодолевшие символизм, не отказались от поэзии, а заново определили её задачи: говорить точнее, видеть конкретнее и расширять границы художественного языка.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2026-05-20T02:40:54Z</dcterms:created>
  <dcterms:modified xsi:type="dcterms:W3CDTF">2026-05-20T02:40:54Z</dcterms:modified>
</cp:coreProperties>
</file>