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jpe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slideLayout" Target="../slideLayouts/slideLayout1.xml"/><Relationship Id="rId1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slideLayout" Target="../slideLayouts/slideLayout1.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slideLayout" Target="../slideLayouts/slideLayout1.xml"/><Relationship Id="rId11"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jpe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slideLayout" Target="../slideLayouts/slideLayout1.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slideLayout" Target="../slideLayouts/slideLayout1.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jpeg"/><Relationship Id="rId4" Type="http://schemas.openxmlformats.org/officeDocument/2006/relationships/image" Target="../media/image-13-4.jpeg"/><Relationship Id="rId5" Type="http://schemas.openxmlformats.org/officeDocument/2006/relationships/image" Target="../media/image-13-5.jpeg"/><Relationship Id="rId6" Type="http://schemas.openxmlformats.org/officeDocument/2006/relationships/image" Target="../media/image-13-6.png"/><Relationship Id="rId7" Type="http://schemas.openxmlformats.org/officeDocument/2006/relationships/slideLayout" Target="../slideLayouts/slideLayout1.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slideLayout" Target="../slideLayouts/slideLayout1.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jpeg"/><Relationship Id="rId4" Type="http://schemas.openxmlformats.org/officeDocument/2006/relationships/image" Target="../media/image-17-4.jpeg"/><Relationship Id="rId5" Type="http://schemas.openxmlformats.org/officeDocument/2006/relationships/image" Target="../media/image-17-5.jpeg"/><Relationship Id="rId6" Type="http://schemas.openxmlformats.org/officeDocument/2006/relationships/image" Target="../media/image-17-6.png"/><Relationship Id="rId7" Type="http://schemas.openxmlformats.org/officeDocument/2006/relationships/slideLayout" Target="../slideLayouts/slideLayout1.xml"/><Relationship Id="rId8"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11693" y="-1"/>
            <a:ext cx="4148955" cy="514349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646880" y="1572897"/>
            <a:ext cx="4077519" cy="1779903"/>
          </a:xfrm>
          <a:prstGeom prst="rect">
            <a:avLst/>
          </a:prstGeom>
          <a:noFill/>
          <a:ln/>
        </p:spPr>
        <p:txBody>
          <a:bodyPr wrap="square" lIns="0" tIns="0" rIns="0" bIns="0" rtlCol="0" anchor="ctr"/>
          <a:lstStyle/>
          <a:p>
            <a:pPr algn="l" indent="0" marL="0">
              <a:lnSpc>
                <a:spcPct val="100000"/>
              </a:lnSpc>
              <a:buNone/>
            </a:pPr>
            <a:r>
              <a:rPr lang="en-US" sz="2400" b="1" dirty="0">
                <a:solidFill>
                  <a:srgbClr val="E90087"/>
                </a:solidFill>
                <a:latin typeface="Arial" pitchFamily="34" charset="0"/>
                <a:ea typeface="Arial" pitchFamily="34" charset="-122"/>
                <a:cs typeface="Arial" pitchFamily="34" charset="-120"/>
              </a:rPr>
              <a:t>Months: 12 words that help us talk about time
</a:t>
            </a:r>
            <a:pPr algn="l" indent="0" marL="0">
              <a:lnSpc>
                <a:spcPct val="100000"/>
              </a:lnSpc>
              <a:buNone/>
            </a:pPr>
            <a:r>
              <a:rPr lang="en-US" sz="800" dirty="0">
                <a:solidFill>
                  <a:srgbClr val="31305C"/>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12 месяцев, один календарь — и время становится понятнее.
</a:t>
            </a:r>
            <a:endParaRPr lang="en-US" sz="2400" dirty="0"/>
          </a:p>
        </p:txBody>
      </p:sp>
      <p:sp>
        <p:nvSpPr>
          <p:cNvPr id="6" name="Text 1"/>
          <p:cNvSpPr txBox="1"/>
          <p:nvPr/>
        </p:nvSpPr>
        <p:spPr>
          <a:xfrm>
            <a:off x="646880" y="3477723"/>
            <a:ext cx="4077520" cy="255296"/>
          </a:xfrm>
          <a:prstGeom prst="rect">
            <a:avLst/>
          </a:prstGeom>
          <a:noFill/>
          <a:ln/>
        </p:spPr>
        <p:txBody>
          <a:bodyPr wrap="square" lIns="0" tIns="0" rIns="0" bIns="0" rtlCol="0" anchor="ctr"/>
          <a:lstStyle/>
          <a:p>
            <a:pPr algn="l" indent="0" marL="0">
              <a:lnSpc>
                <a:spcPct val="100000"/>
              </a:lnSpc>
              <a:buNone/>
            </a:pPr>
            <a:r>
              <a:rPr lang="en-US" sz="1100" dirty="0">
                <a:solidFill>
                  <a:srgbClr val="EFBFBF"/>
                </a:solidFill>
                <a:latin typeface="Arial" pitchFamily="34" charset="0"/>
                <a:ea typeface="Arial" pitchFamily="34" charset="-122"/>
                <a:cs typeface="Arial" pitchFamily="34" charset="-120"/>
              </a:rPr>
              <a:t>
</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8672" y="-1"/>
            <a:ext cx="4159001" cy="514349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435745" y="1321170"/>
            <a:ext cx="4077519" cy="2501161"/>
          </a:xfrm>
          <a:prstGeom prst="rect">
            <a:avLst/>
          </a:prstGeom>
          <a:noFill/>
          <a:ln/>
        </p:spPr>
        <p:txBody>
          <a:bodyPr wrap="square" lIns="0" tIns="0" rIns="0" bIns="0" rtlCol="0" anchor="ctr"/>
          <a:lstStyle/>
          <a:p>
            <a:pPr algn="l" indent="0" marL="0">
              <a:lnSpc>
                <a:spcPct val="100000"/>
              </a:lnSpc>
              <a:buNone/>
            </a:pPr>
            <a:r>
              <a:rPr lang="en-US" sz="2400" b="1" dirty="0">
                <a:solidFill>
                  <a:srgbClr val="E90087"/>
                </a:solidFill>
                <a:latin typeface="Arial" pitchFamily="34" charset="0"/>
                <a:ea typeface="Arial" pitchFamily="34" charset="-122"/>
                <a:cs typeface="Arial" pitchFamily="34" charset="-120"/>
              </a:rPr>
              <a:t>Почему месяцы важны на уроках английского
</a:t>
            </a:r>
            <a:pPr algn="l" indent="0" marL="0">
              <a:lnSpc>
                <a:spcPct val="100000"/>
              </a:lnSpc>
              <a:buNone/>
            </a:pPr>
            <a:r>
              <a:rPr lang="en-US" sz="800" dirty="0">
                <a:solidFill>
                  <a:srgbClr val="31305C"/>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Месяцы помогают называть даты рождения, читать расписание, говорить о праздниках и понимать календарь. Это удобная тема для запоминания слов, описания времени года и общения о себе без лишней сложности.
</a:t>
            </a:r>
            <a:endParaRPr lang="en-US" sz="2400" dirty="0"/>
          </a:p>
        </p:txBody>
      </p:sp>
      <p:sp>
        <p:nvSpPr>
          <p:cNvPr id="6" name="Text 1"/>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31305C"/>
                </a:solidFill>
                <a:latin typeface="Arial" pitchFamily="34" charset="0"/>
                <a:ea typeface="Arial" pitchFamily="34" charset="-122"/>
                <a:cs typeface="Arial" pitchFamily="34" charset="-120"/>
              </a:rPr>
              <a:t>2</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251270" y="1691924"/>
            <a:ext cx="2585060" cy="305905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31305C"/>
                </a:solidFill>
                <a:latin typeface="Arial" pitchFamily="34" charset="0"/>
                <a:ea typeface="Arial" pitchFamily="34" charset="-122"/>
                <a:cs typeface="Arial" pitchFamily="34" charset="-120"/>
              </a:rPr>
              <a:t>3</a:t>
            </a:r>
            <a:endParaRPr lang="en-US" sz="800" dirty="0"/>
          </a:p>
        </p:txBody>
      </p:sp>
      <p:sp>
        <p:nvSpPr>
          <p:cNvPr id="11" name="Text 1"/>
          <p:cNvSpPr txBox="1"/>
          <p:nvPr/>
        </p:nvSpPr>
        <p:spPr>
          <a:xfrm>
            <a:off x="306394"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January and February
</a:t>
            </a:r>
            <a:endParaRPr lang="en-US" sz="2400" dirty="0"/>
          </a:p>
        </p:txBody>
      </p:sp>
      <p:sp>
        <p:nvSpPr>
          <p:cNvPr id="12" name="Text 2"/>
          <p:cNvSpPr txBox="1"/>
          <p:nvPr/>
        </p:nvSpPr>
        <p:spPr>
          <a:xfrm>
            <a:off x="284575" y="2292875"/>
            <a:ext cx="2392946" cy="827100"/>
          </a:xfrm>
          <a:prstGeom prst="rect">
            <a:avLst/>
          </a:prstGeom>
          <a:noFill/>
          <a:ln/>
        </p:spPr>
        <p:txBody>
          <a:bodyPr wrap="square" lIns="0" tIns="0" rIns="0" bIns="0" rtlCol="0" anchor="t"/>
          <a:lstStyle/>
          <a:p>
            <a:pPr algn="l" indent="0" marL="0">
              <a:lnSpc>
                <a:spcPct val="100000"/>
              </a:lnSpc>
              <a:buNone/>
            </a:pPr>
            <a:r>
              <a:rPr lang="en-US" sz="1085" b="1" dirty="0">
                <a:solidFill>
                  <a:srgbClr val="110F24"/>
                </a:solidFill>
                <a:latin typeface="Arial" pitchFamily="34" charset="0"/>
                <a:ea typeface="Arial" pitchFamily="34" charset="-122"/>
                <a:cs typeface="Arial" pitchFamily="34" charset="-120"/>
              </a:rPr>
              <a:t>Начало года
</a:t>
            </a:r>
            <a:pPr algn="l" indent="0" marL="0">
              <a:lnSpc>
                <a:spcPct val="100000"/>
              </a:lnSpc>
              <a:buNone/>
            </a:pPr>
            <a:r>
              <a:rPr lang="en-US" sz="904"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904" dirty="0">
                <a:solidFill>
                  <a:srgbClr val="110F24"/>
                </a:solidFill>
                <a:latin typeface="Arial" pitchFamily="34" charset="0"/>
                <a:ea typeface="Arial" pitchFamily="34" charset="-122"/>
                <a:cs typeface="Arial" pitchFamily="34" charset="-120"/>
              </a:rPr>
              <a:t>January — первый месяц года. Он открывает новый календарный круг и часто ассоциируется с зимними каникулами, свежими планами и возвращением к школьному ритму после праздников.
</a:t>
            </a:r>
            <a:endParaRPr lang="en-US" sz="1085" dirty="0"/>
          </a:p>
        </p:txBody>
      </p:sp>
      <p:sp>
        <p:nvSpPr>
          <p:cNvPr id="13" name="Text 3"/>
          <p:cNvSpPr txBox="1"/>
          <p:nvPr/>
        </p:nvSpPr>
        <p:spPr>
          <a:xfrm>
            <a:off x="284575" y="3752525"/>
            <a:ext cx="2392946" cy="827100"/>
          </a:xfrm>
          <a:prstGeom prst="rect">
            <a:avLst/>
          </a:prstGeom>
          <a:noFill/>
          <a:ln/>
        </p:spPr>
        <p:txBody>
          <a:bodyPr wrap="square" lIns="0" tIns="0" rIns="0" bIns="0" rtlCol="0" anchor="t"/>
          <a:lstStyle/>
          <a:p>
            <a:pPr algn="l" indent="0" marL="0">
              <a:lnSpc>
                <a:spcPct val="100000"/>
              </a:lnSpc>
              <a:buNone/>
            </a:pPr>
            <a:r>
              <a:rPr lang="en-US" sz="1166" b="1" dirty="0">
                <a:solidFill>
                  <a:srgbClr val="110F24"/>
                </a:solidFill>
                <a:latin typeface="Arial" pitchFamily="34" charset="0"/>
                <a:ea typeface="Arial" pitchFamily="34" charset="-122"/>
                <a:cs typeface="Arial" pitchFamily="34" charset="-120"/>
              </a:rPr>
              <a:t>Зимняя погода
</a:t>
            </a:r>
            <a:pPr algn="l" indent="0" marL="0">
              <a:lnSpc>
                <a:spcPct val="100000"/>
              </a:lnSpc>
              <a:buNone/>
            </a:pPr>
            <a:r>
              <a:rPr lang="en-US" sz="972"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972" dirty="0">
                <a:solidFill>
                  <a:srgbClr val="110F24"/>
                </a:solidFill>
                <a:latin typeface="Arial" pitchFamily="34" charset="0"/>
                <a:ea typeface="Arial" pitchFamily="34" charset="-122"/>
                <a:cs typeface="Arial" pitchFamily="34" charset="-120"/>
              </a:rPr>
              <a:t>В январе и феврале часто холодно, идут снег и мороз. Дни короткие, поэтому дети надевают тёплую одежду, а на улице всё выглядит по-настоящему зимним.
</a:t>
            </a:r>
            <a:endParaRPr lang="en-US" sz="1166" dirty="0"/>
          </a:p>
        </p:txBody>
      </p:sp>
      <p:sp>
        <p:nvSpPr>
          <p:cNvPr id="14" name="Text 4"/>
          <p:cNvSpPr txBox="1"/>
          <p:nvPr/>
        </p:nvSpPr>
        <p:spPr>
          <a:xfrm>
            <a:off x="3314883" y="2292875"/>
            <a:ext cx="2392946" cy="827100"/>
          </a:xfrm>
          <a:prstGeom prst="rect">
            <a:avLst/>
          </a:prstGeom>
          <a:noFill/>
          <a:ln/>
        </p:spPr>
        <p:txBody>
          <a:bodyPr wrap="square" lIns="0" tIns="0" rIns="0" bIns="0" rtlCol="0" anchor="t"/>
          <a:lstStyle/>
          <a:p>
            <a:pPr algn="l" indent="0" marL="0">
              <a:lnSpc>
                <a:spcPct val="100000"/>
              </a:lnSpc>
              <a:buNone/>
            </a:pPr>
            <a:r>
              <a:rPr lang="en-US" sz="1182" b="1" dirty="0">
                <a:solidFill>
                  <a:srgbClr val="110F24"/>
                </a:solidFill>
                <a:latin typeface="Arial" pitchFamily="34" charset="0"/>
                <a:ea typeface="Arial" pitchFamily="34" charset="-122"/>
                <a:cs typeface="Arial" pitchFamily="34" charset="-120"/>
              </a:rPr>
              <a:t>Короткий февраль
</a:t>
            </a:r>
            <a:pPr algn="l" indent="0" marL="0">
              <a:lnSpc>
                <a:spcPct val="100000"/>
              </a:lnSpc>
              <a:buNone/>
            </a:pPr>
            <a:r>
              <a:rPr lang="en-US" sz="985"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985" dirty="0">
                <a:solidFill>
                  <a:srgbClr val="110F24"/>
                </a:solidFill>
                <a:latin typeface="Arial" pitchFamily="34" charset="0"/>
                <a:ea typeface="Arial" pitchFamily="34" charset="-122"/>
                <a:cs typeface="Arial" pitchFamily="34" charset="-120"/>
              </a:rPr>
              <a:t>February — второй месяц года и самый короткий. Обычно в нём 28 дней, а в leap year бывает 29, поэтому его легко запомнить как особенный зимний месяц.
</a:t>
            </a:r>
            <a:endParaRPr lang="en-US" sz="1182" dirty="0"/>
          </a:p>
        </p:txBody>
      </p:sp>
      <p:sp>
        <p:nvSpPr>
          <p:cNvPr id="15" name="Text 5"/>
          <p:cNvSpPr txBox="1"/>
          <p:nvPr/>
        </p:nvSpPr>
        <p:spPr>
          <a:xfrm>
            <a:off x="3314883" y="3752525"/>
            <a:ext cx="2392946" cy="827100"/>
          </a:xfrm>
          <a:prstGeom prst="rect">
            <a:avLst/>
          </a:prstGeom>
          <a:noFill/>
          <a:ln/>
        </p:spPr>
        <p:txBody>
          <a:bodyPr wrap="square" lIns="0" tIns="0" rIns="0" bIns="0" rtlCol="0" anchor="t"/>
          <a:lstStyle/>
          <a:p>
            <a:pPr algn="l" indent="0" marL="0">
              <a:lnSpc>
                <a:spcPct val="100000"/>
              </a:lnSpc>
              <a:buNone/>
            </a:pPr>
            <a:r>
              <a:rPr lang="en-US" sz="1160" b="1" dirty="0">
                <a:solidFill>
                  <a:srgbClr val="110F24"/>
                </a:solidFill>
                <a:latin typeface="Arial" pitchFamily="34" charset="0"/>
                <a:ea typeface="Arial" pitchFamily="34" charset="-122"/>
                <a:cs typeface="Arial" pitchFamily="34" charset="-120"/>
              </a:rPr>
              <a:t>Слова на уроке
</a:t>
            </a:r>
            <a:pPr algn="l" indent="0" marL="0">
              <a:lnSpc>
                <a:spcPct val="100000"/>
              </a:lnSpc>
              <a:buNone/>
            </a:pPr>
            <a:r>
              <a:rPr lang="en-US" sz="967"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967" dirty="0">
                <a:solidFill>
                  <a:srgbClr val="110F24"/>
                </a:solidFill>
                <a:latin typeface="Arial" pitchFamily="34" charset="0"/>
                <a:ea typeface="Arial" pitchFamily="34" charset="-122"/>
                <a:cs typeface="Arial" pitchFamily="34" charset="-120"/>
              </a:rPr>
              <a:t>Эти месяцы удобно использовать в простых фразах: in January, in February. Такие выражения помогают говорить о календаре, зиме и событиях начала года.
</a:t>
            </a:r>
            <a:endParaRPr lang="en-US" sz="116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663070" y="1800131"/>
            <a:ext cx="4174535" cy="2772152"/>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31305C"/>
                </a:solidFill>
                <a:latin typeface="Arial" pitchFamily="34" charset="0"/>
                <a:ea typeface="Arial" pitchFamily="34" charset="-122"/>
                <a:cs typeface="Arial" pitchFamily="34" charset="-120"/>
              </a:rPr>
              <a:t>4</a:t>
            </a:r>
            <a:endParaRPr lang="en-US" sz="800" dirty="0"/>
          </a:p>
        </p:txBody>
      </p:sp>
      <p:sp>
        <p:nvSpPr>
          <p:cNvPr id="9" name="Text 1"/>
          <p:cNvSpPr txBox="1"/>
          <p:nvPr/>
        </p:nvSpPr>
        <p:spPr>
          <a:xfrm>
            <a:off x="306394"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March, April, May — spring months
</a:t>
            </a:r>
            <a:endParaRPr lang="en-US" sz="2400" dirty="0"/>
          </a:p>
        </p:txBody>
      </p:sp>
      <p:sp>
        <p:nvSpPr>
          <p:cNvPr id="10" name="Text 2"/>
          <p:cNvSpPr txBox="1"/>
          <p:nvPr/>
        </p:nvSpPr>
        <p:spPr>
          <a:xfrm>
            <a:off x="533400" y="1995395"/>
            <a:ext cx="4038600" cy="641582"/>
          </a:xfrm>
          <a:prstGeom prst="rect">
            <a:avLst/>
          </a:prstGeom>
          <a:noFill/>
          <a:ln/>
        </p:spPr>
        <p:txBody>
          <a:bodyPr wrap="square" lIns="0" tIns="0" rIns="0" bIns="0" rtlCol="0" anchor="t"/>
          <a:lstStyle/>
          <a:p>
            <a:pPr algn="l" indent="0" marL="0">
              <a:lnSpc>
                <a:spcPct val="100000"/>
              </a:lnSpc>
              <a:buNone/>
            </a:pPr>
            <a:r>
              <a:rPr lang="en-US" sz="1200" b="1" dirty="0">
                <a:solidFill>
                  <a:srgbClr val="110F24"/>
                </a:solidFill>
                <a:latin typeface="Arial" pitchFamily="34" charset="0"/>
                <a:ea typeface="Arial" pitchFamily="34" charset="-122"/>
                <a:cs typeface="Arial" pitchFamily="34" charset="-120"/>
              </a:rPr>
              <a:t>Весна начинается
</a:t>
            </a:r>
            <a:pPr algn="l" indent="0" marL="0">
              <a:lnSpc>
                <a:spcPct val="100000"/>
              </a:lnSpc>
              <a:buNone/>
            </a:pPr>
            <a:r>
              <a:rPr lang="en-US" sz="300"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110F24"/>
                </a:solidFill>
                <a:latin typeface="Arial" pitchFamily="34" charset="0"/>
                <a:ea typeface="Arial" pitchFamily="34" charset="-122"/>
                <a:cs typeface="Arial" pitchFamily="34" charset="-120"/>
              </a:rPr>
              <a:t>March, April and May are spring months. В это время природа просыпается, появляются первые цветы и свежие зелёные листья, а день становится заметно длиннее.
</a:t>
            </a:r>
            <a:endParaRPr lang="en-US" sz="1200" dirty="0"/>
          </a:p>
        </p:txBody>
      </p:sp>
      <p:sp>
        <p:nvSpPr>
          <p:cNvPr id="11" name="Text 3"/>
          <p:cNvSpPr txBox="1"/>
          <p:nvPr/>
        </p:nvSpPr>
        <p:spPr>
          <a:xfrm>
            <a:off x="533400" y="2848607"/>
            <a:ext cx="4038600" cy="641582"/>
          </a:xfrm>
          <a:prstGeom prst="rect">
            <a:avLst/>
          </a:prstGeom>
          <a:noFill/>
          <a:ln/>
        </p:spPr>
        <p:txBody>
          <a:bodyPr wrap="square" lIns="0" tIns="0" rIns="0" bIns="0" rtlCol="0" anchor="t"/>
          <a:lstStyle/>
          <a:p>
            <a:pPr algn="l" indent="0" marL="0">
              <a:lnSpc>
                <a:spcPct val="100000"/>
              </a:lnSpc>
              <a:buNone/>
            </a:pPr>
            <a:r>
              <a:rPr lang="en-US" sz="1200" b="1" dirty="0">
                <a:solidFill>
                  <a:srgbClr val="110F24"/>
                </a:solidFill>
                <a:latin typeface="Arial" pitchFamily="34" charset="0"/>
                <a:ea typeface="Arial" pitchFamily="34" charset="-122"/>
                <a:cs typeface="Arial" pitchFamily="34" charset="-120"/>
              </a:rPr>
              <a:t>Погодные слова
</a:t>
            </a:r>
            <a:pPr algn="l" indent="0" marL="0">
              <a:lnSpc>
                <a:spcPct val="100000"/>
              </a:lnSpc>
              <a:buNone/>
            </a:pPr>
            <a:r>
              <a:rPr lang="en-US" sz="300"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110F24"/>
                </a:solidFill>
                <a:latin typeface="Arial" pitchFamily="34" charset="0"/>
                <a:ea typeface="Arial" pitchFamily="34" charset="-122"/>
                <a:cs typeface="Arial" pitchFamily="34" charset="-120"/>
              </a:rPr>
              <a:t>Весенние месяцы хорошо подходят для описания погоды: warm, rainy, sunny. В английских текстах и песнях эти слова часто встречаются рядом с названиями spring months.
</a:t>
            </a:r>
            <a:endParaRPr lang="en-US" sz="1200" dirty="0"/>
          </a:p>
        </p:txBody>
      </p:sp>
      <p:sp>
        <p:nvSpPr>
          <p:cNvPr id="12" name="Text 4"/>
          <p:cNvSpPr txBox="1"/>
          <p:nvPr/>
        </p:nvSpPr>
        <p:spPr>
          <a:xfrm>
            <a:off x="533400" y="3701818"/>
            <a:ext cx="4038600" cy="641582"/>
          </a:xfrm>
          <a:prstGeom prst="rect">
            <a:avLst/>
          </a:prstGeom>
          <a:noFill/>
          <a:ln/>
        </p:spPr>
        <p:txBody>
          <a:bodyPr wrap="square" lIns="0" tIns="0" rIns="0" bIns="0" rtlCol="0" anchor="t"/>
          <a:lstStyle/>
          <a:p>
            <a:pPr algn="l" indent="0" marL="0">
              <a:lnSpc>
                <a:spcPct val="100000"/>
              </a:lnSpc>
              <a:buNone/>
            </a:pPr>
            <a:r>
              <a:rPr lang="en-US" sz="1200" b="1" dirty="0">
                <a:solidFill>
                  <a:srgbClr val="110F24"/>
                </a:solidFill>
                <a:latin typeface="Arial" pitchFamily="34" charset="0"/>
                <a:ea typeface="Arial" pitchFamily="34" charset="-122"/>
                <a:cs typeface="Arial" pitchFamily="34" charset="-120"/>
              </a:rPr>
              <a:t>Простые фразы
</a:t>
            </a:r>
            <a:pPr algn="l" indent="0" marL="0">
              <a:lnSpc>
                <a:spcPct val="100000"/>
              </a:lnSpc>
              <a:buNone/>
            </a:pPr>
            <a:r>
              <a:rPr lang="en-US" sz="300"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110F24"/>
                </a:solidFill>
                <a:latin typeface="Arial" pitchFamily="34" charset="0"/>
                <a:ea typeface="Arial" pitchFamily="34" charset="-122"/>
                <a:cs typeface="Arial" pitchFamily="34" charset="-120"/>
              </a:rPr>
              <a:t>Для 4 класса полезно повторять короткие выражения: in March, in April, in May. Они легко вставляются в речь, когда нужно рассказать о времени года или календаре.
</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06394" y="1800131"/>
            <a:ext cx="4174535" cy="277215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10" name="Text 1"/>
          <p:cNvSpPr txBox="1"/>
          <p:nvPr/>
        </p:nvSpPr>
        <p:spPr>
          <a:xfrm>
            <a:off x="306394"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June, July, August — summer months
</a:t>
            </a:r>
            <a:endParaRPr lang="en-US" sz="2400" dirty="0"/>
          </a:p>
        </p:txBody>
      </p:sp>
      <p:sp>
        <p:nvSpPr>
          <p:cNvPr id="11" name="Text 2"/>
          <p:cNvSpPr txBox="1"/>
          <p:nvPr/>
        </p:nvSpPr>
        <p:spPr>
          <a:xfrm>
            <a:off x="4973631" y="1740787"/>
            <a:ext cx="4038600" cy="554632"/>
          </a:xfrm>
          <a:prstGeom prst="rect">
            <a:avLst/>
          </a:prstGeom>
          <a:noFill/>
          <a:ln/>
        </p:spPr>
        <p:txBody>
          <a:bodyPr wrap="square" lIns="0" tIns="0" rIns="0" bIns="0" rtlCol="0" anchor="ctr"/>
          <a:lstStyle/>
          <a:p>
            <a:pPr algn="l" indent="0" marL="0">
              <a:lnSpc>
                <a:spcPct val="100000"/>
              </a:lnSpc>
              <a:buNone/>
            </a:pPr>
            <a:r>
              <a:rPr lang="en-US" sz="1164" b="1" dirty="0">
                <a:solidFill>
                  <a:srgbClr val="FFFFFF"/>
                </a:solidFill>
                <a:latin typeface="Arial" pitchFamily="34" charset="0"/>
                <a:ea typeface="Arial" pitchFamily="34" charset="-122"/>
                <a:cs typeface="Arial" pitchFamily="34" charset="-120"/>
              </a:rPr>
              <a:t>Тёплые дни
</a:t>
            </a:r>
            <a:pPr algn="l" indent="0" marL="0">
              <a:lnSpc>
                <a:spcPct val="100000"/>
              </a:lnSpc>
              <a:buNone/>
            </a:pPr>
            <a:r>
              <a:rPr lang="en-US" sz="291"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70" dirty="0">
                <a:solidFill>
                  <a:srgbClr val="FFFFFF"/>
                </a:solidFill>
                <a:latin typeface="Arial" pitchFamily="34" charset="0"/>
                <a:ea typeface="Arial" pitchFamily="34" charset="-122"/>
                <a:cs typeface="Arial" pitchFamily="34" charset="-120"/>
              </a:rPr>
              <a:t>June, July and August are summer months. Это время солнца, долгих прогулок, игр на улице и отдыха, когда хочется меньше уроков и больше движения.
</a:t>
            </a:r>
            <a:endParaRPr lang="en-US" sz="1164" dirty="0"/>
          </a:p>
        </p:txBody>
      </p:sp>
      <p:sp>
        <p:nvSpPr>
          <p:cNvPr id="12" name="Text 3"/>
          <p:cNvSpPr txBox="1"/>
          <p:nvPr/>
        </p:nvSpPr>
        <p:spPr>
          <a:xfrm>
            <a:off x="4973631" y="2438687"/>
            <a:ext cx="4038600" cy="554632"/>
          </a:xfrm>
          <a:prstGeom prst="rect">
            <a:avLst/>
          </a:prstGeom>
          <a:noFill/>
          <a:ln/>
        </p:spPr>
        <p:txBody>
          <a:bodyPr wrap="square" lIns="0" tIns="0" rIns="0" bIns="0" rtlCol="0" anchor="ctr"/>
          <a:lstStyle/>
          <a:p>
            <a:pPr algn="l" indent="0" marL="0">
              <a:lnSpc>
                <a:spcPct val="100000"/>
              </a:lnSpc>
              <a:buNone/>
            </a:pPr>
            <a:r>
              <a:rPr lang="en-US" sz="1164" b="1" dirty="0">
                <a:solidFill>
                  <a:srgbClr val="FFFFFF"/>
                </a:solidFill>
                <a:latin typeface="Arial" pitchFamily="34" charset="0"/>
                <a:ea typeface="Arial" pitchFamily="34" charset="-122"/>
                <a:cs typeface="Arial" pitchFamily="34" charset="-120"/>
              </a:rPr>
              <a:t>Самые жаркие месяцы
</a:t>
            </a:r>
            <a:pPr algn="l" indent="0" marL="0">
              <a:lnSpc>
                <a:spcPct val="100000"/>
              </a:lnSpc>
              <a:buNone/>
            </a:pPr>
            <a:r>
              <a:rPr lang="en-US" sz="291"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70" dirty="0">
                <a:solidFill>
                  <a:srgbClr val="FFFFFF"/>
                </a:solidFill>
                <a:latin typeface="Arial" pitchFamily="34" charset="0"/>
                <a:ea typeface="Arial" pitchFamily="34" charset="-122"/>
                <a:cs typeface="Arial" pitchFamily="34" charset="-120"/>
              </a:rPr>
              <a:t>In many places July and August often feel the hottest. Это удобно запомнить: именно летом чаще нужны слова hot, sunny, warm и swimming.
</a:t>
            </a:r>
            <a:endParaRPr lang="en-US" sz="1164" dirty="0"/>
          </a:p>
        </p:txBody>
      </p:sp>
      <p:sp>
        <p:nvSpPr>
          <p:cNvPr id="13" name="Text 4"/>
          <p:cNvSpPr txBox="1"/>
          <p:nvPr/>
        </p:nvSpPr>
        <p:spPr>
          <a:xfrm>
            <a:off x="4973631" y="3136587"/>
            <a:ext cx="4038600" cy="554632"/>
          </a:xfrm>
          <a:prstGeom prst="rect">
            <a:avLst/>
          </a:prstGeom>
          <a:noFill/>
          <a:ln/>
        </p:spPr>
        <p:txBody>
          <a:bodyPr wrap="square" lIns="0" tIns="0" rIns="0" bIns="0" rtlCol="0" anchor="ctr"/>
          <a:lstStyle/>
          <a:p>
            <a:pPr algn="l" indent="0" marL="0">
              <a:lnSpc>
                <a:spcPct val="100000"/>
              </a:lnSpc>
              <a:buNone/>
            </a:pPr>
            <a:r>
              <a:rPr lang="en-US" sz="1164" b="1" dirty="0">
                <a:solidFill>
                  <a:srgbClr val="FFFFFF"/>
                </a:solidFill>
                <a:latin typeface="Arial" pitchFamily="34" charset="0"/>
                <a:ea typeface="Arial" pitchFamily="34" charset="-122"/>
                <a:cs typeface="Arial" pitchFamily="34" charset="-120"/>
              </a:rPr>
              <a:t>Каникулы и поездки
</a:t>
            </a:r>
            <a:pPr algn="l" indent="0" marL="0">
              <a:lnSpc>
                <a:spcPct val="100000"/>
              </a:lnSpc>
              <a:buNone/>
            </a:pPr>
            <a:r>
              <a:rPr lang="en-US" sz="291"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70" dirty="0">
                <a:solidFill>
                  <a:srgbClr val="FFFFFF"/>
                </a:solidFill>
                <a:latin typeface="Arial" pitchFamily="34" charset="0"/>
                <a:ea typeface="Arial" pitchFamily="34" charset="-122"/>
                <a:cs typeface="Arial" pitchFamily="34" charset="-120"/>
              </a:rPr>
              <a:t>Для школьников summer months связаны с holiday, travel и summer camp. Эти слова помогают рассказывать о поездках, новых впечатлениях и летних планах без сложных фраз.
</a:t>
            </a:r>
            <a:endParaRPr lang="en-US" sz="1164" dirty="0"/>
          </a:p>
        </p:txBody>
      </p:sp>
      <p:sp>
        <p:nvSpPr>
          <p:cNvPr id="14" name="Text 5"/>
          <p:cNvSpPr txBox="1"/>
          <p:nvPr/>
        </p:nvSpPr>
        <p:spPr>
          <a:xfrm>
            <a:off x="4973631" y="3834488"/>
            <a:ext cx="4038600" cy="554632"/>
          </a:xfrm>
          <a:prstGeom prst="rect">
            <a:avLst/>
          </a:prstGeom>
          <a:noFill/>
          <a:ln/>
        </p:spPr>
        <p:txBody>
          <a:bodyPr wrap="square" lIns="0" tIns="0" rIns="0" bIns="0" rtlCol="0" anchor="ctr"/>
          <a:lstStyle/>
          <a:p>
            <a:pPr algn="l" indent="0" marL="0">
              <a:lnSpc>
                <a:spcPct val="100000"/>
              </a:lnSpc>
              <a:buNone/>
            </a:pPr>
            <a:r>
              <a:rPr lang="en-US" sz="1164" b="1" dirty="0">
                <a:solidFill>
                  <a:srgbClr val="FFFFFF"/>
                </a:solidFill>
                <a:latin typeface="Arial" pitchFamily="34" charset="0"/>
                <a:ea typeface="Arial" pitchFamily="34" charset="-122"/>
                <a:cs typeface="Arial" pitchFamily="34" charset="-120"/>
              </a:rPr>
              <a:t>Летние занятия
</a:t>
            </a:r>
            <a:pPr algn="l" indent="0" marL="0">
              <a:lnSpc>
                <a:spcPct val="100000"/>
              </a:lnSpc>
              <a:buNone/>
            </a:pPr>
            <a:r>
              <a:rPr lang="en-US" sz="291"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70" dirty="0">
                <a:solidFill>
                  <a:srgbClr val="FFFFFF"/>
                </a:solidFill>
                <a:latin typeface="Arial" pitchFamily="34" charset="0"/>
                <a:ea typeface="Arial" pitchFamily="34" charset="-122"/>
                <a:cs typeface="Arial" pitchFamily="34" charset="-120"/>
              </a:rPr>
              <a:t>Летом дети часто говорят о swimming, sports and games. Такие темы делают урок английского живым: можно описывать не только месяц, но и любимые занятия.
</a:t>
            </a:r>
            <a:endParaRPr lang="en-US" sz="1164"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34695" y="2025492"/>
            <a:ext cx="342803" cy="27424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622564" y="1992620"/>
            <a:ext cx="339989" cy="339989"/>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809025" y="1992620"/>
            <a:ext cx="339989" cy="339989"/>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6995486" y="1992620"/>
            <a:ext cx="339989" cy="339989"/>
          </a:xfrm>
          <a:prstGeom prst="rect">
            <a:avLst/>
          </a:prstGeom>
        </p:spPr>
      </p:pic>
      <p:sp>
        <p:nvSpPr>
          <p:cNvPr id="11"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12" name="Text 1"/>
          <p:cNvSpPr txBox="1"/>
          <p:nvPr/>
        </p:nvSpPr>
        <p:spPr>
          <a:xfrm>
            <a:off x="306395" y="2589232"/>
            <a:ext cx="1811497" cy="1726844"/>
          </a:xfrm>
          <a:prstGeom prst="rect">
            <a:avLst/>
          </a:prstGeom>
          <a:noFill/>
          <a:ln/>
        </p:spPr>
        <p:txBody>
          <a:bodyPr wrap="square" lIns="0" tIns="0" rIns="0" bIns="0" rtlCol="0" anchor="t"/>
          <a:lstStyle/>
          <a:p>
            <a:pPr algn="l" indent="0" marL="0">
              <a:lnSpc>
                <a:spcPct val="100000"/>
              </a:lnSpc>
              <a:buNone/>
            </a:pPr>
            <a:r>
              <a:rPr lang="en-US" sz="1100" b="1" dirty="0">
                <a:solidFill>
                  <a:srgbClr val="E90087"/>
                </a:solidFill>
                <a:latin typeface="Arial" pitchFamily="34" charset="0"/>
                <a:ea typeface="Arial" pitchFamily="34" charset="-122"/>
                <a:cs typeface="Arial" pitchFamily="34" charset="-120"/>
              </a:rPr>
              <a:t>Начало учёбы
</a:t>
            </a:r>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September often means the start of the school year. В это время снова появляются учебники, тетради и расписание, а каникулы становятся приятным воспоминанием.
</a:t>
            </a:r>
            <a:endParaRPr lang="en-US" sz="1100" dirty="0"/>
          </a:p>
        </p:txBody>
      </p:sp>
      <p:sp>
        <p:nvSpPr>
          <p:cNvPr id="13" name="Text 2"/>
          <p:cNvSpPr txBox="1"/>
          <p:nvPr/>
        </p:nvSpPr>
        <p:spPr>
          <a:xfrm>
            <a:off x="2492856" y="2589232"/>
            <a:ext cx="1811497" cy="1726844"/>
          </a:xfrm>
          <a:prstGeom prst="rect">
            <a:avLst/>
          </a:prstGeom>
          <a:noFill/>
          <a:ln/>
        </p:spPr>
        <p:txBody>
          <a:bodyPr wrap="square" lIns="0" tIns="0" rIns="0" bIns="0" rtlCol="0" anchor="t"/>
          <a:lstStyle/>
          <a:p>
            <a:pPr algn="l" indent="0" marL="0">
              <a:lnSpc>
                <a:spcPct val="100000"/>
              </a:lnSpc>
              <a:buNone/>
            </a:pPr>
            <a:r>
              <a:rPr lang="en-US" sz="1100" b="1" dirty="0">
                <a:solidFill>
                  <a:srgbClr val="E90087"/>
                </a:solidFill>
                <a:latin typeface="Arial" pitchFamily="34" charset="0"/>
                <a:ea typeface="Arial" pitchFamily="34" charset="-122"/>
                <a:cs typeface="Arial" pitchFamily="34" charset="-120"/>
              </a:rPr>
              <a:t>Листья меняют цвет
</a:t>
            </a:r>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In October the leaves change colour and fall from the trees. Осень становится особенно красивой, и этот месяц легко узнать по ярким деревьям.
</a:t>
            </a:r>
            <a:endParaRPr lang="en-US" sz="1100" dirty="0"/>
          </a:p>
        </p:txBody>
      </p:sp>
      <p:sp>
        <p:nvSpPr>
          <p:cNvPr id="14" name="Text 3"/>
          <p:cNvSpPr txBox="1"/>
          <p:nvPr/>
        </p:nvSpPr>
        <p:spPr>
          <a:xfrm>
            <a:off x="4679318" y="2589232"/>
            <a:ext cx="1811497" cy="1726844"/>
          </a:xfrm>
          <a:prstGeom prst="rect">
            <a:avLst/>
          </a:prstGeom>
          <a:noFill/>
          <a:ln/>
        </p:spPr>
        <p:txBody>
          <a:bodyPr wrap="square" lIns="0" tIns="0" rIns="0" bIns="0" rtlCol="0" anchor="t"/>
          <a:lstStyle/>
          <a:p>
            <a:pPr algn="l" indent="0" marL="0">
              <a:lnSpc>
                <a:spcPct val="100000"/>
              </a:lnSpc>
              <a:buNone/>
            </a:pPr>
            <a:r>
              <a:rPr lang="en-US" sz="1100" b="1" dirty="0">
                <a:solidFill>
                  <a:srgbClr val="E90087"/>
                </a:solidFill>
                <a:latin typeface="Arial" pitchFamily="34" charset="0"/>
                <a:ea typeface="Arial" pitchFamily="34" charset="-122"/>
                <a:cs typeface="Arial" pitchFamily="34" charset="-120"/>
              </a:rPr>
              <a:t>Погода становится прохладнее
</a:t>
            </a:r>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November brings cooler weather, more wind and cloudy days. Дети замечают, что тёплая погода уходит, а на улицу снова хочется надеть куртку.
</a:t>
            </a:r>
            <a:endParaRPr lang="en-US" sz="1100" dirty="0"/>
          </a:p>
        </p:txBody>
      </p:sp>
      <p:sp>
        <p:nvSpPr>
          <p:cNvPr id="15" name="Text 4"/>
          <p:cNvSpPr txBox="1"/>
          <p:nvPr/>
        </p:nvSpPr>
        <p:spPr>
          <a:xfrm>
            <a:off x="6865778" y="2589232"/>
            <a:ext cx="1811497" cy="1726844"/>
          </a:xfrm>
          <a:prstGeom prst="rect">
            <a:avLst/>
          </a:prstGeom>
          <a:noFill/>
          <a:ln/>
        </p:spPr>
        <p:txBody>
          <a:bodyPr wrap="square" lIns="0" tIns="0" rIns="0" bIns="0" rtlCol="0" anchor="t"/>
          <a:lstStyle/>
          <a:p>
            <a:pPr algn="l" indent="0" marL="0">
              <a:lnSpc>
                <a:spcPct val="100000"/>
              </a:lnSpc>
              <a:buNone/>
            </a:pPr>
            <a:r>
              <a:rPr lang="en-US" sz="1100" b="1" dirty="0">
                <a:solidFill>
                  <a:srgbClr val="E90087"/>
                </a:solidFill>
                <a:latin typeface="Arial" pitchFamily="34" charset="0"/>
                <a:ea typeface="Arial" pitchFamily="34" charset="-122"/>
                <a:cs typeface="Arial" pitchFamily="34" charset="-120"/>
              </a:rPr>
              <a:t>Осенние слова
</a:t>
            </a:r>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Autumn months help learners use simple weather words: rain, leaves, wind and cloudy. Эти слова удобно соединять с названиями месяцев в коротких предложениях.
</a:t>
            </a:r>
            <a:endParaRPr lang="en-US" sz="1100" dirty="0"/>
          </a:p>
        </p:txBody>
      </p:sp>
      <p:sp>
        <p:nvSpPr>
          <p:cNvPr id="16" name="Text 5"/>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September, October, November — autumn months
</a:t>
            </a:r>
            <a:endParaRPr 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663070" y="1800131"/>
            <a:ext cx="4174535" cy="2772152"/>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31305C"/>
                </a:solidFill>
                <a:latin typeface="Arial" pitchFamily="34" charset="0"/>
                <a:ea typeface="Arial" pitchFamily="34" charset="-122"/>
                <a:cs typeface="Arial" pitchFamily="34" charset="-120"/>
              </a:rPr>
              <a:t>7</a:t>
            </a:r>
            <a:endParaRPr lang="en-US" sz="800" dirty="0"/>
          </a:p>
        </p:txBody>
      </p:sp>
      <p:sp>
        <p:nvSpPr>
          <p:cNvPr id="10" name="Text 1"/>
          <p:cNvSpPr txBox="1"/>
          <p:nvPr/>
        </p:nvSpPr>
        <p:spPr>
          <a:xfrm>
            <a:off x="306394"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December and the end of the year
</a:t>
            </a:r>
            <a:endParaRPr lang="en-US" sz="2400" dirty="0"/>
          </a:p>
        </p:txBody>
      </p:sp>
      <p:sp>
        <p:nvSpPr>
          <p:cNvPr id="11" name="Text 2"/>
          <p:cNvSpPr txBox="1"/>
          <p:nvPr/>
        </p:nvSpPr>
        <p:spPr>
          <a:xfrm>
            <a:off x="533400" y="1740787"/>
            <a:ext cx="4038600" cy="554632"/>
          </a:xfrm>
          <a:prstGeom prst="rect">
            <a:avLst/>
          </a:prstGeom>
          <a:noFill/>
          <a:ln/>
        </p:spPr>
        <p:txBody>
          <a:bodyPr wrap="square" lIns="0" tIns="0" rIns="0" bIns="0" rtlCol="0" anchor="ctr"/>
          <a:lstStyle/>
          <a:p>
            <a:pPr algn="l" indent="0" marL="0">
              <a:lnSpc>
                <a:spcPct val="100000"/>
              </a:lnSpc>
              <a:buNone/>
            </a:pPr>
            <a:r>
              <a:rPr lang="en-US" sz="1200" b="1" dirty="0">
                <a:solidFill>
                  <a:srgbClr val="110F24"/>
                </a:solidFill>
                <a:latin typeface="Arial" pitchFamily="34" charset="0"/>
                <a:ea typeface="Arial" pitchFamily="34" charset="-122"/>
                <a:cs typeface="Arial" pitchFamily="34" charset="-120"/>
              </a:rPr>
              <a:t>Последний месяц
</a:t>
            </a:r>
            <a:pPr algn="l" indent="0" marL="0">
              <a:lnSpc>
                <a:spcPct val="100000"/>
              </a:lnSpc>
              <a:buNone/>
            </a:pPr>
            <a:r>
              <a:rPr lang="en-US" sz="300"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110F24"/>
                </a:solidFill>
                <a:latin typeface="Arial" pitchFamily="34" charset="0"/>
                <a:ea typeface="Arial" pitchFamily="34" charset="-122"/>
                <a:cs typeface="Arial" pitchFamily="34" charset="-120"/>
              </a:rPr>
              <a:t>December is the twelfth month of the year. Он завершает календарь и помогает вспомнить, как прошли другие месяцы до него.
</a:t>
            </a:r>
            <a:endParaRPr lang="en-US" sz="1200" dirty="0"/>
          </a:p>
        </p:txBody>
      </p:sp>
      <p:sp>
        <p:nvSpPr>
          <p:cNvPr id="12" name="Text 3"/>
          <p:cNvSpPr txBox="1"/>
          <p:nvPr/>
        </p:nvSpPr>
        <p:spPr>
          <a:xfrm>
            <a:off x="533400" y="2438687"/>
            <a:ext cx="4038600" cy="554632"/>
          </a:xfrm>
          <a:prstGeom prst="rect">
            <a:avLst/>
          </a:prstGeom>
          <a:noFill/>
          <a:ln/>
        </p:spPr>
        <p:txBody>
          <a:bodyPr wrap="square" lIns="0" tIns="0" rIns="0" bIns="0" rtlCol="0" anchor="ctr"/>
          <a:lstStyle/>
          <a:p>
            <a:pPr algn="l" indent="0" marL="0">
              <a:lnSpc>
                <a:spcPct val="100000"/>
              </a:lnSpc>
              <a:buNone/>
            </a:pPr>
            <a:r>
              <a:rPr lang="en-US" sz="1164" b="1" dirty="0">
                <a:solidFill>
                  <a:srgbClr val="110F24"/>
                </a:solidFill>
                <a:latin typeface="Arial" pitchFamily="34" charset="0"/>
                <a:ea typeface="Arial" pitchFamily="34" charset="-122"/>
                <a:cs typeface="Arial" pitchFamily="34" charset="-120"/>
              </a:rPr>
              <a:t>Праздничное настроение
</a:t>
            </a:r>
            <a:pPr algn="l" indent="0" marL="0">
              <a:lnSpc>
                <a:spcPct val="100000"/>
              </a:lnSpc>
              <a:buNone/>
            </a:pPr>
            <a:r>
              <a:rPr lang="en-US" sz="291"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970" dirty="0">
                <a:solidFill>
                  <a:srgbClr val="110F24"/>
                </a:solidFill>
                <a:latin typeface="Arial" pitchFamily="34" charset="0"/>
                <a:ea typeface="Arial" pitchFamily="34" charset="-122"/>
                <a:cs typeface="Arial" pitchFamily="34" charset="-120"/>
              </a:rPr>
              <a:t>December is often linked with winter holidays, Christmas and New Year celebrations. В это время в воздухе чувствуется ожидание подарков, ёлки и каникул.
</a:t>
            </a:r>
            <a:endParaRPr lang="en-US" sz="1164" dirty="0"/>
          </a:p>
        </p:txBody>
      </p:sp>
      <p:sp>
        <p:nvSpPr>
          <p:cNvPr id="13" name="Text 4"/>
          <p:cNvSpPr txBox="1"/>
          <p:nvPr/>
        </p:nvSpPr>
        <p:spPr>
          <a:xfrm>
            <a:off x="533400" y="3136587"/>
            <a:ext cx="4038600" cy="554632"/>
          </a:xfrm>
          <a:prstGeom prst="rect">
            <a:avLst/>
          </a:prstGeom>
          <a:noFill/>
          <a:ln/>
        </p:spPr>
        <p:txBody>
          <a:bodyPr wrap="square" lIns="0" tIns="0" rIns="0" bIns="0" rtlCol="0" anchor="ctr"/>
          <a:lstStyle/>
          <a:p>
            <a:pPr algn="l" indent="0" marL="0">
              <a:lnSpc>
                <a:spcPct val="100000"/>
              </a:lnSpc>
              <a:buNone/>
            </a:pPr>
            <a:r>
              <a:rPr lang="en-US" sz="1164" b="1" dirty="0">
                <a:solidFill>
                  <a:srgbClr val="110F24"/>
                </a:solidFill>
                <a:latin typeface="Arial" pitchFamily="34" charset="0"/>
                <a:ea typeface="Arial" pitchFamily="34" charset="-122"/>
                <a:cs typeface="Arial" pitchFamily="34" charset="-120"/>
              </a:rPr>
              <a:t>Слова по теме праздников
</a:t>
            </a:r>
            <a:pPr algn="l" indent="0" marL="0">
              <a:lnSpc>
                <a:spcPct val="100000"/>
              </a:lnSpc>
              <a:buNone/>
            </a:pPr>
            <a:r>
              <a:rPr lang="en-US" sz="291"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970" dirty="0">
                <a:solidFill>
                  <a:srgbClr val="110F24"/>
                </a:solidFill>
                <a:latin typeface="Arial" pitchFamily="34" charset="0"/>
                <a:ea typeface="Arial" pitchFamily="34" charset="-122"/>
                <a:cs typeface="Arial" pitchFamily="34" charset="-120"/>
              </a:rPr>
              <a:t>Для урока английского языка декабрь удобен для слов celebration, gift, tree and snow. Они легко соединяются в весёлые и понятные предложения.
</a:t>
            </a:r>
            <a:endParaRPr lang="en-US" sz="1164" dirty="0"/>
          </a:p>
        </p:txBody>
      </p:sp>
      <p:sp>
        <p:nvSpPr>
          <p:cNvPr id="14" name="Text 5"/>
          <p:cNvSpPr txBox="1"/>
          <p:nvPr/>
        </p:nvSpPr>
        <p:spPr>
          <a:xfrm>
            <a:off x="533400" y="3834488"/>
            <a:ext cx="4038600" cy="554632"/>
          </a:xfrm>
          <a:prstGeom prst="rect">
            <a:avLst/>
          </a:prstGeom>
          <a:noFill/>
          <a:ln/>
        </p:spPr>
        <p:txBody>
          <a:bodyPr wrap="square" lIns="0" tIns="0" rIns="0" bIns="0" rtlCol="0" anchor="ctr"/>
          <a:lstStyle/>
          <a:p>
            <a:pPr algn="l" indent="0" marL="0">
              <a:lnSpc>
                <a:spcPct val="100000"/>
              </a:lnSpc>
              <a:buNone/>
            </a:pPr>
            <a:r>
              <a:rPr lang="en-US" sz="1164" b="1" dirty="0">
                <a:solidFill>
                  <a:srgbClr val="110F24"/>
                </a:solidFill>
                <a:latin typeface="Arial" pitchFamily="34" charset="0"/>
                <a:ea typeface="Arial" pitchFamily="34" charset="-122"/>
                <a:cs typeface="Arial" pitchFamily="34" charset="-120"/>
              </a:rPr>
              <a:t>Любимый месяц детей
</a:t>
            </a:r>
            <a:pPr algn="l" indent="0" marL="0">
              <a:lnSpc>
                <a:spcPct val="100000"/>
              </a:lnSpc>
              <a:buNone/>
            </a:pPr>
            <a:r>
              <a:rPr lang="en-US" sz="291"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970" dirty="0">
                <a:solidFill>
                  <a:srgbClr val="110F24"/>
                </a:solidFill>
                <a:latin typeface="Arial" pitchFamily="34" charset="0"/>
                <a:ea typeface="Arial" pitchFamily="34" charset="-122"/>
                <a:cs typeface="Arial" pitchFamily="34" charset="-120"/>
              </a:rPr>
              <a:t>Many children wait for December because it brings rest, decorations and cheerful days. Этот месяц легко запомнить: он почти всегда звучит как начало праздника.
</a:t>
            </a:r>
            <a:endParaRPr lang="en-US" sz="1164"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72146" y="1688549"/>
            <a:ext cx="8399709" cy="2799903"/>
          </a:xfrm>
          <a:prstGeom prst="rect">
            <a:avLst/>
          </a:prstGeom>
        </p:spPr>
      </p:pic>
      <p:sp>
        <p:nvSpPr>
          <p:cNvPr id="4"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110F24"/>
                </a:solidFill>
                <a:latin typeface="Arial" pitchFamily="34" charset="0"/>
                <a:ea typeface="Arial" pitchFamily="34" charset="-122"/>
                <a:cs typeface="Arial" pitchFamily="34" charset="-120"/>
              </a:rPr>
              <a:t>8</a:t>
            </a:r>
            <a:endParaRPr lang="en-US" sz="800" dirty="0"/>
          </a:p>
        </p:txBody>
      </p:sp>
      <p:sp>
        <p:nvSpPr>
          <p:cNvPr id="5" name="Text 1"/>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E90087"/>
                </a:solidFill>
                <a:latin typeface="Arial" pitchFamily="34" charset="0"/>
                <a:ea typeface="Arial" pitchFamily="34" charset="-122"/>
                <a:cs typeface="Arial" pitchFamily="34" charset="-120"/>
              </a:rPr>
              <a:t>Порядок месяцев в году
</a:t>
            </a:r>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Последовательность месяцев и деление года на 4 сезона
</a:t>
            </a:r>
            <a:endParaRPr 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733024" y="802918"/>
            <a:ext cx="3680524" cy="3537665"/>
          </a:xfrm>
          <a:prstGeom prst="rect">
            <a:avLst/>
          </a:prstGeom>
          <a:noFill/>
          <a:ln/>
        </p:spPr>
        <p:txBody>
          <a:bodyPr wrap="square" lIns="0" tIns="0" rIns="0" bIns="0" rtlCol="0" anchor="ctr"/>
          <a:lstStyle/>
          <a:p>
            <a:pPr algn="l" indent="0" marL="0">
              <a:lnSpc>
                <a:spcPct val="100000"/>
              </a:lnSpc>
              <a:buNone/>
            </a:pPr>
            <a:r>
              <a:rPr lang="en-US" sz="5400" b="1" dirty="0">
                <a:solidFill>
                  <a:srgbClr val="EFBFBF"/>
                </a:solidFill>
                <a:latin typeface="Arial" pitchFamily="34" charset="0"/>
                <a:ea typeface="Arial" pitchFamily="34" charset="-122"/>
                <a:cs typeface="Arial" pitchFamily="34" charset="-120"/>
              </a:rPr>
              <a:t>7
</a:t>
            </a:r>
            <a:pPr algn="l" indent="0" marL="0">
              <a:lnSpc>
                <a:spcPct val="100000"/>
              </a:lnSpc>
              <a:buNone/>
            </a:pPr>
            <a:r>
              <a:rPr lang="en-US" sz="1500" b="1" dirty="0">
                <a:solidFill>
                  <a:srgbClr val="EFBFBF"/>
                </a:solidFill>
                <a:latin typeface="Arial" pitchFamily="34" charset="0"/>
                <a:ea typeface="Arial" pitchFamily="34" charset="-122"/>
                <a:cs typeface="Arial" pitchFamily="34" charset="-120"/>
              </a:rPr>
              <a:t>
</a:t>
            </a:r>
            <a:pPr algn="l" indent="0" marL="0">
              <a:lnSpc>
                <a:spcPct val="100000"/>
              </a:lnSpc>
              <a:buNone/>
            </a:pPr>
            <a:r>
              <a:rPr lang="en-US" sz="1500" dirty="0">
                <a:solidFill>
                  <a:srgbClr val="EFBFBF"/>
                </a:solidFill>
                <a:latin typeface="Arial" pitchFamily="34" charset="0"/>
                <a:ea typeface="Arial" pitchFamily="34" charset="-122"/>
                <a:cs typeface="Arial" pitchFamily="34" charset="-120"/>
              </a:rPr>
              <a:t>months in the year have 31 days.
</a:t>
            </a:r>
            <a:endParaRPr lang="en-US" sz="5400" dirty="0"/>
          </a:p>
        </p:txBody>
      </p:sp>
      <p:sp>
        <p:nvSpPr>
          <p:cNvPr id="4" name="Text 1"/>
          <p:cNvSpPr txBox="1"/>
          <p:nvPr/>
        </p:nvSpPr>
        <p:spPr>
          <a:xfrm>
            <a:off x="5574900" y="1391775"/>
            <a:ext cx="2818500" cy="2420700"/>
          </a:xfrm>
          <a:prstGeom prst="rect">
            <a:avLst/>
          </a:prstGeom>
          <a:noFill/>
          <a:ln/>
        </p:spPr>
        <p:txBody>
          <a:bodyPr wrap="square" lIns="0" tIns="0" rIns="0" bIns="0" rtlCol="0" anchor="ctr"/>
          <a:lstStyle/>
          <a:p>
            <a:pPr algn="l" indent="0" marL="0">
              <a:lnSpc>
                <a:spcPct val="100000"/>
              </a:lnSpc>
              <a:buNone/>
            </a:pPr>
            <a:r>
              <a:rPr lang="en-US" sz="1200" b="1" dirty="0">
                <a:solidFill>
                  <a:srgbClr val="E90087"/>
                </a:solidFill>
                <a:latin typeface="Arial" pitchFamily="34" charset="0"/>
                <a:ea typeface="Arial" pitchFamily="34" charset="-122"/>
                <a:cs typeface="Arial" pitchFamily="34" charset="-120"/>
              </a:rPr>
              <a:t>Knowing this number helps children read calendars faster and avoid mistakes when saying dates in English.
</a:t>
            </a:r>
            <a:pPr algn="l" indent="0" marL="0">
              <a:lnSpc>
                <a:spcPct val="100000"/>
              </a:lnSpc>
              <a:buNone/>
            </a:pPr>
            <a:r>
              <a:rPr lang="en-US" sz="700" b="1" dirty="0">
                <a:solidFill>
                  <a:srgbClr val="E90087"/>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Правило календаря Gregorian / общеизвестная календарная норма
</a:t>
            </a:r>
            <a:endParaRPr lang="en-US" sz="1200" dirty="0"/>
          </a:p>
        </p:txBody>
      </p:sp>
      <p:sp>
        <p:nvSpPr>
          <p:cNvPr id="5" name="Text 2"/>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9</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06394" y="1800131"/>
            <a:ext cx="4174535" cy="277215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10</a:t>
            </a:r>
            <a:endParaRPr lang="en-US" sz="800" dirty="0"/>
          </a:p>
        </p:txBody>
      </p:sp>
      <p:sp>
        <p:nvSpPr>
          <p:cNvPr id="9" name="Text 1"/>
          <p:cNvSpPr txBox="1"/>
          <p:nvPr/>
        </p:nvSpPr>
        <p:spPr>
          <a:xfrm>
            <a:off x="306394"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Leap year and February
</a:t>
            </a:r>
            <a:endParaRPr lang="en-US" sz="2400" dirty="0"/>
          </a:p>
        </p:txBody>
      </p:sp>
      <p:sp>
        <p:nvSpPr>
          <p:cNvPr id="10" name="Text 2"/>
          <p:cNvSpPr txBox="1"/>
          <p:nvPr/>
        </p:nvSpPr>
        <p:spPr>
          <a:xfrm>
            <a:off x="4799006" y="1995395"/>
            <a:ext cx="4038600" cy="641582"/>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Особый февраль
</a:t>
            </a:r>
            <a:pPr algn="l" indent="0" marL="0">
              <a:lnSpc>
                <a:spcPct val="100000"/>
              </a:lnSpc>
              <a:buNone/>
            </a:pPr>
            <a:r>
              <a:rPr lang="en-US" sz="3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February is the month that can change its length. Usually it has 28 days, so it feels shorter than the others and easy to notice in a calendar.
</a:t>
            </a:r>
            <a:endParaRPr lang="en-US" sz="1200" dirty="0"/>
          </a:p>
        </p:txBody>
      </p:sp>
      <p:sp>
        <p:nvSpPr>
          <p:cNvPr id="11" name="Text 3"/>
          <p:cNvSpPr txBox="1"/>
          <p:nvPr/>
        </p:nvSpPr>
        <p:spPr>
          <a:xfrm>
            <a:off x="4799006" y="2848607"/>
            <a:ext cx="4038600" cy="641582"/>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Высокосный год
</a:t>
            </a:r>
            <a:pPr algn="l" indent="0" marL="0">
              <a:lnSpc>
                <a:spcPct val="100000"/>
              </a:lnSpc>
              <a:buNone/>
            </a:pPr>
            <a:r>
              <a:rPr lang="en-US" sz="3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Leap year happens once every 4 years, and February gets one extra day. This little bonus day keeps the calendar closer to the Earth’s movement around the Sun.
</a:t>
            </a:r>
            <a:endParaRPr lang="en-US" sz="1200" dirty="0"/>
          </a:p>
        </p:txBody>
      </p:sp>
      <p:sp>
        <p:nvSpPr>
          <p:cNvPr id="12" name="Text 4"/>
          <p:cNvSpPr txBox="1"/>
          <p:nvPr/>
        </p:nvSpPr>
        <p:spPr>
          <a:xfrm>
            <a:off x="4799006" y="3701818"/>
            <a:ext cx="4038600" cy="641582"/>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Простое правило
</a:t>
            </a:r>
            <a:pPr algn="l" indent="0" marL="0">
              <a:lnSpc>
                <a:spcPct val="100000"/>
              </a:lnSpc>
              <a:buNone/>
            </a:pPr>
            <a:r>
              <a:rPr lang="en-US" sz="3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For younger pupils, the main idea is simple: February changes its number of days in a leap year. No magic tricks — just one more day for the calendar.
</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86696" y="1850922"/>
            <a:ext cx="1595768" cy="1246238"/>
          </a:xfrm>
          <a:prstGeom prst="rect">
            <a:avLst/>
          </a:prstGeom>
          <a:noFill/>
          <a:ln/>
        </p:spPr>
        <p:txBody>
          <a:bodyPr wrap="square" lIns="0" tIns="0" rIns="0" bIns="0" rtlCol="0" anchor="ctr"/>
          <a:lstStyle/>
          <a:p>
            <a:pPr algn="l" indent="0" marL="0">
              <a:lnSpc>
                <a:spcPct val="100000"/>
              </a:lnSpc>
              <a:buNone/>
            </a:pPr>
            <a:r>
              <a:rPr lang="en-US" sz="1100" b="1" dirty="0">
                <a:solidFill>
                  <a:srgbClr val="E90087"/>
                </a:solidFill>
                <a:latin typeface="Arial" pitchFamily="34" charset="0"/>
                <a:ea typeface="Arial" pitchFamily="34" charset="-122"/>
                <a:cs typeface="Arial" pitchFamily="34" charset="-120"/>
              </a:rPr>
              <a:t>Winter
</a:t>
            </a:r>
            <a:pPr algn="l" indent="0" marL="0">
              <a:lnSpc>
                <a:spcPct val="100000"/>
              </a:lnSpc>
              <a:buNone/>
            </a:pPr>
            <a:r>
              <a:rPr lang="en-US" sz="800" dirty="0">
                <a:solidFill>
                  <a:srgbClr val="31305C"/>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January, February and December belong to winter. The weather is colder, days are shorter, and people often wear hats, coats and gloves. Snow and frosty mornings make these months easy to recognise.
</a:t>
            </a:r>
            <a:endParaRPr lang="en-US" sz="1100" dirty="0"/>
          </a:p>
        </p:txBody>
      </p:sp>
      <p:sp>
        <p:nvSpPr>
          <p:cNvPr id="8" name="Text 1"/>
          <p:cNvSpPr txBox="1"/>
          <p:nvPr/>
        </p:nvSpPr>
        <p:spPr>
          <a:xfrm>
            <a:off x="2654709" y="1850922"/>
            <a:ext cx="1595768" cy="1246238"/>
          </a:xfrm>
          <a:prstGeom prst="rect">
            <a:avLst/>
          </a:prstGeom>
          <a:noFill/>
          <a:ln/>
        </p:spPr>
        <p:txBody>
          <a:bodyPr wrap="square" lIns="0" tIns="0" rIns="0" bIns="0" rtlCol="0" anchor="ctr"/>
          <a:lstStyle/>
          <a:p>
            <a:pPr algn="l" indent="0" marL="0">
              <a:lnSpc>
                <a:spcPct val="100000"/>
              </a:lnSpc>
              <a:buNone/>
            </a:pPr>
            <a:r>
              <a:rPr lang="en-US" sz="1100" b="1" dirty="0">
                <a:solidFill>
                  <a:srgbClr val="E90087"/>
                </a:solidFill>
                <a:latin typeface="Arial" pitchFamily="34" charset="0"/>
                <a:ea typeface="Arial" pitchFamily="34" charset="-122"/>
                <a:cs typeface="Arial" pitchFamily="34" charset="-120"/>
              </a:rPr>
              <a:t>Spring
</a:t>
            </a:r>
            <a:pPr algn="l" indent="0" marL="0">
              <a:lnSpc>
                <a:spcPct val="100000"/>
              </a:lnSpc>
              <a:buNone/>
            </a:pPr>
            <a:r>
              <a:rPr lang="en-US" sz="800" dirty="0">
                <a:solidFill>
                  <a:srgbClr val="31305C"/>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March, April and May are spring months. Nature wakes up, flowers appear, and the days grow longer. These months are useful for learning words about rain, leaves and new life.
</a:t>
            </a:r>
            <a:endParaRPr lang="en-US" sz="1100" dirty="0"/>
          </a:p>
        </p:txBody>
      </p:sp>
      <p:sp>
        <p:nvSpPr>
          <p:cNvPr id="9" name="Text 2"/>
          <p:cNvSpPr txBox="1"/>
          <p:nvPr/>
        </p:nvSpPr>
        <p:spPr>
          <a:xfrm>
            <a:off x="4822722" y="1850922"/>
            <a:ext cx="1595768" cy="1246238"/>
          </a:xfrm>
          <a:prstGeom prst="rect">
            <a:avLst/>
          </a:prstGeom>
          <a:noFill/>
          <a:ln/>
        </p:spPr>
        <p:txBody>
          <a:bodyPr wrap="square" lIns="0" tIns="0" rIns="0" bIns="0" rtlCol="0" anchor="ctr"/>
          <a:lstStyle/>
          <a:p>
            <a:pPr algn="l" indent="0" marL="0">
              <a:lnSpc>
                <a:spcPct val="100000"/>
              </a:lnSpc>
              <a:buNone/>
            </a:pPr>
            <a:r>
              <a:rPr lang="en-US" sz="1100" b="1" dirty="0">
                <a:solidFill>
                  <a:srgbClr val="E90087"/>
                </a:solidFill>
                <a:latin typeface="Arial" pitchFamily="34" charset="0"/>
                <a:ea typeface="Arial" pitchFamily="34" charset="-122"/>
                <a:cs typeface="Arial" pitchFamily="34" charset="-120"/>
              </a:rPr>
              <a:t>Summer
</a:t>
            </a:r>
            <a:pPr algn="l" indent="0" marL="0">
              <a:lnSpc>
                <a:spcPct val="100000"/>
              </a:lnSpc>
              <a:buNone/>
            </a:pPr>
            <a:r>
              <a:rPr lang="en-US" sz="800" dirty="0">
                <a:solidFill>
                  <a:srgbClr val="31305C"/>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June, July and August are summer months. The weather is usually warm, and children enjoy holidays, outdoor games and travel. Many lessons about summer use words like sunshine, swimming and camp.
</a:t>
            </a:r>
            <a:endParaRPr lang="en-US" sz="1100" dirty="0"/>
          </a:p>
        </p:txBody>
      </p:sp>
      <p:sp>
        <p:nvSpPr>
          <p:cNvPr id="10" name="Text 3"/>
          <p:cNvSpPr txBox="1"/>
          <p:nvPr/>
        </p:nvSpPr>
        <p:spPr>
          <a:xfrm>
            <a:off x="6961238" y="1850922"/>
            <a:ext cx="1595768" cy="1246238"/>
          </a:xfrm>
          <a:prstGeom prst="rect">
            <a:avLst/>
          </a:prstGeom>
          <a:noFill/>
          <a:ln/>
        </p:spPr>
        <p:txBody>
          <a:bodyPr wrap="square" lIns="0" tIns="0" rIns="0" bIns="0" rtlCol="0" anchor="ctr"/>
          <a:lstStyle/>
          <a:p>
            <a:pPr algn="l" indent="0" marL="0">
              <a:lnSpc>
                <a:spcPct val="100000"/>
              </a:lnSpc>
              <a:buNone/>
            </a:pPr>
            <a:r>
              <a:rPr lang="en-US" sz="1100" b="1" dirty="0">
                <a:solidFill>
                  <a:srgbClr val="E90087"/>
                </a:solidFill>
                <a:latin typeface="Arial" pitchFamily="34" charset="0"/>
                <a:ea typeface="Arial" pitchFamily="34" charset="-122"/>
                <a:cs typeface="Arial" pitchFamily="34" charset="-120"/>
              </a:rPr>
              <a:t>Autumn
</a:t>
            </a:r>
            <a:pPr algn="l" indent="0" marL="0">
              <a:lnSpc>
                <a:spcPct val="100000"/>
              </a:lnSpc>
              <a:buNone/>
            </a:pPr>
            <a:r>
              <a:rPr lang="en-US" sz="800" dirty="0">
                <a:solidFill>
                  <a:srgbClr val="31305C"/>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September, October and November are autumn months. School starts, leaves change colour, and the air becomes cooler. This season is a good time to describe wind, clouds and rainy days.
</a:t>
            </a:r>
            <a:endParaRPr lang="en-US" sz="1100" dirty="0"/>
          </a:p>
        </p:txBody>
      </p:sp>
      <p:sp>
        <p:nvSpPr>
          <p:cNvPr id="11" name="Text 4"/>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11</a:t>
            </a:r>
            <a:endParaRPr lang="en-US" sz="800" dirty="0"/>
          </a:p>
        </p:txBody>
      </p:sp>
      <p:sp>
        <p:nvSpPr>
          <p:cNvPr id="12" name="Text 5"/>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Months and the four seasons
</a:t>
            </a:r>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32348" y="3562502"/>
            <a:ext cx="8557985" cy="1061391"/>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12</a:t>
            </a:r>
            <a:endParaRPr lang="en-US" sz="800" dirty="0"/>
          </a:p>
        </p:txBody>
      </p:sp>
      <p:sp>
        <p:nvSpPr>
          <p:cNvPr id="10" name="Text 1"/>
          <p:cNvSpPr txBox="1"/>
          <p:nvPr/>
        </p:nvSpPr>
        <p:spPr>
          <a:xfrm>
            <a:off x="306394"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Months in dates and birthdays
</a:t>
            </a:r>
            <a:endParaRPr lang="en-US" sz="2400" dirty="0"/>
          </a:p>
        </p:txBody>
      </p:sp>
      <p:sp>
        <p:nvSpPr>
          <p:cNvPr id="11" name="Text 2"/>
          <p:cNvSpPr txBox="1"/>
          <p:nvPr/>
        </p:nvSpPr>
        <p:spPr>
          <a:xfrm>
            <a:off x="306394" y="2144485"/>
            <a:ext cx="1945756" cy="1145856"/>
          </a:xfrm>
          <a:prstGeom prst="rect">
            <a:avLst/>
          </a:prstGeom>
          <a:noFill/>
          <a:ln/>
        </p:spPr>
        <p:txBody>
          <a:bodyPr wrap="square" lIns="0" tIns="0" rIns="0" bIns="0" rtlCol="0" anchor="t"/>
          <a:lstStyle/>
          <a:p>
            <a:pPr algn="l" indent="0" marL="0">
              <a:lnSpc>
                <a:spcPct val="100000"/>
              </a:lnSpc>
              <a:buNone/>
            </a:pPr>
            <a:r>
              <a:rPr lang="en-US" sz="1100" b="1" dirty="0">
                <a:solidFill>
                  <a:srgbClr val="E90087"/>
                </a:solidFill>
                <a:latin typeface="Arial" pitchFamily="34" charset="0"/>
                <a:ea typeface="Arial" pitchFamily="34" charset="-122"/>
                <a:cs typeface="Arial" pitchFamily="34" charset="-120"/>
              </a:rPr>
              <a:t>Dates in English
</a:t>
            </a:r>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In English, the month often comes after the day number, for example 12 March, 5 May or 1 September. This order is important when reading calendars, invitations and school notices.
</a:t>
            </a:r>
            <a:endParaRPr lang="en-US" sz="1100" dirty="0"/>
          </a:p>
        </p:txBody>
      </p:sp>
      <p:sp>
        <p:nvSpPr>
          <p:cNvPr id="12" name="Text 3"/>
          <p:cNvSpPr txBox="1"/>
          <p:nvPr/>
        </p:nvSpPr>
        <p:spPr>
          <a:xfrm>
            <a:off x="2485129" y="2144485"/>
            <a:ext cx="1945756" cy="1145856"/>
          </a:xfrm>
          <a:prstGeom prst="rect">
            <a:avLst/>
          </a:prstGeom>
          <a:noFill/>
          <a:ln/>
        </p:spPr>
        <p:txBody>
          <a:bodyPr wrap="square" lIns="0" tIns="0" rIns="0" bIns="0" rtlCol="0" anchor="t"/>
          <a:lstStyle/>
          <a:p>
            <a:pPr algn="l" indent="0" marL="0">
              <a:lnSpc>
                <a:spcPct val="100000"/>
              </a:lnSpc>
              <a:buNone/>
            </a:pPr>
            <a:r>
              <a:rPr lang="en-US" sz="1100" b="1" dirty="0">
                <a:solidFill>
                  <a:srgbClr val="E90087"/>
                </a:solidFill>
                <a:latin typeface="Arial" pitchFamily="34" charset="0"/>
                <a:ea typeface="Arial" pitchFamily="34" charset="-122"/>
                <a:cs typeface="Arial" pitchFamily="34" charset="-120"/>
              </a:rPr>
              <a:t>Talking about birthdays
</a:t>
            </a:r>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Months help us say when a birthday happens. We can say: My birthday is in May. Her birthday is in October. These short sentences are easy to remember and very useful in class.
</a:t>
            </a:r>
            <a:endParaRPr lang="en-US" sz="1100" dirty="0"/>
          </a:p>
        </p:txBody>
      </p:sp>
      <p:sp>
        <p:nvSpPr>
          <p:cNvPr id="13" name="Text 4"/>
          <p:cNvSpPr txBox="1"/>
          <p:nvPr/>
        </p:nvSpPr>
        <p:spPr>
          <a:xfrm>
            <a:off x="4663864" y="2144485"/>
            <a:ext cx="1945756" cy="1145856"/>
          </a:xfrm>
          <a:prstGeom prst="rect">
            <a:avLst/>
          </a:prstGeom>
          <a:noFill/>
          <a:ln/>
        </p:spPr>
        <p:txBody>
          <a:bodyPr wrap="square" lIns="0" tIns="0" rIns="0" bIns="0" rtlCol="0" anchor="t"/>
          <a:lstStyle/>
          <a:p>
            <a:pPr algn="l" indent="0" marL="0">
              <a:lnSpc>
                <a:spcPct val="100000"/>
              </a:lnSpc>
              <a:buNone/>
            </a:pPr>
            <a:r>
              <a:rPr lang="en-US" sz="1090" b="1" dirty="0">
                <a:solidFill>
                  <a:srgbClr val="E90087"/>
                </a:solidFill>
                <a:latin typeface="Arial" pitchFamily="34" charset="0"/>
                <a:ea typeface="Arial" pitchFamily="34" charset="-122"/>
                <a:cs typeface="Arial" pitchFamily="34" charset="-120"/>
              </a:rPr>
              <a:t>School events
</a:t>
            </a:r>
            <a:pPr algn="l" indent="0" marL="0">
              <a:lnSpc>
                <a:spcPct val="100000"/>
              </a:lnSpc>
              <a:buNone/>
            </a:pPr>
            <a:r>
              <a:rPr lang="en-US" sz="991"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91" dirty="0">
                <a:solidFill>
                  <a:srgbClr val="FFFFFF"/>
                </a:solidFill>
                <a:latin typeface="Arial" pitchFamily="34" charset="0"/>
                <a:ea typeface="Arial" pitchFamily="34" charset="-122"/>
                <a:cs typeface="Arial" pitchFamily="34" charset="-120"/>
              </a:rPr>
              <a:t>Many school activities are linked to months: the first day of school, holidays, concerts and sports days. When children know month names, they can understand schedules without guessing what comes next.
</a:t>
            </a:r>
            <a:endParaRPr lang="en-US" sz="1090" dirty="0"/>
          </a:p>
        </p:txBody>
      </p:sp>
      <p:sp>
        <p:nvSpPr>
          <p:cNvPr id="14" name="Text 5"/>
          <p:cNvSpPr txBox="1"/>
          <p:nvPr/>
        </p:nvSpPr>
        <p:spPr>
          <a:xfrm>
            <a:off x="6842598" y="2144485"/>
            <a:ext cx="1945756" cy="1145856"/>
          </a:xfrm>
          <a:prstGeom prst="rect">
            <a:avLst/>
          </a:prstGeom>
          <a:noFill/>
          <a:ln/>
        </p:spPr>
        <p:txBody>
          <a:bodyPr wrap="square" lIns="0" tIns="0" rIns="0" bIns="0" rtlCol="0" anchor="t"/>
          <a:lstStyle/>
          <a:p>
            <a:pPr algn="l" indent="0" marL="0">
              <a:lnSpc>
                <a:spcPct val="100000"/>
              </a:lnSpc>
              <a:buNone/>
            </a:pPr>
            <a:r>
              <a:rPr lang="en-US" sz="1090" b="1" dirty="0">
                <a:solidFill>
                  <a:srgbClr val="E90087"/>
                </a:solidFill>
                <a:latin typeface="Arial" pitchFamily="34" charset="0"/>
                <a:ea typeface="Arial" pitchFamily="34" charset="-122"/>
                <a:cs typeface="Arial" pitchFamily="34" charset="-120"/>
              </a:rPr>
              <a:t>Personal life
</a:t>
            </a:r>
            <a:pPr algn="l" indent="0" marL="0">
              <a:lnSpc>
                <a:spcPct val="100000"/>
              </a:lnSpc>
              <a:buNone/>
            </a:pPr>
            <a:r>
              <a:rPr lang="en-US" sz="991"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91" dirty="0">
                <a:solidFill>
                  <a:srgbClr val="FFFFFF"/>
                </a:solidFill>
                <a:latin typeface="Arial" pitchFamily="34" charset="0"/>
                <a:ea typeface="Arial" pitchFamily="34" charset="-122"/>
                <a:cs typeface="Arial" pitchFamily="34" charset="-120"/>
              </a:rPr>
              <a:t>Months connect English with real life, not only with textbook pages. Children can speak about family celebrations, trips and special days. This makes English feel friendly, useful and close to everyday life.
</a:t>
            </a:r>
            <a:endParaRPr lang="en-US" sz="109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41650" y="2833123"/>
            <a:ext cx="2249100" cy="1700003"/>
          </a:xfrm>
          <a:prstGeom prst="rect">
            <a:avLst/>
          </a:prstGeom>
        </p:spPr>
      </p:pic>
      <p:pic>
        <p:nvPicPr>
          <p:cNvPr id="5" name="Image 3" descr="preencoded.png">    </p:cNvPr>
          <p:cNvPicPr>
            <a:picLocks noChangeAspect="1"/>
          </p:cNvPicPr>
          <p:nvPr/>
        </p:nvPicPr>
        <p:blipFill>
          <a:blip r:embed="rId4"/>
          <a:stretch>
            <a:fillRect/>
          </a:stretch>
        </p:blipFill>
        <p:spPr>
          <a:xfrm>
            <a:off x="3161567" y="2832625"/>
            <a:ext cx="2248066" cy="1701000"/>
          </a:xfrm>
          <a:prstGeom prst="rect">
            <a:avLst/>
          </a:prstGeom>
        </p:spPr>
      </p:pic>
      <p:pic>
        <p:nvPicPr>
          <p:cNvPr id="6" name="Image 4" descr="preencoded.png">    </p:cNvPr>
          <p:cNvPicPr>
            <a:picLocks noChangeAspect="1"/>
          </p:cNvPicPr>
          <p:nvPr/>
        </p:nvPicPr>
        <p:blipFill>
          <a:blip r:embed="rId5"/>
          <a:stretch>
            <a:fillRect/>
          </a:stretch>
        </p:blipFill>
        <p:spPr>
          <a:xfrm>
            <a:off x="6019067" y="2832625"/>
            <a:ext cx="2248066" cy="17010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13</a:t>
            </a:r>
            <a:endParaRPr lang="en-US" sz="800" dirty="0"/>
          </a:p>
        </p:txBody>
      </p:sp>
      <p:sp>
        <p:nvSpPr>
          <p:cNvPr id="9" name="Text 1"/>
          <p:cNvSpPr txBox="1"/>
          <p:nvPr/>
        </p:nvSpPr>
        <p:spPr>
          <a:xfrm>
            <a:off x="384513" y="1882511"/>
            <a:ext cx="2139614" cy="817472"/>
          </a:xfrm>
          <a:prstGeom prst="rect">
            <a:avLst/>
          </a:prstGeom>
          <a:noFill/>
          <a:ln/>
        </p:spPr>
        <p:txBody>
          <a:bodyPr wrap="square" lIns="0" tIns="0" rIns="0" bIns="0" rtlCol="0" anchor="t"/>
          <a:lstStyle/>
          <a:p>
            <a:pPr algn="l" indent="0" marL="0">
              <a:lnSpc>
                <a:spcPct val="100000"/>
              </a:lnSpc>
              <a:buNone/>
            </a:pPr>
            <a:r>
              <a:rPr lang="en-US" sz="1041" b="1" dirty="0">
                <a:solidFill>
                  <a:srgbClr val="E90087"/>
                </a:solidFill>
                <a:latin typeface="Arial" pitchFamily="34" charset="0"/>
                <a:ea typeface="Arial" pitchFamily="34" charset="-122"/>
                <a:cs typeface="Arial" pitchFamily="34" charset="-120"/>
              </a:rPr>
              <a:t>Winter in the window
</a:t>
            </a:r>
            <a:pPr algn="l" indent="0" marL="0">
              <a:lnSpc>
                <a:spcPct val="100000"/>
              </a:lnSpc>
              <a:buNone/>
            </a:pPr>
            <a:r>
              <a:rPr lang="en-US" sz="867"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67" dirty="0">
                <a:solidFill>
                  <a:srgbClr val="FFFFFF"/>
                </a:solidFill>
                <a:latin typeface="Arial" pitchFamily="34" charset="0"/>
                <a:ea typeface="Arial" pitchFamily="34" charset="-122"/>
                <a:cs typeface="Arial" pitchFamily="34" charset="-120"/>
              </a:rPr>
              <a:t>In January and February, the window may look frosty in the morning. Snow covers the ground, the air feels cold, and children wrap themselves in warm coats. It is a perfect time for words like cold, snowy and icy.
</a:t>
            </a:r>
            <a:endParaRPr lang="en-US" sz="1041" dirty="0"/>
          </a:p>
        </p:txBody>
      </p:sp>
      <p:sp>
        <p:nvSpPr>
          <p:cNvPr id="10" name="Text 2"/>
          <p:cNvSpPr txBox="1"/>
          <p:nvPr/>
        </p:nvSpPr>
        <p:spPr>
          <a:xfrm>
            <a:off x="3203913" y="1882511"/>
            <a:ext cx="2139614" cy="817472"/>
          </a:xfrm>
          <a:prstGeom prst="rect">
            <a:avLst/>
          </a:prstGeom>
          <a:noFill/>
          <a:ln/>
        </p:spPr>
        <p:txBody>
          <a:bodyPr wrap="square" lIns="0" tIns="0" rIns="0" bIns="0" rtlCol="0" anchor="t"/>
          <a:lstStyle/>
          <a:p>
            <a:pPr algn="l" indent="0" marL="0">
              <a:lnSpc>
                <a:spcPct val="100000"/>
              </a:lnSpc>
              <a:buNone/>
            </a:pPr>
            <a:r>
              <a:rPr lang="en-US" sz="1049" b="1" dirty="0">
                <a:solidFill>
                  <a:srgbClr val="E90087"/>
                </a:solidFill>
                <a:latin typeface="Arial" pitchFamily="34" charset="0"/>
                <a:ea typeface="Arial" pitchFamily="34" charset="-122"/>
                <a:cs typeface="Arial" pitchFamily="34" charset="-120"/>
              </a:rPr>
              <a:t>Spring wakes up
</a:t>
            </a:r>
            <a:pPr algn="l" indent="0" marL="0">
              <a:lnSpc>
                <a:spcPct val="100000"/>
              </a:lnSpc>
              <a:buNone/>
            </a:pPr>
            <a:r>
              <a:rPr lang="en-US" sz="874"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74" dirty="0">
                <a:solidFill>
                  <a:srgbClr val="FFFFFF"/>
                </a:solidFill>
                <a:latin typeface="Arial" pitchFamily="34" charset="0"/>
                <a:ea typeface="Arial" pitchFamily="34" charset="-122"/>
                <a:cs typeface="Arial" pitchFamily="34" charset="-120"/>
              </a:rPr>
              <a:t>In March, April and May, the garden slowly changes. Small flowers appear, fresh green leaves grow on the trees, and rain often visits the streets. These months are easy to describe with warm, rainy and bright.
</a:t>
            </a:r>
            <a:endParaRPr lang="en-US" sz="1049" dirty="0"/>
          </a:p>
        </p:txBody>
      </p:sp>
      <p:sp>
        <p:nvSpPr>
          <p:cNvPr id="11" name="Text 3"/>
          <p:cNvSpPr txBox="1"/>
          <p:nvPr/>
        </p:nvSpPr>
        <p:spPr>
          <a:xfrm>
            <a:off x="6061413" y="1882511"/>
            <a:ext cx="2139614" cy="817472"/>
          </a:xfrm>
          <a:prstGeom prst="rect">
            <a:avLst/>
          </a:prstGeom>
          <a:noFill/>
          <a:ln/>
        </p:spPr>
        <p:txBody>
          <a:bodyPr wrap="square" lIns="0" tIns="0" rIns="0" bIns="0" rtlCol="0" anchor="t"/>
          <a:lstStyle/>
          <a:p>
            <a:pPr algn="l" indent="0" marL="0">
              <a:lnSpc>
                <a:spcPct val="100000"/>
              </a:lnSpc>
              <a:buNone/>
            </a:pPr>
            <a:r>
              <a:rPr lang="en-US" sz="980" b="1" dirty="0">
                <a:solidFill>
                  <a:srgbClr val="E90087"/>
                </a:solidFill>
                <a:latin typeface="Arial" pitchFamily="34" charset="0"/>
                <a:ea typeface="Arial" pitchFamily="34" charset="-122"/>
                <a:cs typeface="Arial" pitchFamily="34" charset="-120"/>
              </a:rPr>
              <a:t>Summer sunshine and autumn wind
</a:t>
            </a:r>
            <a:pPr algn="l" indent="0" marL="0">
              <a:lnSpc>
                <a:spcPct val="100000"/>
              </a:lnSpc>
              <a:buNone/>
            </a:pPr>
            <a:r>
              <a:rPr lang="en-US" sz="816"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16" dirty="0">
                <a:solidFill>
                  <a:srgbClr val="FFFFFF"/>
                </a:solidFill>
                <a:latin typeface="Arial" pitchFamily="34" charset="0"/>
                <a:ea typeface="Arial" pitchFamily="34" charset="-122"/>
                <a:cs typeface="Arial" pitchFamily="34" charset="-120"/>
              </a:rPr>
              <a:t>June, July and August bring sunshine, long days and outdoor fun. Later, September, October and November feel different: the wind gets stronger, the sky becomes cloudy, and the leaves turn yellow, red and brown.
</a:t>
            </a:r>
            <a:endParaRPr lang="en-US" sz="980" dirty="0"/>
          </a:p>
        </p:txBody>
      </p:sp>
      <p:sp>
        <p:nvSpPr>
          <p:cNvPr id="12" name="Text 4"/>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Weather and nature in different months
</a:t>
            </a:r>
            <a:endParaRPr lang="en-US"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31305C"/>
                </a:solidFill>
                <a:latin typeface="Arial" pitchFamily="34" charset="0"/>
                <a:ea typeface="Arial" pitchFamily="34" charset="-122"/>
                <a:cs typeface="Arial" pitchFamily="34" charset="-120"/>
              </a:rPr>
              <a:t>14</a:t>
            </a:r>
            <a:endParaRPr lang="en-US" sz="800" dirty="0"/>
          </a:p>
        </p:txBody>
      </p:sp>
      <p:sp>
        <p:nvSpPr>
          <p:cNvPr id="8" name="Text 1"/>
          <p:cNvSpPr txBox="1"/>
          <p:nvPr/>
        </p:nvSpPr>
        <p:spPr>
          <a:xfrm>
            <a:off x="306394"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Important English rules for month names
</a:t>
            </a:r>
            <a:endParaRPr lang="en-US" sz="2400" dirty="0"/>
          </a:p>
        </p:txBody>
      </p:sp>
      <p:sp>
        <p:nvSpPr>
          <p:cNvPr id="9" name="Text 2"/>
          <p:cNvSpPr txBox="1"/>
          <p:nvPr/>
        </p:nvSpPr>
        <p:spPr>
          <a:xfrm>
            <a:off x="284574" y="2292875"/>
            <a:ext cx="3742226" cy="827100"/>
          </a:xfrm>
          <a:prstGeom prst="rect">
            <a:avLst/>
          </a:prstGeom>
          <a:noFill/>
          <a:ln/>
        </p:spPr>
        <p:txBody>
          <a:bodyPr wrap="square" lIns="0" tIns="0" rIns="0" bIns="0" rtlCol="0" anchor="t"/>
          <a:lstStyle/>
          <a:p>
            <a:pPr algn="l" indent="0" marL="0">
              <a:lnSpc>
                <a:spcPct val="100000"/>
              </a:lnSpc>
              <a:buNone/>
            </a:pPr>
            <a:r>
              <a:rPr lang="en-US" sz="1200" b="1" dirty="0">
                <a:solidFill>
                  <a:srgbClr val="110F24"/>
                </a:solidFill>
                <a:latin typeface="Arial" pitchFamily="34" charset="0"/>
                <a:ea typeface="Arial" pitchFamily="34" charset="-122"/>
                <a:cs typeface="Arial" pitchFamily="34" charset="-120"/>
              </a:rPr>
              <a:t>Always a capital letter
</a:t>
            </a:r>
            <a:pPr algn="l" indent="0" marL="0">
              <a:lnSpc>
                <a:spcPct val="100000"/>
              </a:lnSpc>
              <a:buNone/>
            </a:pPr>
            <a:r>
              <a:rPr lang="en-US" sz="1000"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110F24"/>
                </a:solidFill>
                <a:latin typeface="Arial" pitchFamily="34" charset="0"/>
                <a:ea typeface="Arial" pitchFamily="34" charset="-122"/>
                <a:cs typeface="Arial" pitchFamily="34" charset="-120"/>
              </a:rPr>
              <a:t>Month names in English always begin with a capital letter: January, February, March. Even in a short sentence, this rule stays the same, so the month stands out clearly on the page.
</a:t>
            </a:r>
            <a:endParaRPr lang="en-US" sz="1200" dirty="0"/>
          </a:p>
        </p:txBody>
      </p:sp>
      <p:sp>
        <p:nvSpPr>
          <p:cNvPr id="10" name="Text 3"/>
          <p:cNvSpPr txBox="1"/>
          <p:nvPr/>
        </p:nvSpPr>
        <p:spPr>
          <a:xfrm>
            <a:off x="284574" y="3752525"/>
            <a:ext cx="3742226" cy="827100"/>
          </a:xfrm>
          <a:prstGeom prst="rect">
            <a:avLst/>
          </a:prstGeom>
          <a:noFill/>
          <a:ln/>
        </p:spPr>
        <p:txBody>
          <a:bodyPr wrap="square" lIns="0" tIns="0" rIns="0" bIns="0" rtlCol="0" anchor="t"/>
          <a:lstStyle/>
          <a:p>
            <a:pPr algn="l" indent="0" marL="0">
              <a:lnSpc>
                <a:spcPct val="100000"/>
              </a:lnSpc>
              <a:buNone/>
            </a:pPr>
            <a:r>
              <a:rPr lang="en-US" sz="1200" b="1" dirty="0">
                <a:solidFill>
                  <a:srgbClr val="110F24"/>
                </a:solidFill>
                <a:latin typeface="Arial" pitchFamily="34" charset="0"/>
                <a:ea typeface="Arial" pitchFamily="34" charset="-122"/>
                <a:cs typeface="Arial" pitchFamily="34" charset="-120"/>
              </a:rPr>
              <a:t>Write them exactly
</a:t>
            </a:r>
            <a:pPr algn="l" indent="0" marL="0">
              <a:lnSpc>
                <a:spcPct val="100000"/>
              </a:lnSpc>
              <a:buNone/>
            </a:pPr>
            <a:r>
              <a:rPr lang="en-US" sz="1000"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110F24"/>
                </a:solidFill>
                <a:latin typeface="Arial" pitchFamily="34" charset="0"/>
                <a:ea typeface="Arial" pitchFamily="34" charset="-122"/>
                <a:cs typeface="Arial" pitchFamily="34" charset="-120"/>
              </a:rPr>
              <a:t>It is important to spell each month carefully, because some names are long and tricky. A neat calendar line or a classroom poster can help children check the spelling while they practise.
</a:t>
            </a:r>
            <a:endParaRPr lang="en-US" sz="1200" dirty="0"/>
          </a:p>
        </p:txBody>
      </p:sp>
      <p:sp>
        <p:nvSpPr>
          <p:cNvPr id="11" name="Text 4"/>
          <p:cNvSpPr txBox="1"/>
          <p:nvPr/>
        </p:nvSpPr>
        <p:spPr>
          <a:xfrm>
            <a:off x="4901335" y="2292875"/>
            <a:ext cx="3742226" cy="827100"/>
          </a:xfrm>
          <a:prstGeom prst="rect">
            <a:avLst/>
          </a:prstGeom>
          <a:noFill/>
          <a:ln/>
        </p:spPr>
        <p:txBody>
          <a:bodyPr wrap="square" lIns="0" tIns="0" rIns="0" bIns="0" rtlCol="0" anchor="t"/>
          <a:lstStyle/>
          <a:p>
            <a:pPr algn="l" indent="0" marL="0">
              <a:lnSpc>
                <a:spcPct val="100000"/>
              </a:lnSpc>
              <a:buNone/>
            </a:pPr>
            <a:r>
              <a:rPr lang="en-US" sz="1200" b="1" dirty="0">
                <a:solidFill>
                  <a:srgbClr val="110F24"/>
                </a:solidFill>
                <a:latin typeface="Arial" pitchFamily="34" charset="0"/>
                <a:ea typeface="Arial" pitchFamily="34" charset="-122"/>
                <a:cs typeface="Arial" pitchFamily="34" charset="-120"/>
              </a:rPr>
              <a:t>No plural form
</a:t>
            </a:r>
            <a:pPr algn="l" indent="0" marL="0">
              <a:lnSpc>
                <a:spcPct val="100000"/>
              </a:lnSpc>
              <a:buNone/>
            </a:pPr>
            <a:r>
              <a:rPr lang="en-US" sz="1000"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110F24"/>
                </a:solidFill>
                <a:latin typeface="Arial" pitchFamily="34" charset="0"/>
                <a:ea typeface="Arial" pitchFamily="34" charset="-122"/>
                <a:cs typeface="Arial" pitchFamily="34" charset="-120"/>
              </a:rPr>
              <a:t>The names of months do not change into a plural form. We say one month or two months, but the name February stays February, and April stays April in every sentence.
</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72146" y="1688549"/>
            <a:ext cx="8399709" cy="2799903"/>
          </a:xfrm>
          <a:prstGeom prst="rect">
            <a:avLst/>
          </a:prstGeom>
        </p:spPr>
      </p:pic>
      <p:sp>
        <p:nvSpPr>
          <p:cNvPr id="4"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110F24"/>
                </a:solidFill>
                <a:latin typeface="Arial" pitchFamily="34" charset="0"/>
                <a:ea typeface="Arial" pitchFamily="34" charset="-122"/>
                <a:cs typeface="Arial" pitchFamily="34" charset="-120"/>
              </a:rPr>
              <a:t>15</a:t>
            </a:r>
            <a:endParaRPr lang="en-US" sz="800" dirty="0"/>
          </a:p>
        </p:txBody>
      </p:sp>
      <p:sp>
        <p:nvSpPr>
          <p:cNvPr id="5" name="Text 1"/>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E90087"/>
                </a:solidFill>
                <a:latin typeface="Arial" pitchFamily="34" charset="0"/>
                <a:ea typeface="Arial" pitchFamily="34" charset="-122"/>
                <a:cs typeface="Arial" pitchFamily="34" charset="-120"/>
              </a:rPr>
              <a:t>From days to months to year
</a:t>
            </a:r>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A simple calendar chain shows how small parts of time join together and repeat in a fixed order.
</a:t>
            </a:r>
            <a:endParaRPr lang="en-US"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32348" y="3562502"/>
            <a:ext cx="8557985" cy="1061391"/>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FFFFFF"/>
                </a:solidFill>
                <a:latin typeface="Arial" pitchFamily="34" charset="0"/>
                <a:ea typeface="Arial" pitchFamily="34" charset="-122"/>
                <a:cs typeface="Arial" pitchFamily="34" charset="-120"/>
              </a:rPr>
              <a:t>16</a:t>
            </a:r>
            <a:endParaRPr lang="en-US" sz="800" dirty="0"/>
          </a:p>
        </p:txBody>
      </p:sp>
      <p:sp>
        <p:nvSpPr>
          <p:cNvPr id="10" name="Text 1"/>
          <p:cNvSpPr txBox="1"/>
          <p:nvPr/>
        </p:nvSpPr>
        <p:spPr>
          <a:xfrm>
            <a:off x="306394"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How to remember the months in English
</a:t>
            </a:r>
            <a:endParaRPr lang="en-US" sz="2400" dirty="0"/>
          </a:p>
        </p:txBody>
      </p:sp>
      <p:sp>
        <p:nvSpPr>
          <p:cNvPr id="11" name="Text 2"/>
          <p:cNvSpPr txBox="1"/>
          <p:nvPr/>
        </p:nvSpPr>
        <p:spPr>
          <a:xfrm>
            <a:off x="306394" y="2144485"/>
            <a:ext cx="1945756" cy="1145856"/>
          </a:xfrm>
          <a:prstGeom prst="rect">
            <a:avLst/>
          </a:prstGeom>
          <a:noFill/>
          <a:ln/>
        </p:spPr>
        <p:txBody>
          <a:bodyPr wrap="square" lIns="0" tIns="0" rIns="0" bIns="0" rtlCol="0" anchor="t"/>
          <a:lstStyle/>
          <a:p>
            <a:pPr algn="l" indent="0" marL="0">
              <a:lnSpc>
                <a:spcPct val="100000"/>
              </a:lnSpc>
              <a:buNone/>
            </a:pPr>
            <a:r>
              <a:rPr lang="en-US" sz="1100" b="1" dirty="0">
                <a:solidFill>
                  <a:srgbClr val="E90087"/>
                </a:solidFill>
                <a:latin typeface="Arial" pitchFamily="34" charset="0"/>
                <a:ea typeface="Arial" pitchFamily="34" charset="-122"/>
                <a:cs typeface="Arial" pitchFamily="34" charset="-120"/>
              </a:rPr>
              <a:t>Repeat the order
</a:t>
            </a:r>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Say the months in the same order every day: January, February, March, April, May, June, July, August, September, October, November, December. Repetition helps the list stay in memory.
</a:t>
            </a:r>
            <a:endParaRPr lang="en-US" sz="1100" dirty="0"/>
          </a:p>
        </p:txBody>
      </p:sp>
      <p:sp>
        <p:nvSpPr>
          <p:cNvPr id="12" name="Text 3"/>
          <p:cNvSpPr txBox="1"/>
          <p:nvPr/>
        </p:nvSpPr>
        <p:spPr>
          <a:xfrm>
            <a:off x="2485129" y="2144485"/>
            <a:ext cx="1945756" cy="1145856"/>
          </a:xfrm>
          <a:prstGeom prst="rect">
            <a:avLst/>
          </a:prstGeom>
          <a:noFill/>
          <a:ln/>
        </p:spPr>
        <p:txBody>
          <a:bodyPr wrap="square" lIns="0" tIns="0" rIns="0" bIns="0" rtlCol="0" anchor="t"/>
          <a:lstStyle/>
          <a:p>
            <a:pPr algn="l" indent="0" marL="0">
              <a:lnSpc>
                <a:spcPct val="100000"/>
              </a:lnSpc>
              <a:buNone/>
            </a:pPr>
            <a:r>
              <a:rPr lang="en-US" sz="1100" b="1" dirty="0">
                <a:solidFill>
                  <a:srgbClr val="E90087"/>
                </a:solidFill>
                <a:latin typeface="Arial" pitchFamily="34" charset="0"/>
                <a:ea typeface="Arial" pitchFamily="34" charset="-122"/>
                <a:cs typeface="Arial" pitchFamily="34" charset="-120"/>
              </a:rPr>
              <a:t>Group by seasons
</a:t>
            </a:r>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It is easier to remember months in groups of three. Winter, spring, summer and autumn each have their own set of months, so children can connect new words with familiar weather and nature.
</a:t>
            </a:r>
            <a:endParaRPr lang="en-US" sz="1100" dirty="0"/>
          </a:p>
        </p:txBody>
      </p:sp>
      <p:sp>
        <p:nvSpPr>
          <p:cNvPr id="13" name="Text 4"/>
          <p:cNvSpPr txBox="1"/>
          <p:nvPr/>
        </p:nvSpPr>
        <p:spPr>
          <a:xfrm>
            <a:off x="4663864" y="2144485"/>
            <a:ext cx="1945756" cy="1145856"/>
          </a:xfrm>
          <a:prstGeom prst="rect">
            <a:avLst/>
          </a:prstGeom>
          <a:noFill/>
          <a:ln/>
        </p:spPr>
        <p:txBody>
          <a:bodyPr wrap="square" lIns="0" tIns="0" rIns="0" bIns="0" rtlCol="0" anchor="t"/>
          <a:lstStyle/>
          <a:p>
            <a:pPr algn="l" indent="0" marL="0">
              <a:lnSpc>
                <a:spcPct val="100000"/>
              </a:lnSpc>
              <a:buNone/>
            </a:pPr>
            <a:r>
              <a:rPr lang="en-US" sz="1100" b="1" dirty="0">
                <a:solidFill>
                  <a:srgbClr val="E90087"/>
                </a:solidFill>
                <a:latin typeface="Arial" pitchFamily="34" charset="0"/>
                <a:ea typeface="Arial" pitchFamily="34" charset="-122"/>
                <a:cs typeface="Arial" pitchFamily="34" charset="-120"/>
              </a:rPr>
              <a:t>Use classroom help
</a:t>
            </a:r>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A wall calendar, flashcards and a birthday chart make learning visible. When children see the months every day, the words become familiar, like old friends who always show up on time.
</a:t>
            </a:r>
            <a:endParaRPr lang="en-US" sz="1100" dirty="0"/>
          </a:p>
        </p:txBody>
      </p:sp>
      <p:sp>
        <p:nvSpPr>
          <p:cNvPr id="14" name="Text 5"/>
          <p:cNvSpPr txBox="1"/>
          <p:nvPr/>
        </p:nvSpPr>
        <p:spPr>
          <a:xfrm>
            <a:off x="6842598" y="2144485"/>
            <a:ext cx="1945756" cy="1145856"/>
          </a:xfrm>
          <a:prstGeom prst="rect">
            <a:avLst/>
          </a:prstGeom>
          <a:noFill/>
          <a:ln/>
        </p:spPr>
        <p:txBody>
          <a:bodyPr wrap="square" lIns="0" tIns="0" rIns="0" bIns="0" rtlCol="0" anchor="t"/>
          <a:lstStyle/>
          <a:p>
            <a:pPr algn="l" indent="0" marL="0">
              <a:lnSpc>
                <a:spcPct val="100000"/>
              </a:lnSpc>
              <a:buNone/>
            </a:pPr>
            <a:r>
              <a:rPr lang="en-US" sz="1100" b="1" dirty="0">
                <a:solidFill>
                  <a:srgbClr val="E90087"/>
                </a:solidFill>
                <a:latin typeface="Arial" pitchFamily="34" charset="0"/>
                <a:ea typeface="Arial" pitchFamily="34" charset="-122"/>
                <a:cs typeface="Arial" pitchFamily="34" charset="-120"/>
              </a:rPr>
              <a:t>Read the date aloud
</a:t>
            </a:r>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Daily practice is powerful. Reading the date at the beginning of a lesson helps pupils hear month names again and again, and it also trains them to say numbers and dates clearly.
</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42238" y="1842050"/>
            <a:ext cx="2247923" cy="1731600"/>
          </a:xfrm>
          <a:prstGeom prst="rect">
            <a:avLst/>
          </a:prstGeom>
        </p:spPr>
      </p:pic>
      <p:pic>
        <p:nvPicPr>
          <p:cNvPr id="5" name="Image 3" descr="preencoded.png">    </p:cNvPr>
          <p:cNvPicPr>
            <a:picLocks noChangeAspect="1"/>
          </p:cNvPicPr>
          <p:nvPr/>
        </p:nvPicPr>
        <p:blipFill>
          <a:blip r:embed="rId4"/>
          <a:stretch>
            <a:fillRect/>
          </a:stretch>
        </p:blipFill>
        <p:spPr>
          <a:xfrm>
            <a:off x="3161050" y="1842473"/>
            <a:ext cx="2249100" cy="1730753"/>
          </a:xfrm>
          <a:prstGeom prst="rect">
            <a:avLst/>
          </a:prstGeom>
        </p:spPr>
      </p:pic>
      <p:pic>
        <p:nvPicPr>
          <p:cNvPr id="6" name="Image 4" descr="preencoded.png">    </p:cNvPr>
          <p:cNvPicPr>
            <a:picLocks noChangeAspect="1"/>
          </p:cNvPicPr>
          <p:nvPr/>
        </p:nvPicPr>
        <p:blipFill>
          <a:blip r:embed="rId5"/>
          <a:stretch>
            <a:fillRect/>
          </a:stretch>
        </p:blipFill>
        <p:spPr>
          <a:xfrm>
            <a:off x="6019138" y="1842050"/>
            <a:ext cx="2247923" cy="17316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110F24"/>
                </a:solidFill>
                <a:latin typeface="Arial" pitchFamily="34" charset="0"/>
                <a:ea typeface="Arial" pitchFamily="34" charset="-122"/>
                <a:cs typeface="Arial" pitchFamily="34" charset="-120"/>
              </a:rPr>
              <a:t>17</a:t>
            </a:r>
            <a:endParaRPr lang="en-US" sz="800" dirty="0"/>
          </a:p>
        </p:txBody>
      </p:sp>
      <p:sp>
        <p:nvSpPr>
          <p:cNvPr id="9" name="Text 1"/>
          <p:cNvSpPr txBox="1"/>
          <p:nvPr/>
        </p:nvSpPr>
        <p:spPr>
          <a:xfrm>
            <a:off x="384513" y="3706280"/>
            <a:ext cx="2139614" cy="817472"/>
          </a:xfrm>
          <a:prstGeom prst="rect">
            <a:avLst/>
          </a:prstGeom>
          <a:noFill/>
          <a:ln/>
        </p:spPr>
        <p:txBody>
          <a:bodyPr wrap="square" lIns="0" tIns="0" rIns="0" bIns="0" rtlCol="0" anchor="t"/>
          <a:lstStyle/>
          <a:p>
            <a:pPr algn="l" indent="0" marL="0">
              <a:lnSpc>
                <a:spcPct val="100000"/>
              </a:lnSpc>
              <a:buNone/>
            </a:pPr>
            <a:r>
              <a:rPr lang="en-US" sz="1068" b="1" dirty="0">
                <a:solidFill>
                  <a:srgbClr val="E90087"/>
                </a:solidFill>
                <a:latin typeface="Arial" pitchFamily="34" charset="0"/>
                <a:ea typeface="Arial" pitchFamily="34" charset="-122"/>
                <a:cs typeface="Arial" pitchFamily="34" charset="-120"/>
              </a:rPr>
              <a:t>January feels different
</a:t>
            </a:r>
            <a:pPr algn="l" indent="0" marL="0">
              <a:lnSpc>
                <a:spcPct val="100000"/>
              </a:lnSpc>
              <a:buNone/>
            </a:pPr>
            <a:r>
              <a:rPr lang="en-US" sz="89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90" dirty="0">
                <a:solidFill>
                  <a:srgbClr val="000000"/>
                </a:solidFill>
                <a:latin typeface="Arial" pitchFamily="34" charset="0"/>
                <a:ea typeface="Arial" pitchFamily="34" charset="-122"/>
                <a:cs typeface="Arial" pitchFamily="34" charset="-120"/>
              </a:rPr>
              <a:t>January often feels quiet and cold after the holidays. The air is sharp, the mornings are dark, and children return to school routines. This month is easy to connect with warm clothes, snow and a fresh start.
</a:t>
            </a:r>
            <a:endParaRPr lang="en-US" sz="1068" dirty="0"/>
          </a:p>
        </p:txBody>
      </p:sp>
      <p:sp>
        <p:nvSpPr>
          <p:cNvPr id="10" name="Text 2"/>
          <p:cNvSpPr txBox="1"/>
          <p:nvPr/>
        </p:nvSpPr>
        <p:spPr>
          <a:xfrm>
            <a:off x="3203913" y="3706280"/>
            <a:ext cx="2139614" cy="817472"/>
          </a:xfrm>
          <a:prstGeom prst="rect">
            <a:avLst/>
          </a:prstGeom>
          <a:noFill/>
          <a:ln/>
        </p:spPr>
        <p:txBody>
          <a:bodyPr wrap="square" lIns="0" tIns="0" rIns="0" bIns="0" rtlCol="0" anchor="t"/>
          <a:lstStyle/>
          <a:p>
            <a:pPr algn="l" indent="0" marL="0">
              <a:lnSpc>
                <a:spcPct val="100000"/>
              </a:lnSpc>
              <a:buNone/>
            </a:pPr>
            <a:r>
              <a:rPr lang="en-US" sz="1072" b="1" dirty="0">
                <a:solidFill>
                  <a:srgbClr val="E90087"/>
                </a:solidFill>
                <a:latin typeface="Arial" pitchFamily="34" charset="0"/>
                <a:ea typeface="Arial" pitchFamily="34" charset="-122"/>
                <a:cs typeface="Arial" pitchFamily="34" charset="-120"/>
              </a:rPr>
              <a:t>April changes the picture
</a:t>
            </a:r>
            <a:pPr algn="l" indent="0" marL="0">
              <a:lnSpc>
                <a:spcPct val="100000"/>
              </a:lnSpc>
              <a:buNone/>
            </a:pPr>
            <a:r>
              <a:rPr lang="en-US" sz="894"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94" dirty="0">
                <a:solidFill>
                  <a:srgbClr val="000000"/>
                </a:solidFill>
                <a:latin typeface="Arial" pitchFamily="34" charset="0"/>
                <a:ea typeface="Arial" pitchFamily="34" charset="-122"/>
                <a:cs typeface="Arial" pitchFamily="34" charset="-120"/>
              </a:rPr>
              <a:t>April can be full of surprises. One day brings sunshine, the next brings rain, and the ground starts to look green again. Children can notice flowers, puddles and a sky that changes quickly.
</a:t>
            </a:r>
            <a:endParaRPr lang="en-US" sz="1072" dirty="0"/>
          </a:p>
        </p:txBody>
      </p:sp>
      <p:sp>
        <p:nvSpPr>
          <p:cNvPr id="11" name="Text 3"/>
          <p:cNvSpPr txBox="1"/>
          <p:nvPr/>
        </p:nvSpPr>
        <p:spPr>
          <a:xfrm>
            <a:off x="6061413" y="3706280"/>
            <a:ext cx="2139614" cy="817472"/>
          </a:xfrm>
          <a:prstGeom prst="rect">
            <a:avLst/>
          </a:prstGeom>
          <a:noFill/>
          <a:ln/>
        </p:spPr>
        <p:txBody>
          <a:bodyPr wrap="square" lIns="0" tIns="0" rIns="0" bIns="0" rtlCol="0" anchor="t"/>
          <a:lstStyle/>
          <a:p>
            <a:pPr algn="l" indent="0" marL="0">
              <a:lnSpc>
                <a:spcPct val="100000"/>
              </a:lnSpc>
              <a:buNone/>
            </a:pPr>
            <a:r>
              <a:rPr lang="en-US" sz="1072" b="1" dirty="0">
                <a:solidFill>
                  <a:srgbClr val="E90087"/>
                </a:solidFill>
                <a:latin typeface="Arial" pitchFamily="34" charset="0"/>
                <a:ea typeface="Arial" pitchFamily="34" charset="-122"/>
                <a:cs typeface="Arial" pitchFamily="34" charset="-120"/>
              </a:rPr>
              <a:t>October outside the classroom
</a:t>
            </a:r>
            <a:pPr algn="l" indent="0" marL="0">
              <a:lnSpc>
                <a:spcPct val="100000"/>
              </a:lnSpc>
              <a:buNone/>
            </a:pPr>
            <a:r>
              <a:rPr lang="en-US" sz="894"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94" dirty="0">
                <a:solidFill>
                  <a:srgbClr val="000000"/>
                </a:solidFill>
                <a:latin typeface="Arial" pitchFamily="34" charset="0"/>
                <a:ea typeface="Arial" pitchFamily="34" charset="-122"/>
                <a:cs typeface="Arial" pitchFamily="34" charset="-120"/>
              </a:rPr>
              <a:t>October brings windy days, coloured leaves and a cooler feeling in the air. It is also a month of school events, family plans and autumn walks, so pupils can link the word with real memories.
</a:t>
            </a:r>
            <a:endParaRPr lang="en-US" sz="1072" dirty="0"/>
          </a:p>
        </p:txBody>
      </p:sp>
      <p:sp>
        <p:nvSpPr>
          <p:cNvPr id="12" name="Text 4"/>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What makes each month special
</a:t>
            </a:r>
            <a:endParaRPr lang="en-US"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31305C"/>
                </a:solidFill>
                <a:latin typeface="Arial" pitchFamily="34" charset="0"/>
                <a:ea typeface="Arial" pitchFamily="34" charset="-122"/>
                <a:cs typeface="Arial" pitchFamily="34" charset="-120"/>
              </a:rPr>
              <a:t>18</a:t>
            </a:r>
            <a:endParaRPr lang="en-US" sz="800" dirty="0"/>
          </a:p>
        </p:txBody>
      </p:sp>
      <p:sp>
        <p:nvSpPr>
          <p:cNvPr id="8" name="Text 1"/>
          <p:cNvSpPr txBox="1"/>
          <p:nvPr/>
        </p:nvSpPr>
        <p:spPr>
          <a:xfrm>
            <a:off x="306394"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Interesting facts about month names
</a:t>
            </a:r>
            <a:endParaRPr lang="en-US" sz="2400" dirty="0"/>
          </a:p>
        </p:txBody>
      </p:sp>
      <p:sp>
        <p:nvSpPr>
          <p:cNvPr id="9" name="Text 2"/>
          <p:cNvSpPr txBox="1"/>
          <p:nvPr/>
        </p:nvSpPr>
        <p:spPr>
          <a:xfrm>
            <a:off x="590968" y="1895325"/>
            <a:ext cx="2571331" cy="827100"/>
          </a:xfrm>
          <a:prstGeom prst="rect">
            <a:avLst/>
          </a:prstGeom>
          <a:noFill/>
          <a:ln/>
        </p:spPr>
        <p:txBody>
          <a:bodyPr wrap="square" lIns="0" tIns="0" rIns="0" bIns="0" rtlCol="0" anchor="t"/>
          <a:lstStyle/>
          <a:p>
            <a:pPr algn="l" indent="0" marL="0">
              <a:lnSpc>
                <a:spcPct val="100000"/>
              </a:lnSpc>
              <a:buNone/>
            </a:pPr>
            <a:r>
              <a:rPr lang="en-US" sz="1154" b="1" dirty="0">
                <a:solidFill>
                  <a:srgbClr val="110F24"/>
                </a:solidFill>
                <a:latin typeface="Arial" pitchFamily="34" charset="0"/>
                <a:ea typeface="Arial" pitchFamily="34" charset="-122"/>
                <a:cs typeface="Arial" pitchFamily="34" charset="-120"/>
              </a:rPr>
              <a:t>Old calendar roots
</a:t>
            </a:r>
            <a:pPr algn="l" indent="0" marL="0">
              <a:lnSpc>
                <a:spcPct val="100000"/>
              </a:lnSpc>
              <a:buNone/>
            </a:pPr>
            <a:r>
              <a:rPr lang="en-US" sz="962"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962" dirty="0">
                <a:solidFill>
                  <a:srgbClr val="110F24"/>
                </a:solidFill>
                <a:latin typeface="Arial" pitchFamily="34" charset="0"/>
                <a:ea typeface="Arial" pitchFamily="34" charset="-122"/>
                <a:cs typeface="Arial" pitchFamily="34" charset="-120"/>
              </a:rPr>
              <a:t>The month names come from ancient languages and the history of the calendar. They have been used for a very long time, which is why they sound special and traditional.
</a:t>
            </a:r>
            <a:endParaRPr lang="en-US" sz="1154" dirty="0"/>
          </a:p>
        </p:txBody>
      </p:sp>
      <p:sp>
        <p:nvSpPr>
          <p:cNvPr id="10" name="Text 3"/>
          <p:cNvSpPr txBox="1"/>
          <p:nvPr/>
        </p:nvSpPr>
        <p:spPr>
          <a:xfrm>
            <a:off x="4383276" y="1895325"/>
            <a:ext cx="2571331" cy="827100"/>
          </a:xfrm>
          <a:prstGeom prst="rect">
            <a:avLst/>
          </a:prstGeom>
          <a:noFill/>
          <a:ln/>
        </p:spPr>
        <p:txBody>
          <a:bodyPr wrap="square" lIns="0" tIns="0" rIns="0" bIns="0" rtlCol="0" anchor="t"/>
          <a:lstStyle/>
          <a:p>
            <a:pPr algn="l" indent="0" marL="0">
              <a:lnSpc>
                <a:spcPct val="100000"/>
              </a:lnSpc>
              <a:buNone/>
            </a:pPr>
            <a:r>
              <a:rPr lang="en-US" sz="1139" b="1" dirty="0">
                <a:solidFill>
                  <a:srgbClr val="110F24"/>
                </a:solidFill>
                <a:latin typeface="Arial" pitchFamily="34" charset="0"/>
                <a:ea typeface="Arial" pitchFamily="34" charset="-122"/>
                <a:cs typeface="Arial" pitchFamily="34" charset="-120"/>
              </a:rPr>
              <a:t>Roman connections
</a:t>
            </a:r>
            <a:pPr algn="l" indent="0" marL="0">
              <a:lnSpc>
                <a:spcPct val="100000"/>
              </a:lnSpc>
              <a:buNone/>
            </a:pPr>
            <a:r>
              <a:rPr lang="en-US" sz="949"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949" dirty="0">
                <a:solidFill>
                  <a:srgbClr val="110F24"/>
                </a:solidFill>
                <a:latin typeface="Arial" pitchFamily="34" charset="0"/>
                <a:ea typeface="Arial" pitchFamily="34" charset="-122"/>
                <a:cs typeface="Arial" pitchFamily="34" charset="-120"/>
              </a:rPr>
              <a:t>Some month names are connected with Roman gods and rulers. For example, July and August honour historical figures, so the calendar carries a small piece of history in everyday speech.
</a:t>
            </a:r>
            <a:endParaRPr lang="en-US" sz="1139" dirty="0"/>
          </a:p>
        </p:txBody>
      </p:sp>
      <p:sp>
        <p:nvSpPr>
          <p:cNvPr id="11" name="Text 4"/>
          <p:cNvSpPr txBox="1"/>
          <p:nvPr/>
        </p:nvSpPr>
        <p:spPr>
          <a:xfrm>
            <a:off x="5498248" y="3354975"/>
            <a:ext cx="2571331" cy="827100"/>
          </a:xfrm>
          <a:prstGeom prst="rect">
            <a:avLst/>
          </a:prstGeom>
          <a:noFill/>
          <a:ln/>
        </p:spPr>
        <p:txBody>
          <a:bodyPr wrap="square" lIns="0" tIns="0" rIns="0" bIns="0" rtlCol="0" anchor="t"/>
          <a:lstStyle/>
          <a:p>
            <a:pPr algn="l" indent="0" marL="0">
              <a:lnSpc>
                <a:spcPct val="100000"/>
              </a:lnSpc>
              <a:buNone/>
            </a:pPr>
            <a:r>
              <a:rPr lang="en-US" sz="1131" b="1" dirty="0">
                <a:solidFill>
                  <a:srgbClr val="110F24"/>
                </a:solidFill>
                <a:latin typeface="Arial" pitchFamily="34" charset="0"/>
                <a:ea typeface="Arial" pitchFamily="34" charset="-122"/>
                <a:cs typeface="Arial" pitchFamily="34" charset="-120"/>
              </a:rPr>
              <a:t>Useful all year
</a:t>
            </a:r>
            <a:pPr algn="l" indent="0" marL="0">
              <a:lnSpc>
                <a:spcPct val="100000"/>
              </a:lnSpc>
              <a:buNone/>
            </a:pPr>
            <a:r>
              <a:rPr lang="en-US" sz="942"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942" dirty="0">
                <a:solidFill>
                  <a:srgbClr val="110F24"/>
                </a:solidFill>
                <a:latin typeface="Arial" pitchFamily="34" charset="0"/>
                <a:ea typeface="Arial" pitchFamily="34" charset="-122"/>
                <a:cs typeface="Arial" pitchFamily="34" charset="-120"/>
              </a:rPr>
              <a:t>Because months stay the same in spelling and shape, children can use them in dates, birthdays and calendars without extra endings. That makes the words practical and pleasantly tidy.
</a:t>
            </a:r>
            <a:endParaRPr lang="en-US" sz="1131" dirty="0"/>
          </a:p>
        </p:txBody>
      </p:sp>
      <p:sp>
        <p:nvSpPr>
          <p:cNvPr id="12" name="Text 5"/>
          <p:cNvSpPr txBox="1"/>
          <p:nvPr/>
        </p:nvSpPr>
        <p:spPr>
          <a:xfrm>
            <a:off x="1568054" y="3354975"/>
            <a:ext cx="2571331" cy="827100"/>
          </a:xfrm>
          <a:prstGeom prst="rect">
            <a:avLst/>
          </a:prstGeom>
          <a:noFill/>
          <a:ln/>
        </p:spPr>
        <p:txBody>
          <a:bodyPr wrap="square" lIns="0" tIns="0" rIns="0" bIns="0" rtlCol="0" anchor="t"/>
          <a:lstStyle/>
          <a:p>
            <a:pPr algn="l" indent="0" marL="0">
              <a:lnSpc>
                <a:spcPct val="100000"/>
              </a:lnSpc>
              <a:buNone/>
            </a:pPr>
            <a:r>
              <a:rPr lang="en-US" sz="1177" b="1" dirty="0">
                <a:solidFill>
                  <a:srgbClr val="110F24"/>
                </a:solidFill>
                <a:latin typeface="Arial" pitchFamily="34" charset="0"/>
                <a:ea typeface="Arial" pitchFamily="34" charset="-122"/>
                <a:cs typeface="Arial" pitchFamily="34" charset="-120"/>
              </a:rPr>
              <a:t>One form only
</a:t>
            </a:r>
            <a:pPr algn="l" indent="0" marL="0">
              <a:lnSpc>
                <a:spcPct val="100000"/>
              </a:lnSpc>
              <a:buNone/>
            </a:pPr>
            <a:r>
              <a:rPr lang="en-US" sz="980" b="1" dirty="0">
                <a:solidFill>
                  <a:srgbClr val="110F24"/>
                </a:solidFill>
                <a:latin typeface="Arial" pitchFamily="34" charset="0"/>
                <a:ea typeface="Arial" pitchFamily="34" charset="-122"/>
                <a:cs typeface="Arial" pitchFamily="34" charset="-120"/>
              </a:rPr>
              <a:t>
</a:t>
            </a:r>
            <a:pPr algn="l" indent="0" marL="0">
              <a:lnSpc>
                <a:spcPct val="100000"/>
              </a:lnSpc>
              <a:buNone/>
            </a:pPr>
            <a:r>
              <a:rPr lang="en-US" sz="980" dirty="0">
                <a:solidFill>
                  <a:srgbClr val="110F24"/>
                </a:solidFill>
                <a:latin typeface="Arial" pitchFamily="34" charset="0"/>
                <a:ea typeface="Arial" pitchFamily="34" charset="-122"/>
                <a:cs typeface="Arial" pitchFamily="34" charset="-120"/>
              </a:rPr>
              <a:t>In English, month names do not change for singular or plural use. We say January, February and March the same way every time, which makes them easy to learn and repeat.
</a:t>
            </a:r>
            <a:endParaRPr lang="en-US" sz="1177"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545749" y="2057985"/>
            <a:ext cx="445422" cy="509053"/>
          </a:xfrm>
          <a:prstGeom prst="rect">
            <a:avLst/>
          </a:prstGeom>
        </p:spPr>
      </p:pic>
      <p:pic>
        <p:nvPicPr>
          <p:cNvPr id="4" name="Image 2" descr="preencoded.png">    </p:cNvPr>
          <p:cNvPicPr>
            <a:picLocks noChangeAspect="1"/>
          </p:cNvPicPr>
          <p:nvPr/>
        </p:nvPicPr>
        <p:blipFill>
          <a:blip r:embed="rId3"/>
          <a:stretch>
            <a:fillRect/>
          </a:stretch>
        </p:blipFill>
        <p:spPr>
          <a:xfrm>
            <a:off x="358076" y="2057985"/>
            <a:ext cx="445422" cy="509053"/>
          </a:xfrm>
          <a:prstGeom prst="rect">
            <a:avLst/>
          </a:prstGeom>
        </p:spPr>
      </p:pic>
      <p:pic>
        <p:nvPicPr>
          <p:cNvPr id="5" name="Image 3" descr="preencoded.png">    </p:cNvPr>
          <p:cNvPicPr>
            <a:picLocks noChangeAspect="1"/>
          </p:cNvPicPr>
          <p:nvPr/>
        </p:nvPicPr>
        <p:blipFill>
          <a:blip r:embed="rId4"/>
          <a:stretch>
            <a:fillRect/>
          </a:stretch>
        </p:blipFill>
        <p:spPr>
          <a:xfrm>
            <a:off x="4733421" y="2057985"/>
            <a:ext cx="445422" cy="509053"/>
          </a:xfrm>
          <a:prstGeom prst="rect">
            <a:avLst/>
          </a:prstGeom>
        </p:spPr>
      </p:pic>
      <p:pic>
        <p:nvPicPr>
          <p:cNvPr id="6" name="Image 4" descr="preencoded.png">    </p:cNvPr>
          <p:cNvPicPr>
            <a:picLocks noChangeAspect="1"/>
          </p:cNvPicPr>
          <p:nvPr/>
        </p:nvPicPr>
        <p:blipFill>
          <a:blip r:embed="rId5"/>
          <a:stretch>
            <a:fillRect/>
          </a:stretch>
        </p:blipFill>
        <p:spPr>
          <a:xfrm>
            <a:off x="6889278" y="2057985"/>
            <a:ext cx="509053" cy="509053"/>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06395" y="4726813"/>
            <a:ext cx="2159526" cy="191626"/>
          </a:xfrm>
          <a:prstGeom prst="rect">
            <a:avLst/>
          </a:prstGeom>
          <a:noFill/>
          <a:ln/>
        </p:spPr>
        <p:txBody>
          <a:bodyPr wrap="square" lIns="0" tIns="0" rIns="0" bIns="0" rtlCol="0" anchor="ctr"/>
          <a:lstStyle/>
          <a:p>
            <a:pPr algn="l" indent="0" marL="0">
              <a:lnSpc>
                <a:spcPct val="100000"/>
              </a:lnSpc>
              <a:buNone/>
            </a:pPr>
            <a:r>
              <a:rPr lang="en-US" sz="800" b="1" dirty="0">
                <a:solidFill>
                  <a:srgbClr val="110F24"/>
                </a:solidFill>
                <a:latin typeface="Arial" pitchFamily="34" charset="0"/>
                <a:ea typeface="Arial" pitchFamily="34" charset="-122"/>
                <a:cs typeface="Arial" pitchFamily="34" charset="-120"/>
              </a:rPr>
              <a:t>19</a:t>
            </a:r>
            <a:endParaRPr lang="en-US" sz="800" dirty="0"/>
          </a:p>
        </p:txBody>
      </p:sp>
      <p:sp>
        <p:nvSpPr>
          <p:cNvPr id="9" name="Text 1"/>
          <p:cNvSpPr txBox="1"/>
          <p:nvPr/>
        </p:nvSpPr>
        <p:spPr>
          <a:xfrm>
            <a:off x="2509937" y="2814638"/>
            <a:ext cx="1888908" cy="1540801"/>
          </a:xfrm>
          <a:prstGeom prst="rect">
            <a:avLst/>
          </a:prstGeom>
          <a:noFill/>
          <a:ln/>
        </p:spPr>
        <p:txBody>
          <a:bodyPr wrap="square" lIns="0" tIns="0" rIns="0" bIns="0" rtlCol="0" anchor="t"/>
          <a:lstStyle/>
          <a:p>
            <a:pPr algn="l" indent="0" marL="0">
              <a:lnSpc>
                <a:spcPct val="100000"/>
              </a:lnSpc>
              <a:buNone/>
            </a:pPr>
            <a:r>
              <a:rPr lang="en-US" sz="1200" b="1" dirty="0">
                <a:solidFill>
                  <a:srgbClr val="E90087"/>
                </a:solidFill>
                <a:latin typeface="Arial" pitchFamily="34" charset="0"/>
                <a:ea typeface="Arial" pitchFamily="34" charset="-122"/>
                <a:cs typeface="Arial" pitchFamily="34" charset="-120"/>
              </a:rPr>
              <a:t>Talking about birthdays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Months are needed to say when a birthday happens. A child can say My birthday is in May and understand the birthdays of classmates, family members and friends.
</a:t>
            </a:r>
            <a:endParaRPr lang="en-US" sz="1200" dirty="0"/>
          </a:p>
        </p:txBody>
      </p:sp>
      <p:sp>
        <p:nvSpPr>
          <p:cNvPr id="10" name="Text 2"/>
          <p:cNvSpPr txBox="1"/>
          <p:nvPr/>
        </p:nvSpPr>
        <p:spPr>
          <a:xfrm>
            <a:off x="322264" y="2814638"/>
            <a:ext cx="1888908" cy="1540801"/>
          </a:xfrm>
          <a:prstGeom prst="rect">
            <a:avLst/>
          </a:prstGeom>
          <a:noFill/>
          <a:ln/>
        </p:spPr>
        <p:txBody>
          <a:bodyPr wrap="square" lIns="0" tIns="0" rIns="0" bIns="0" rtlCol="0" anchor="t"/>
          <a:lstStyle/>
          <a:p>
            <a:pPr algn="l" indent="0" marL="0">
              <a:lnSpc>
                <a:spcPct val="100000"/>
              </a:lnSpc>
              <a:buNone/>
            </a:pPr>
            <a:r>
              <a:rPr lang="en-US" sz="1200" b="1" dirty="0">
                <a:solidFill>
                  <a:srgbClr val="E90087"/>
                </a:solidFill>
                <a:latin typeface="Arial" pitchFamily="34" charset="0"/>
                <a:ea typeface="Arial" pitchFamily="34" charset="-122"/>
                <a:cs typeface="Arial" pitchFamily="34" charset="-120"/>
              </a:rPr>
              <a:t>Reading calendars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Knowing month names helps children follow calendars, understand school plans and find special days quickly. It turns a page full of boxes into a clear map of time.
</a:t>
            </a:r>
            <a:endParaRPr lang="en-US" sz="1200" dirty="0"/>
          </a:p>
        </p:txBody>
      </p:sp>
      <p:sp>
        <p:nvSpPr>
          <p:cNvPr id="11" name="Text 3"/>
          <p:cNvSpPr txBox="1"/>
          <p:nvPr/>
        </p:nvSpPr>
        <p:spPr>
          <a:xfrm>
            <a:off x="4697610" y="2814638"/>
            <a:ext cx="1888908" cy="1540801"/>
          </a:xfrm>
          <a:prstGeom prst="rect">
            <a:avLst/>
          </a:prstGeom>
          <a:noFill/>
          <a:ln/>
        </p:spPr>
        <p:txBody>
          <a:bodyPr wrap="square" lIns="0" tIns="0" rIns="0" bIns="0" rtlCol="0" anchor="t"/>
          <a:lstStyle/>
          <a:p>
            <a:pPr algn="l" indent="0" marL="0">
              <a:lnSpc>
                <a:spcPct val="100000"/>
              </a:lnSpc>
              <a:buNone/>
            </a:pPr>
            <a:r>
              <a:rPr lang="en-US" sz="1200" b="1" dirty="0">
                <a:solidFill>
                  <a:srgbClr val="E90087"/>
                </a:solidFill>
                <a:latin typeface="Arial" pitchFamily="34" charset="0"/>
                <a:ea typeface="Arial" pitchFamily="34" charset="-122"/>
                <a:cs typeface="Arial" pitchFamily="34" charset="-120"/>
              </a:rPr>
              <a:t>Understanding lessons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Month words appear in textbooks, diary entries and classroom tasks. When pupils know them well, they can read instructions more confidently and spend less time guessing the meaning.
</a:t>
            </a:r>
            <a:endParaRPr lang="en-US" sz="1200" dirty="0"/>
          </a:p>
        </p:txBody>
      </p:sp>
      <p:sp>
        <p:nvSpPr>
          <p:cNvPr id="12" name="Text 4"/>
          <p:cNvSpPr txBox="1"/>
          <p:nvPr/>
        </p:nvSpPr>
        <p:spPr>
          <a:xfrm>
            <a:off x="6885283" y="2814638"/>
            <a:ext cx="1888908" cy="1540801"/>
          </a:xfrm>
          <a:prstGeom prst="rect">
            <a:avLst/>
          </a:prstGeom>
          <a:noFill/>
          <a:ln/>
        </p:spPr>
        <p:txBody>
          <a:bodyPr wrap="square" lIns="0" tIns="0" rIns="0" bIns="0" rtlCol="0" anchor="t"/>
          <a:lstStyle/>
          <a:p>
            <a:pPr algn="l" indent="0" marL="0">
              <a:lnSpc>
                <a:spcPct val="100000"/>
              </a:lnSpc>
              <a:buNone/>
            </a:pPr>
            <a:r>
              <a:rPr lang="en-US" sz="1200" b="1" dirty="0">
                <a:solidFill>
                  <a:srgbClr val="E90087"/>
                </a:solidFill>
                <a:latin typeface="Arial" pitchFamily="34" charset="0"/>
                <a:ea typeface="Arial" pitchFamily="34" charset="-122"/>
                <a:cs typeface="Arial" pitchFamily="34" charset="-120"/>
              </a:rPr>
              <a:t>Speaking about time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Months help children talk about events, seasons and the year as a whole. This is a small but important step toward speaking about time clearly and naturally in English.
</a:t>
            </a:r>
            <a:endParaRPr lang="en-US" sz="1200" dirty="0"/>
          </a:p>
        </p:txBody>
      </p:sp>
      <p:sp>
        <p:nvSpPr>
          <p:cNvPr id="13" name="Text 5"/>
          <p:cNvSpPr txBox="1"/>
          <p:nvPr/>
        </p:nvSpPr>
        <p:spPr>
          <a:xfrm>
            <a:off x="306395" y="382997"/>
            <a:ext cx="7930579" cy="98914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Why learning the months is useful
</a:t>
            </a:r>
            <a:endParaRPr lang="en-US"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661140" y="1356105"/>
            <a:ext cx="5821721" cy="2431290"/>
          </a:xfrm>
          <a:prstGeom prst="rect">
            <a:avLst/>
          </a:prstGeom>
          <a:noFill/>
          <a:ln/>
        </p:spPr>
        <p:txBody>
          <a:bodyPr wrap="square" lIns="0" tIns="0" rIns="0" bIns="0" rtlCol="0" anchor="ctr"/>
          <a:lstStyle/>
          <a:p>
            <a:pPr algn="ctr" indent="0" marL="0">
              <a:lnSpc>
                <a:spcPct val="100000"/>
              </a:lnSpc>
              <a:buNone/>
            </a:pPr>
            <a:r>
              <a:rPr lang="en-US" sz="2600" b="1" dirty="0">
                <a:solidFill>
                  <a:srgbClr val="FFFFFF"/>
                </a:solidFill>
                <a:latin typeface="Arial" pitchFamily="34" charset="0"/>
                <a:ea typeface="Arial" pitchFamily="34" charset="-122"/>
                <a:cs typeface="Arial" pitchFamily="34" charset="-120"/>
              </a:rPr>
              <a:t>Twelve months, one year, many useful words
</a:t>
            </a:r>
            <a:pPr algn="ctr" indent="0" marL="0">
              <a:lnSpc>
                <a:spcPct val="100000"/>
              </a:lnSpc>
              <a:buNone/>
            </a:pPr>
            <a:r>
              <a:rPr lang="en-US" sz="1000" dirty="0">
                <a:solidFill>
                  <a:srgbClr val="31305C"/>
                </a:solidFill>
                <a:latin typeface="Arial" pitchFamily="34" charset="0"/>
                <a:ea typeface="Arial" pitchFamily="34" charset="-122"/>
                <a:cs typeface="Arial" pitchFamily="34" charset="-120"/>
              </a:rPr>
              <a:t>
</a:t>
            </a:r>
            <a:pPr algn="ctr" indent="0" marL="0">
              <a:lnSpc>
                <a:spcPct val="100000"/>
              </a:lnSpc>
              <a:buNone/>
            </a:pPr>
            <a:r>
              <a:rPr lang="en-US" sz="1600" dirty="0">
                <a:solidFill>
                  <a:srgbClr val="EFBFBF"/>
                </a:solidFill>
                <a:latin typeface="Arial" pitchFamily="34" charset="0"/>
                <a:ea typeface="Arial" pitchFamily="34" charset="-122"/>
                <a:cs typeface="Arial" pitchFamily="34" charset="-120"/>
              </a:rPr>
              <a:t>Months help us talk about time, weather, school and celebrations. If children know the names, order and spelling of the twelve months, English becomes easier to read, say and remember.
</a:t>
            </a:r>
            <a:endParaRPr lang="en-US" sz="2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2026-05-30T09:44:04Z</dcterms:created>
  <dcterms:modified xsi:type="dcterms:W3CDTF">2026-05-30T09:44:04Z</dcterms:modified>
</cp:coreProperties>
</file>