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jpe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image" Target="../media/image-4-10.png"/><Relationship Id="rId11" Type="http://schemas.openxmlformats.org/officeDocument/2006/relationships/image" Target="../media/image-4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jpe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jpe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image" Target="../media/image-19-7.jpe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98" y="0"/>
            <a:ext cx="2968205" cy="4180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92672" y="4502319"/>
            <a:ext cx="5938500" cy="19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Надкласс Рыбы объединяет древнейшие и разнообразнейшие позвоночные водные организмы.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3392672" y="484753"/>
            <a:ext cx="6840300" cy="341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надкласа Рыбы: ключевые темы и значение
</a:t>
            </a:r>
            <a:endParaRPr lang="en-US" sz="4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32530" y="0"/>
            <a:ext cx="5758739" cy="6864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0575" y="2591575"/>
            <a:ext cx="4866600" cy="329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рыб началось в античности, а с XIX века их классификация и анатомия активно изучаются. Современные исследования раскрывают генетику и поведение, помогая понять эволюцию и экологию водных организмов.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5066700" cy="16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 развитие научных знаний о рыбах
</a:t>
            </a:r>
            <a:endParaRPr lang="en-US" sz="3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157022"/>
            <a:ext cx="3681600" cy="24879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8975" y="1157022"/>
            <a:ext cx="3681600" cy="24879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36150" y="1157022"/>
            <a:ext cx="3681600" cy="248795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50575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 — позвоночные с жабрами и плавниками, живущие в воде. Они имеют чешую и различаются по типу скелета — костный или хрящевой.
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450575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такие рыбы?
</a:t>
            </a:r>
            <a:endParaRPr lang="en-US" sz="2000" dirty="0"/>
          </a:p>
        </p:txBody>
      </p:sp>
      <p:sp>
        <p:nvSpPr>
          <p:cNvPr id="12" name="Text 3"/>
          <p:cNvSpPr txBox="1"/>
          <p:nvPr/>
        </p:nvSpPr>
        <p:spPr>
          <a:xfrm>
            <a:off x="4248825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Костные рыбы включают такие виды, как окунь и карп, хрящевые — акулы и скаты. Эти классы отличаются строением тела и образом размножения.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248825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классы рыб
</a:t>
            </a:r>
            <a:endParaRPr lang="en-US" sz="2000" dirty="0"/>
          </a:p>
        </p:txBody>
      </p:sp>
      <p:sp>
        <p:nvSpPr>
          <p:cNvPr id="14" name="Text 5"/>
          <p:cNvSpPr txBox="1"/>
          <p:nvPr/>
        </p:nvSpPr>
        <p:spPr>
          <a:xfrm>
            <a:off x="8036000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Надкласс Рыбы выделяется внешним оплодотворением и большим видовым разнообразием, что делает его уникальной группой позвоночных.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8036000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Надкласс и его особенности
</a:t>
            </a:r>
            <a:endParaRPr lang="en-US" sz="2000" dirty="0"/>
          </a:p>
        </p:txBody>
      </p:sp>
      <p:sp>
        <p:nvSpPr>
          <p:cNvPr id="16" name="Text 7"/>
          <p:cNvSpPr txBox="1"/>
          <p:nvPr/>
        </p:nvSpPr>
        <p:spPr>
          <a:xfrm>
            <a:off x="442250" y="487150"/>
            <a:ext cx="112173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надкласс Рыбы и как он классифицируется
</a:t>
            </a:r>
            <a:endParaRPr lang="en-US" sz="3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3400" y="1652625"/>
            <a:ext cx="316800" cy="281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3400" y="2686430"/>
            <a:ext cx="316800" cy="2534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70525" y="3671175"/>
            <a:ext cx="242550" cy="323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33400" y="4711800"/>
            <a:ext cx="316800" cy="2816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33400" y="5745605"/>
            <a:ext cx="316800" cy="25344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4" name="Text 1"/>
          <p:cNvSpPr txBox="1"/>
          <p:nvPr/>
        </p:nvSpPr>
        <p:spPr>
          <a:xfrm>
            <a:off x="450575" y="487150"/>
            <a:ext cx="10933500" cy="63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Анатомические особенности рыб
</a:t>
            </a:r>
            <a:endParaRPr lang="en-US" sz="3200" dirty="0"/>
          </a:p>
        </p:txBody>
      </p:sp>
      <p:sp>
        <p:nvSpPr>
          <p:cNvPr id="15" name="Text 2"/>
          <p:cNvSpPr txBox="1"/>
          <p:nvPr/>
        </p:nvSpPr>
        <p:spPr>
          <a:xfrm>
            <a:off x="1535150" y="1435525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Обтекаемое тело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тела снижает сопротивление воды, облегчая движение в среде обитания.
</a:t>
            </a:r>
            <a:endParaRPr lang="en-US" sz="1500" dirty="0"/>
          </a:p>
        </p:txBody>
      </p:sp>
      <p:sp>
        <p:nvSpPr>
          <p:cNvPr id="16" name="Text 3"/>
          <p:cNvSpPr txBox="1"/>
          <p:nvPr/>
        </p:nvSpPr>
        <p:spPr>
          <a:xfrm>
            <a:off x="1535150" y="245525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Жабры для дыхания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Жабры обеспечивают обмен газов, пропуская воду на вдохе и насыщая кровь кислородом.
</a:t>
            </a:r>
            <a:endParaRPr lang="en-US" sz="1500" dirty="0"/>
          </a:p>
        </p:txBody>
      </p:sp>
      <p:sp>
        <p:nvSpPr>
          <p:cNvPr id="17" name="Text 4"/>
          <p:cNvSpPr txBox="1"/>
          <p:nvPr/>
        </p:nvSpPr>
        <p:spPr>
          <a:xfrm>
            <a:off x="1535150" y="3474975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Плавники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Парные и непарные плавники отвечают за стабильность и маневренность в воде.
</a:t>
            </a:r>
            <a:endParaRPr lang="en-US" sz="1500" dirty="0"/>
          </a:p>
        </p:txBody>
      </p:sp>
      <p:sp>
        <p:nvSpPr>
          <p:cNvPr id="18" name="Text 5"/>
          <p:cNvSpPr txBox="1"/>
          <p:nvPr/>
        </p:nvSpPr>
        <p:spPr>
          <a:xfrm>
            <a:off x="1535150" y="449470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зрения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Глаза адаптированы к различному освещению под водой, обеспечивая хорошее видение.
</a:t>
            </a:r>
            <a:endParaRPr lang="en-US" sz="1500" dirty="0"/>
          </a:p>
        </p:txBody>
      </p:sp>
      <p:sp>
        <p:nvSpPr>
          <p:cNvPr id="19" name="Text 6"/>
          <p:cNvSpPr txBox="1"/>
          <p:nvPr/>
        </p:nvSpPr>
        <p:spPr>
          <a:xfrm>
            <a:off x="1535150" y="5514425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Боковая линия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Специальный орган чувств воспринимает колебания и движение воды вокруг рыбы.
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4525" y="1162408"/>
            <a:ext cx="5445300" cy="46258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400" y="1782025"/>
            <a:ext cx="5311200" cy="4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Костные рыбы обитают в различных водоемах, включая холодные и тропические зоны.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Костные рыбы значительно преобладают по численности и разнообразию видов.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20200" y="6060700"/>
            <a:ext cx="49320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Морской биологический институт, 2023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54261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количества видов костных и хрящевых рыб
</a:t>
            </a:r>
            <a:endParaRPr lang="en-US" sz="3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0430" y="609600"/>
            <a:ext cx="5129140" cy="5690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6375" y="1840825"/>
            <a:ext cx="5153400" cy="4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Разнообразные водные экосистемы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 заселяют моря, реки и озёра, встречаясь в пресной и морской воде по всему миру. Они приспособлены к различным температурам и солёности.
</a:t>
            </a:r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Экстремальные условия обитания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выдерживают глубины свыше 8000 метров и высокие температуры горячих источников, демонстрируя уникальные адаптации.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536375" y="609600"/>
            <a:ext cx="51534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обитания и распространение рыб
</a:t>
            </a:r>
            <a:endParaRPr lang="en-US" sz="3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03250" y="2369890"/>
            <a:ext cx="5955300" cy="198801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844875" y="6155600"/>
            <a:ext cx="58137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Российская академия наук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питания рыб и их примеры
</a:t>
            </a:r>
            <a:endParaRPr lang="en-US" sz="3200" dirty="0"/>
          </a:p>
        </p:txBody>
      </p:sp>
      <p:sp>
        <p:nvSpPr>
          <p:cNvPr id="8" name="Text 3"/>
          <p:cNvSpPr txBox="1"/>
          <p:nvPr/>
        </p:nvSpPr>
        <p:spPr>
          <a:xfrm>
            <a:off x="565400" y="1527025"/>
            <a:ext cx="4630200" cy="36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разнообразие рационов: хищники, растительноядные и всеядные рыбы играют важные роли в пищевых цепях.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типов питания обеспечивает экологическое равновесие в водных сообществах.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и развитие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1294925" y="2513800"/>
            <a:ext cx="3169200" cy="11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Оплодотворение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рыб размножаются внешним оплодотворением с откладкой икры в воду.
</a:t>
            </a:r>
            <a:endParaRPr lang="en-US" sz="1700" dirty="0"/>
          </a:p>
        </p:txBody>
      </p:sp>
      <p:sp>
        <p:nvSpPr>
          <p:cNvPr id="9" name="Text 2"/>
          <p:cNvSpPr txBox="1"/>
          <p:nvPr/>
        </p:nvSpPr>
        <p:spPr>
          <a:xfrm>
            <a:off x="2846725" y="4977950"/>
            <a:ext cx="3169200" cy="117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Стадия личинки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Личинка развивается вне тела матери, используя желточный мешок как источник питания.
</a:t>
            </a:r>
            <a:endParaRPr lang="en-US" sz="1700" dirty="0"/>
          </a:p>
        </p:txBody>
      </p:sp>
      <p:sp>
        <p:nvSpPr>
          <p:cNvPr id="10" name="Text 3"/>
          <p:cNvSpPr txBox="1"/>
          <p:nvPr/>
        </p:nvSpPr>
        <p:spPr>
          <a:xfrm>
            <a:off x="6308925" y="3869025"/>
            <a:ext cx="3169200" cy="117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мальков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Мальки покидают личиночную стадию и начинают самостоятельное плавание и питание.
</a:t>
            </a:r>
            <a:endParaRPr lang="en-US" sz="1700" dirty="0"/>
          </a:p>
        </p:txBody>
      </p:sp>
      <p:sp>
        <p:nvSpPr>
          <p:cNvPr id="11" name="Text 4"/>
          <p:cNvSpPr txBox="1"/>
          <p:nvPr/>
        </p:nvSpPr>
        <p:spPr>
          <a:xfrm>
            <a:off x="8423100" y="2208150"/>
            <a:ext cx="3016800" cy="117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Взрослая особь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Рыба достигает половой зрелости и начинает цикл размножения заново.
</a:t>
            </a:r>
            <a:endParaRPr lang="en-US" sz="1700" dirty="0"/>
          </a:p>
        </p:txBody>
      </p:sp>
      <p:sp>
        <p:nvSpPr>
          <p:cNvPr id="12" name="Text 5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0575" y="1143462"/>
            <a:ext cx="5400600" cy="52634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585300" y="1943325"/>
            <a:ext cx="5073300" cy="16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Механизмы защиты и сезонация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рыб окраска часто служит маскировкой, защищая их от хищников. Яркие цвета предупреждают о ядовитости или отпугивают врагов.
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Характерные адаптации к среде
</a:t>
            </a:r>
            <a:endParaRPr lang="en-US" sz="3200" dirty="0"/>
          </a:p>
        </p:txBody>
      </p:sp>
      <p:sp>
        <p:nvSpPr>
          <p:cNvPr id="8" name="Text 3"/>
          <p:cNvSpPr txBox="1"/>
          <p:nvPr/>
        </p:nvSpPr>
        <p:spPr>
          <a:xfrm>
            <a:off x="6585300" y="4197420"/>
            <a:ext cx="5073300" cy="16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Специализированные органы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Электрические органы у некоторых видов помогают ориентироваться, охотиться и защищаться в воде с плохой видимостью.
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300" y="2464261"/>
            <a:ext cx="5955300" cy="193547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3300" y="6190850"/>
            <a:ext cx="58068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Журнал Nature, 2016–2021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Продолжительность жизни у разных рыб
</a:t>
            </a:r>
            <a:endParaRPr lang="en-US" sz="3200" dirty="0"/>
          </a:p>
        </p:txBody>
      </p:sp>
      <p:sp>
        <p:nvSpPr>
          <p:cNvPr id="8" name="Text 3"/>
          <p:cNvSpPr txBox="1"/>
          <p:nvPr/>
        </p:nvSpPr>
        <p:spPr>
          <a:xfrm>
            <a:off x="7015250" y="1466550"/>
            <a:ext cx="4643700" cy="39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широкий диапазон жизни, отражающий адаптации и экологические ниши.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Длительная жизнь рыб связана с их средой обитания и биологическими особенностями.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725" y="1237107"/>
            <a:ext cx="3682800" cy="323683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30787" y="1237107"/>
            <a:ext cx="3682800" cy="323683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10849" y="1237107"/>
            <a:ext cx="3682800" cy="323683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450575" y="5242625"/>
            <a:ext cx="3681000" cy="135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 снабжают человека необходимыми белками и омега-3 жирными кислотами, важными для здоровья сердца и мозга. Морепродукты часто входят в рацион как основа сбалансированного питания.
</a:t>
            </a:r>
            <a:endParaRPr lang="en-US" sz="1300" dirty="0"/>
          </a:p>
        </p:txBody>
      </p:sp>
      <p:sp>
        <p:nvSpPr>
          <p:cNvPr id="12" name="Text 2"/>
          <p:cNvSpPr txBox="1"/>
          <p:nvPr/>
        </p:nvSpPr>
        <p:spPr>
          <a:xfrm>
            <a:off x="452279" y="4631700"/>
            <a:ext cx="3677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высококачественного белка и полезных жиров
</a:t>
            </a:r>
            <a:endParaRPr lang="en-US" sz="1500" dirty="0"/>
          </a:p>
        </p:txBody>
      </p:sp>
      <p:sp>
        <p:nvSpPr>
          <p:cNvPr id="13" name="Text 3"/>
          <p:cNvSpPr txBox="1"/>
          <p:nvPr/>
        </p:nvSpPr>
        <p:spPr>
          <a:xfrm>
            <a:off x="4230637" y="5242625"/>
            <a:ext cx="3681000" cy="135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Рыболовство поддерживает миллионы рабочих мест в прибрежных регионах. Аквакультура развивается для устойчивого производства, уменьшает давление на природные популяции рыб.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232341" y="4631700"/>
            <a:ext cx="3677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Экономическая база и растущая аквакультура
</a:t>
            </a:r>
            <a:endParaRPr lang="en-US" sz="1500" dirty="0"/>
          </a:p>
        </p:txBody>
      </p:sp>
      <p:sp>
        <p:nvSpPr>
          <p:cNvPr id="15" name="Text 5"/>
          <p:cNvSpPr txBox="1"/>
          <p:nvPr/>
        </p:nvSpPr>
        <p:spPr>
          <a:xfrm>
            <a:off x="8010699" y="5242625"/>
            <a:ext cx="3681000" cy="135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Данио-рерио используются для изучения генетики и развития. Жир осетровых ценится в медицине, а изображения рыб часто встречаются в искусстве и народных традициях.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8012403" y="4631700"/>
            <a:ext cx="3677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 в науке, медицине и культуре
</a:t>
            </a:r>
            <a:endParaRPr lang="en-US" sz="1500" dirty="0"/>
          </a:p>
        </p:txBody>
      </p:sp>
      <p:sp>
        <p:nvSpPr>
          <p:cNvPr id="17" name="Text 7"/>
          <p:cNvSpPr txBox="1"/>
          <p:nvPr/>
        </p:nvSpPr>
        <p:spPr>
          <a:xfrm>
            <a:off x="442250" y="487150"/>
            <a:ext cx="112173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рыб для человека
</a:t>
            </a:r>
            <a:endParaRPr lang="en-US" sz="3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79975" y="3458325"/>
            <a:ext cx="31428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перемешивание воды рыбами способствует распределению питательных веществ, усиливая продуктивность экосистем.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8181975" y="3458325"/>
            <a:ext cx="34767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в численности рыбы отражаются на стабильности водных сообществ, влияя на развитие планктона и водорослей.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578100" y="3557625"/>
            <a:ext cx="33597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 занимают разные уровни пищевой цепи, выступая и хищниками, и добычей, что поддерживает разнообразие видов в водоёмах.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50575" y="487150"/>
            <a:ext cx="10566000" cy="13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роль рыб в водных экосистемах
</a:t>
            </a:r>
            <a:endParaRPr lang="en-US" sz="3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800256"/>
            <a:ext cx="11188500" cy="45991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типичной рыбы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450575" y="1143150"/>
            <a:ext cx="11188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примере карпа: сроки и стадии развития
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450" y="1380407"/>
            <a:ext cx="11135100" cy="481723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20825" y="3208825"/>
            <a:ext cx="4864800" cy="16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челюстей более 400 млн лет назад дало рыбакам преимущество в добыче пищи и защите, обеспечив эволюционный прорыв в разнообразии видов.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6406375" y="3208898"/>
            <a:ext cx="5262600" cy="16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костных и хрящевых рыб, а также лёгочных пузырей позволило им осваивать новые среды, откуда вышли первые четвероногие позвоночные.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рыб: ключевые этапы
</a:t>
            </a:r>
            <a:endParaRPr lang="en-US" sz="3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288575" y="21903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Перелов значительно снижает популяции, особенно крупных и редких видов, нарушая естественные циклы воспроизводства.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5599200" y="21903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вод отходами нефти, пластика и химикатов ухудшает качество среды обитания и здоровье рыб.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3978100" y="44100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дамб и осушение водоёмов ведут к потере среды для нереста и кормления.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8319300" y="44100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климата меняет температуры и солёность, создавая стрессовые условия для многих видов.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16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Угрозы для рыб и причины сокращения численности
</a:t>
            </a:r>
            <a:endParaRPr lang="en-US" sz="311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157022"/>
            <a:ext cx="3681600" cy="24879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8975" y="1157022"/>
            <a:ext cx="3681600" cy="24879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36150" y="1157022"/>
            <a:ext cx="3681600" cy="248795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50575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Обитая на большой глубине, рыба-капля приспособилась к высокому давлению и вечной темноте. Её тело мягкое, что помогает выживать в экстремальных условиях океанической бездны.
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450575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Рыба-капля: житель глубин до 1200 метров
</a:t>
            </a:r>
            <a:endParaRPr lang="en-US" sz="2000" dirty="0"/>
          </a:p>
        </p:txBody>
      </p:sp>
      <p:sp>
        <p:nvSpPr>
          <p:cNvPr id="12" name="Text 3"/>
          <p:cNvSpPr txBox="1"/>
          <p:nvPr/>
        </p:nvSpPr>
        <p:spPr>
          <a:xfrm>
            <a:off x="4248825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рыба умеет переносить температуру воды около +40°C, обитая в горячих минеральных источниках. Уникальные ферменты защищают её клетки от повреждений.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248825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Циноглотта — обитатель горячих источников
</a:t>
            </a:r>
            <a:endParaRPr lang="en-US" sz="2000" dirty="0"/>
          </a:p>
        </p:txBody>
      </p:sp>
      <p:sp>
        <p:nvSpPr>
          <p:cNvPr id="14" name="Text 5"/>
          <p:cNvSpPr txBox="1"/>
          <p:nvPr/>
        </p:nvSpPr>
        <p:spPr>
          <a:xfrm>
            <a:off x="8036000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цихлид адаптировались к жизни в солёных и кислых озёрах Восточной Африки, выдерживая высокую жёсткость и изменчивость условий среды.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8036000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Африканский цихлид в солёных и кислых водах
</a:t>
            </a:r>
            <a:endParaRPr lang="en-US" sz="2000" dirty="0"/>
          </a:p>
        </p:txBody>
      </p:sp>
      <p:sp>
        <p:nvSpPr>
          <p:cNvPr id="16" name="Text 7"/>
          <p:cNvSpPr txBox="1"/>
          <p:nvPr/>
        </p:nvSpPr>
        <p:spPr>
          <a:xfrm>
            <a:off x="442250" y="487150"/>
            <a:ext cx="112173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5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Экстремофилы среди рыб: жизнь в необычных условиях
</a:t>
            </a:r>
            <a:endParaRPr lang="en-US" sz="30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37350" y="3229425"/>
            <a:ext cx="2974500" cy="18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Электрический угорь Амазонки способен генерировать мощные разряды для охоты и защиты, что привлекает интерес нейробиологов.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8340725" y="3199300"/>
            <a:ext cx="2974500" cy="18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Форель служит индикатором экологического состояния пресных вод и важна для природоохранных программ.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876675" y="3199300"/>
            <a:ext cx="2974500" cy="18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Латимерия — живое ископаемое, сохранившее древние черты, помогает учёным изучать эволюцию позвоночных.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50575" y="487150"/>
            <a:ext cx="105660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Виды, символизирующие биоразнообразие
</a:t>
            </a:r>
            <a:endParaRPr lang="en-US" sz="3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03250" y="2369890"/>
            <a:ext cx="5955300" cy="198801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844875" y="6155600"/>
            <a:ext cx="58137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Издание Science, 2019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Размеры самых крупных и самых маленьких рыб
</a:t>
            </a:r>
            <a:endParaRPr lang="en-US" sz="3200" dirty="0"/>
          </a:p>
        </p:txBody>
      </p:sp>
      <p:sp>
        <p:nvSpPr>
          <p:cNvPr id="8" name="Text 3"/>
          <p:cNvSpPr txBox="1"/>
          <p:nvPr/>
        </p:nvSpPr>
        <p:spPr>
          <a:xfrm>
            <a:off x="565400" y="1527025"/>
            <a:ext cx="4630200" cy="36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экстремальные размеры рыб: от кита акула с гигантскими пропорциями до крошечного Paedocypris progenetica.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размеров рыб иллюстрирует широкий диапазон адаптаций и экологических ниш.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725" y="1237107"/>
            <a:ext cx="3682800" cy="323683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30787" y="1237107"/>
            <a:ext cx="3682800" cy="323683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10849" y="1237107"/>
            <a:ext cx="3682800" cy="323683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450575" y="5242625"/>
            <a:ext cx="3681000" cy="135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Рыба-клоун спокойно живёт среди щупалец ядовитых актиний, получая защиту от хищников благодаря особому слизистому покрытию.
</a:t>
            </a:r>
            <a:endParaRPr lang="en-US" sz="1300" dirty="0"/>
          </a:p>
        </p:txBody>
      </p:sp>
      <p:sp>
        <p:nvSpPr>
          <p:cNvPr id="12" name="Text 2"/>
          <p:cNvSpPr txBox="1"/>
          <p:nvPr/>
        </p:nvSpPr>
        <p:spPr>
          <a:xfrm>
            <a:off x="452279" y="4631700"/>
            <a:ext cx="3677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Рыба-клоун и ядовитые актинии
</a:t>
            </a:r>
            <a:endParaRPr lang="en-US" sz="1500" dirty="0"/>
          </a:p>
        </p:txBody>
      </p:sp>
      <p:sp>
        <p:nvSpPr>
          <p:cNvPr id="13" name="Text 3"/>
          <p:cNvSpPr txBox="1"/>
          <p:nvPr/>
        </p:nvSpPr>
        <p:spPr>
          <a:xfrm>
            <a:off x="4230637" y="5242625"/>
            <a:ext cx="3681000" cy="135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Рыба-луна достигает массы до 2 тонн, став самой тяжёлой костной рыбой в мире, с необычной формой тела и неспешным поведением.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232341" y="4631700"/>
            <a:ext cx="3677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Рыба-луна — тяжеловес среди костистых
</a:t>
            </a:r>
            <a:endParaRPr lang="en-US" sz="1500" dirty="0"/>
          </a:p>
        </p:txBody>
      </p:sp>
      <p:sp>
        <p:nvSpPr>
          <p:cNvPr id="15" name="Text 5"/>
          <p:cNvSpPr txBox="1"/>
          <p:nvPr/>
        </p:nvSpPr>
        <p:spPr>
          <a:xfrm>
            <a:off x="8010699" y="5242625"/>
            <a:ext cx="3681000" cy="135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глубоководные рыбы светятся в темноте благодаря биолюминесценции. У окуня и губана встречается смена пола в течение жизни.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8012403" y="4631700"/>
            <a:ext cx="3677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Фосфоресценция и смена пола у рыб
</a:t>
            </a:r>
            <a:endParaRPr lang="en-US" sz="1500" dirty="0"/>
          </a:p>
        </p:txBody>
      </p:sp>
      <p:sp>
        <p:nvSpPr>
          <p:cNvPr id="17" name="Text 7"/>
          <p:cNvSpPr txBox="1"/>
          <p:nvPr/>
        </p:nvSpPr>
        <p:spPr>
          <a:xfrm>
            <a:off x="442250" y="487150"/>
            <a:ext cx="112173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Удивительные факты о рыбах
</a:t>
            </a:r>
            <a:endParaRPr lang="en-US" sz="3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30325" y="2826433"/>
            <a:ext cx="6353700" cy="26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 играют важную роль в экосистемах и жизни человека. Сохранение их разнообразия требует комплексных мер и заботы каждого из нас.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630325" y="664450"/>
            <a:ext cx="8943900" cy="12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Ключевая роль и охрана надкласса Рыбы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2026-05-08T22:34:14Z</dcterms:created>
  <dcterms:modified xsi:type="dcterms:W3CDTF">2026-05-08T22:34:14Z</dcterms:modified>
</cp:coreProperties>
</file>