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066" y="1069925"/>
            <a:ext cx="3155218" cy="3170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60200" y="370725"/>
            <a:ext cx="4090500" cy="59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960200" y="1156500"/>
            <a:ext cx="4090500" cy="283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еда: вопрос о пользе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изменила еду и стала ли она полезнее для здоровья?
</a:t>
            </a:r>
            <a:endParaRPr lang="en-US" sz="4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0150" y="1213600"/>
            <a:ext cx="4829100" cy="234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сто лет пища стала безопаснее, дольше хранится и точнее контролируется. Но главный вопрос не исчез: делает ли научный прогресс продукты только надёжнее или ещё и полезнее для организма?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Полезна ли наука для желудков?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101325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 критерий
</a:t>
            </a:r>
            <a:pPr algn="l" indent="0" marL="0">
              <a:lnSpc>
                <a:spcPct val="100000"/>
              </a:lnSpc>
              <a:buNone/>
            </a:pPr>
            <a:r>
              <a:rPr lang="en-US" sz="4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технология может резко снизить риск отравления, но почти не повлиять на питательную ценность. Поэтому оценивать пищу нужно не по одному признаку, а по нескольким одновременно.
</a:t>
            </a:r>
            <a:endParaRPr lang="en-US" sz="1793" dirty="0"/>
          </a:p>
        </p:txBody>
      </p:sp>
      <p:sp>
        <p:nvSpPr>
          <p:cNvPr id="10" name="Text 3"/>
          <p:cNvSpPr txBox="1"/>
          <p:nvPr/>
        </p:nvSpPr>
        <p:spPr>
          <a:xfrm>
            <a:off x="3893188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 состав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желудка важны безопасность, состав и переносимость. Продукт может быть стерильным и удобным, но при этом содержать слишком много соли, сахара или жира.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6685062" y="1069650"/>
            <a:ext cx="2038800" cy="29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в итоге
</a:t>
            </a:r>
            <a:pPr algn="l" indent="0" marL="0">
              <a:lnSpc>
                <a:spcPct val="100000"/>
              </a:lnSpc>
              <a:buNone/>
            </a:pPr>
            <a:r>
              <a:rPr lang="en-US" sz="5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прогресс полезен тогда, когда он улучшает не только хранение и внешний вид, но и реальную пользу рациона для роста, энергии и самочувствия.
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 «наука в еде»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9150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Микробиология, санитария и контроль качества уменьшают риск заражения, порчи и пищевых отравлений. Это основа безопасной еды, без которой остальные улучшения теряют смысл.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9150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9147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Холод, сушка, упаковка и консервация помогают дольше сохранять продукты свежими. Благодаря этому еда реже пропадает и становится доступнее вне сезона.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19147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Сохранность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5405715" y="1613937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витаминами, йодом и минералами помогает восполнить дефициты, которые раньше были обычной частью повседневного питания. Особенно это важно для детей и подростков.
</a:t>
            </a:r>
            <a:endParaRPr lang="en-US" sz="1280" dirty="0"/>
          </a:p>
        </p:txBody>
      </p:sp>
      <p:sp>
        <p:nvSpPr>
          <p:cNvPr id="15" name="Text 7"/>
          <p:cNvSpPr txBox="1"/>
          <p:nvPr/>
        </p:nvSpPr>
        <p:spPr>
          <a:xfrm>
            <a:off x="5405715" y="1044450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Питательная ценность
</a:t>
            </a:r>
            <a:endParaRPr lang="en-US" sz="1600" dirty="0"/>
          </a:p>
        </p:txBody>
      </p:sp>
      <p:sp>
        <p:nvSpPr>
          <p:cNvPr id="16" name="Text 8"/>
          <p:cNvSpPr txBox="1"/>
          <p:nvPr/>
        </p:nvSpPr>
        <p:spPr>
          <a:xfrm>
            <a:off x="5405479" y="3380549"/>
            <a:ext cx="3317231" cy="95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поддерживает одинаковый вкус, массу и текстуру от партии к партии. Для покупателя это означает предсказуемость, а для производителя — стабильное качество.
</a:t>
            </a:r>
            <a:endParaRPr lang="en-US" sz="1255" dirty="0"/>
          </a:p>
        </p:txBody>
      </p:sp>
      <p:sp>
        <p:nvSpPr>
          <p:cNvPr id="17" name="Text 9"/>
          <p:cNvSpPr txBox="1"/>
          <p:nvPr/>
        </p:nvSpPr>
        <p:spPr>
          <a:xfrm>
            <a:off x="5405479" y="2811062"/>
            <a:ext cx="3317231" cy="4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Качество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420150" y="342050"/>
            <a:ext cx="8349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проблемы стояли 100 лет назад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20600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Кишечные инфекции были одной из главных угроз: продукты портились быстрее, а условия хранения и перевозки часто оставляли желать лучшего.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420600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еда
</a:t>
            </a:r>
            <a:endParaRPr lang="en-US" sz="1800" dirty="0"/>
          </a:p>
        </p:txBody>
      </p:sp>
      <p:sp>
        <p:nvSpPr>
          <p:cNvPr id="10" name="Text 4"/>
          <p:cNvSpPr txBox="1"/>
          <p:nvPr/>
        </p:nvSpPr>
        <p:spPr>
          <a:xfrm>
            <a:off x="3247288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и слабая логистика ограничивали выбор. Во многих регионах люди зависели от местного урожая и быстро теряли доступ к свежим продуктам.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3247288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Неравномерный доступ
</a:t>
            </a:r>
            <a:endParaRPr lang="en-US" sz="1800" dirty="0"/>
          </a:p>
        </p:txBody>
      </p:sp>
      <p:sp>
        <p:nvSpPr>
          <p:cNvPr id="12" name="Text 6"/>
          <p:cNvSpPr txBox="1"/>
          <p:nvPr/>
        </p:nvSpPr>
        <p:spPr>
          <a:xfrm>
            <a:off x="6073963" y="2088347"/>
            <a:ext cx="2648993" cy="21566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Нехватка витаминов и минералов вызывала болезни дефицита, включая рахит и цингу, что показывало: еды могло хватать по объёму, но не по составу.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6073963" y="1044449"/>
            <a:ext cx="2648993" cy="73552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Скрытый голод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13251" y="342050"/>
            <a:ext cx="68103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6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Микробы, санитария и пастеризация
</a:t>
            </a:r>
            <a:endParaRPr lang="en-US" sz="2906" dirty="0"/>
          </a:p>
        </p:txBody>
      </p:sp>
      <p:sp>
        <p:nvSpPr>
          <p:cNvPr id="8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1915107" y="1456250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учёные связали болезни с бактериями и другими микроорганизмами, стало ясно: чистота производства — не формальность, а важнейшее условие безопасности пищи.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915107" y="1044511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 болезней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1913398" y="2613295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Пастеризация молока стала одним из самых заметных достижений: она снизила риск заражения и сделала молочные продукты гораздо надёжнее для потребителя.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1913398" y="2201556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Пастеризация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1913398" y="3770336"/>
            <a:ext cx="6808769" cy="69256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Санитарные нормы и чистая вода уменьшили число пищевых отравлений. Особенно сильно это повлияло на напитки, молочные продукты и готовую продукцию.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1913398" y="3358597"/>
            <a:ext cx="6808769" cy="290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среда
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Сохранность: от банки до морозильника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094450" y="10398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хранение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Консервы, сушка и стерилизация позволили хранить продукты месяцами, а не днями. Это сделало запасы надёжнее и расширило возможности снабжения городов и армии.
</a:t>
            </a:r>
            <a:endParaRPr lang="en-US" sz="1404" dirty="0"/>
          </a:p>
        </p:txBody>
      </p:sp>
      <p:sp>
        <p:nvSpPr>
          <p:cNvPr id="10" name="Text 3"/>
          <p:cNvSpPr txBox="1"/>
          <p:nvPr/>
        </p:nvSpPr>
        <p:spPr>
          <a:xfrm>
            <a:off x="1094450" y="20685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Дальняя доставка
</a:t>
            </a:r>
            <a:pPr algn="l" indent="0" marL="0">
              <a:lnSpc>
                <a:spcPct val="100000"/>
              </a:lnSpc>
              <a:buNone/>
            </a:pPr>
            <a:r>
              <a:rPr lang="en-US" sz="39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и заморозка уменьшили потери при перевозке и продаже. Благодаря этому свежие продукты стали доступны далеко от места производства.
</a:t>
            </a:r>
            <a:endParaRPr lang="en-US" sz="1436" dirty="0"/>
          </a:p>
        </p:txBody>
      </p:sp>
      <p:sp>
        <p:nvSpPr>
          <p:cNvPr id="11" name="Text 4"/>
          <p:cNvSpPr txBox="1"/>
          <p:nvPr/>
        </p:nvSpPr>
        <p:spPr>
          <a:xfrm>
            <a:off x="1094450" y="30972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Непрерывный холод
</a:t>
            </a:r>
            <a:pPr algn="l" indent="0" marL="0">
              <a:lnSpc>
                <a:spcPct val="100000"/>
              </a:lnSpc>
              <a:buNone/>
            </a:pPr>
            <a:r>
              <a:rPr lang="en-US" sz="4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9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Холодильная цепочка особенно важна для мяса, рыбы, молока и готовых блюд. Если температура нарушается, качество и безопасность быстро снижаются.
</a:t>
            </a:r>
            <a:endParaRPr lang="en-US" sz="146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Обогащение продуктов и дефициты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1216475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Йодированная соль помогала предотвращать дефицит йода, который влияет на работу щитовидной железы и развитие организма. Это простое решение оказалось массово эффективным.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5460150" y="1069650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Витамин D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Добавление витамина D в молоко поддерживало здоровье костей, а также помогало снизить риск рахита у детей в условиях недостатка солнца.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5460150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Дополнительная поддержка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Фолиевая кислота и железо в некоторых продуктах поддерживали кроветворение и развитие. Это особенно важно для подростков, беременных женщин и быстро растущего организма.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1216475" y="2662125"/>
            <a:ext cx="326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Мука и хлеб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Обогащённая мука и хлеб восполняли нехватку витаминов группы B и железа. Такие меры были особенно полезны там, где рацион был однообразным.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Раннее открытие витаминов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50127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начали выделять вещества, без которых организм не может нормально расти и работать. Это стало первым шагом к пониманию роли микронутриентов.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127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исследований
</a:t>
            </a:r>
            <a:endParaRPr lang="en-US" sz="1563" dirty="0"/>
          </a:p>
        </p:txBody>
      </p:sp>
      <p:sp>
        <p:nvSpPr>
          <p:cNvPr id="11" name="Text 4"/>
          <p:cNvSpPr txBox="1"/>
          <p:nvPr/>
        </p:nvSpPr>
        <p:spPr>
          <a:xfrm>
            <a:off x="3052450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Было доказано, что нехватка отдельных веществ вызывает конкретные болезни. Питание стали рассматривать не только как источник калорий, но и как источник жизненно важных компонентов.
</a:t>
            </a:r>
            <a:endParaRPr lang="en-US" sz="1293" dirty="0"/>
          </a:p>
        </p:txBody>
      </p:sp>
      <p:sp>
        <p:nvSpPr>
          <p:cNvPr id="12" name="Text 5"/>
          <p:cNvSpPr txBox="1"/>
          <p:nvPr/>
        </p:nvSpPr>
        <p:spPr>
          <a:xfrm>
            <a:off x="3052451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болезнями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5603625" y="2122800"/>
            <a:ext cx="1981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Появились меры профилактики: обогащение продуктов, уточнение рационов и новые правила питания. Эти открытия изменили представление о здоровой еде на десятилетия вперёд.
</a:t>
            </a:r>
            <a:endParaRPr lang="en-US" sz="1378" dirty="0"/>
          </a:p>
        </p:txBody>
      </p:sp>
      <p:sp>
        <p:nvSpPr>
          <p:cNvPr id="14" name="Text 7"/>
          <p:cNvSpPr txBox="1"/>
          <p:nvPr/>
        </p:nvSpPr>
        <p:spPr>
          <a:xfrm>
            <a:off x="5603626" y="1526925"/>
            <a:ext cx="1981200" cy="43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решения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0" y="1702603"/>
            <a:ext cx="4151400" cy="16422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148225"/>
            <a:ext cx="3925500" cy="27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контроль охватывает весь путь продукта — от сырья до хранения и продажи.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Многоступенчатая проверка снижает риск заражения и помогает сохранять качество на каждом этапе.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контроль сегодня
</a:t>
            </a:r>
            <a:endParaRPr lang="en-US" sz="3000" dirty="0"/>
          </a:p>
        </p:txBody>
      </p:sp>
      <p:sp>
        <p:nvSpPr>
          <p:cNvPr id="8" name="Text 3"/>
          <p:cNvSpPr txBox="1"/>
          <p:nvPr/>
        </p:nvSpPr>
        <p:spPr>
          <a:xfrm>
            <a:off x="4572000" y="4033250"/>
            <a:ext cx="4151400" cy="2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требований к лабораторному контролю пищевого производства
</a:t>
            </a:r>
            <a:endParaRPr lang="en-US" sz="106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46718" y="342050"/>
            <a:ext cx="5175714" cy="3891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420150" y="342050"/>
            <a:ext cx="2878200" cy="389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сырья до магазина: контроль по ХАССП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ХАССП выявляет риски и позволяет отслеживать продукт от поставщика до полки.
</a:t>
            </a:r>
            <a:endParaRPr lang="en-US" sz="3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и биотехнологии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Ферменты ускоряют брожение и созревание, поэтому хлеб быстрее поднимается, сыр приобретает нужную структуру, а йогурт — стабильную текстуру и мягкий вкус без лишних технологических потерь.
</a:t>
            </a:r>
            <a:endParaRPr lang="en-US" sz="1277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и точнее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помогают управлять свойствами продукта ещё на этапе производства: сокращают отходы, повышают выход готовой продукции и делают качество более ровным от партии к партии.
</a:t>
            </a:r>
            <a:endParaRPr lang="en-US" sz="1277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потерь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потребителя главный эффект незаметен, но важен: продукт становится стабильнее по консистенции, хранится предсказуемее и чаще сохраняет нужные свойства без ухудшения безопасности.
</a:t>
            </a:r>
            <a:endParaRPr lang="en-US" sz="1277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Стабильный результат
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упаковка продлевает жизнь продукта, но не заменяет его состав и питательную ценность.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лучше защита от света, кислорода и влаги, тем медленнее порча. Однако долгий срок годности сам по себе не делает продукт более полезным.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современным видам пищевой упаковки и принципам хранения.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упаковка влияет на срок годности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83797" y="1068000"/>
            <a:ext cx="6171705" cy="196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815900" y="3198677"/>
            <a:ext cx="6907500" cy="108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рецептуры помогает удерживать одинаковые свойства продукта, даже если сырьё отличается по сезону или происхождению.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Стандартизация делает продукт предсказуемым для покупателя и удобным для производства. Это снижает разброс качества и облегчает сравнение товаров между разными партиями.
</a:t>
            </a:r>
            <a:endParaRPr lang="en-US" sz="1289" dirty="0"/>
          </a:p>
        </p:txBody>
      </p:sp>
      <p:sp>
        <p:nvSpPr>
          <p:cNvPr id="7" name="Text 2"/>
          <p:cNvSpPr txBox="1"/>
          <p:nvPr/>
        </p:nvSpPr>
        <p:spPr>
          <a:xfrm>
            <a:off x="1815900" y="342050"/>
            <a:ext cx="69075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81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Параметры, которые должны совпадать
</a:t>
            </a:r>
            <a:endParaRPr lang="en-US" sz="2681" dirty="0"/>
          </a:p>
        </p:txBody>
      </p:sp>
      <p:sp>
        <p:nvSpPr>
          <p:cNvPr id="8" name="Text 3"/>
          <p:cNvSpPr txBox="1"/>
          <p:nvPr/>
        </p:nvSpPr>
        <p:spPr>
          <a:xfrm>
            <a:off x="1815900" y="4433975"/>
            <a:ext cx="60570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принципам пищевой стандартизации и контроля качества.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75" y="0"/>
            <a:ext cx="379735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99747" y="342050"/>
            <a:ext cx="49239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4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попадает в тарелку
</a:t>
            </a:r>
            <a:endParaRPr lang="en-US" sz="2634" dirty="0"/>
          </a:p>
        </p:txBody>
      </p:sp>
      <p:sp>
        <p:nvSpPr>
          <p:cNvPr id="10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799442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Список ингредиентов показывает, из чего сделан продукт, а порядок компонентов помогает понять, чего в нём больше всего. Это первый шаг к осознанному выбору, а не к доверию рекламе.
</a:t>
            </a:r>
            <a:endParaRPr lang="en-US" sz="1157" dirty="0"/>
          </a:p>
        </p:txBody>
      </p:sp>
      <p:sp>
        <p:nvSpPr>
          <p:cNvPr id="12" name="Text 3"/>
          <p:cNvSpPr txBox="1"/>
          <p:nvPr/>
        </p:nvSpPr>
        <p:spPr>
          <a:xfrm>
            <a:off x="3799442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без загадок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3799274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Калорийность, БЖУ и размер порции помогают сравнивать продукты не на глаз, а по реальной пищевой нагрузке. Особенно это важно, когда похожие товары сильно отличаются по составу.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3799274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ценность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6356296" y="1657685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Аллергены, добавки и срок годности защищают от ошибок и лишних рисков. Если читать эти строки внимательно, легче заметить то, что может не подойти именно вам.
</a:t>
            </a:r>
            <a:endParaRPr lang="en-US" sz="1266" dirty="0"/>
          </a:p>
        </p:txBody>
      </p:sp>
      <p:sp>
        <p:nvSpPr>
          <p:cNvPr id="16" name="Text 7"/>
          <p:cNvSpPr txBox="1"/>
          <p:nvPr/>
        </p:nvSpPr>
        <p:spPr>
          <a:xfrm>
            <a:off x="6356296" y="1044462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Маркировка и риски
</a:t>
            </a:r>
            <a:endParaRPr lang="en-US" sz="1600" dirty="0"/>
          </a:p>
        </p:txBody>
      </p:sp>
      <p:sp>
        <p:nvSpPr>
          <p:cNvPr id="17" name="Text 8"/>
          <p:cNvSpPr txBox="1"/>
          <p:nvPr/>
        </p:nvSpPr>
        <p:spPr>
          <a:xfrm>
            <a:off x="6356128" y="3371252"/>
            <a:ext cx="2366919" cy="10314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Надписи вроде «натуральный» или «полезный» сами по себе ничего не доказывают. Научный подход начинается там, где решение опирается на цифры, состав и проверяемые требования.
</a:t>
            </a:r>
            <a:endParaRPr lang="en-US" sz="1128" dirty="0"/>
          </a:p>
        </p:txBody>
      </p:sp>
      <p:sp>
        <p:nvSpPr>
          <p:cNvPr id="18" name="Text 9"/>
          <p:cNvSpPr txBox="1"/>
          <p:nvPr/>
        </p:nvSpPr>
        <p:spPr>
          <a:xfrm>
            <a:off x="6356128" y="2758029"/>
            <a:ext cx="2366919" cy="4322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обещаний
</a:t>
            </a:r>
            <a:endParaRPr lang="en-US" sz="1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2983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безопаснее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1094450" y="10398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микробов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Пастеризация, чистая вода и санитарные правила уменьшают число микробов, которые раньше часто вызывали пищевые отравления. Поэтому молоко, напитки и готовые продукты стали заметно надёжнее.
</a:t>
            </a:r>
            <a:endParaRPr lang="en-US" sz="1404" dirty="0"/>
          </a:p>
        </p:txBody>
      </p:sp>
      <p:sp>
        <p:nvSpPr>
          <p:cNvPr id="10" name="Text 3"/>
          <p:cNvSpPr txBox="1"/>
          <p:nvPr/>
        </p:nvSpPr>
        <p:spPr>
          <a:xfrm>
            <a:off x="1094450" y="20685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Дольше сохраняется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Холодильное хранение и правильная упаковка замедляют порчу и сохраняют качество дольше. Это снижает риск, что еда испортится до того, как попадёт на стол.
</a:t>
            </a:r>
            <a:endParaRPr lang="en-US" sz="1404" dirty="0"/>
          </a:p>
        </p:txBody>
      </p:sp>
      <p:sp>
        <p:nvSpPr>
          <p:cNvPr id="11" name="Text 4"/>
          <p:cNvSpPr txBox="1"/>
          <p:nvPr/>
        </p:nvSpPr>
        <p:spPr>
          <a:xfrm>
            <a:off x="1094450" y="3097264"/>
            <a:ext cx="43449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предсказуемости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Лабораторный контроль сырья и готовой продукции делает результат предсказуемым. Для школьника это означает, что хлеб, йогурт или консервы реже преподносят неприятные сюрпризы.
</a:t>
            </a:r>
            <a:endParaRPr lang="en-US" sz="14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71475" y="1148452"/>
            <a:ext cx="3218100" cy="315524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важен баланс рациона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420500" y="1449493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Клетчатка помогает работе кишечника и поддерживает чувство сытости, поэтому в рационе важны овощи, фрукты, цельнозерновые продукты и бобовые, а не только отдельные «полезные» товары.
</a:t>
            </a:r>
            <a:endParaRPr lang="en-US" sz="1277" dirty="0"/>
          </a:p>
        </p:txBody>
      </p:sp>
      <p:sp>
        <p:nvSpPr>
          <p:cNvPr id="10" name="Text 3"/>
          <p:cNvSpPr txBox="1"/>
          <p:nvPr/>
        </p:nvSpPr>
        <p:spPr>
          <a:xfrm>
            <a:off x="420500" y="1044474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пищеварения
</a:t>
            </a:r>
            <a:endParaRPr lang="en-US" sz="1800" dirty="0"/>
          </a:p>
        </p:txBody>
      </p:sp>
      <p:sp>
        <p:nvSpPr>
          <p:cNvPr id="11" name="Text 4"/>
          <p:cNvSpPr txBox="1"/>
          <p:nvPr/>
        </p:nvSpPr>
        <p:spPr>
          <a:xfrm>
            <a:off x="420150" y="2585667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5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Белок нужен для роста, восстановления тканей и нормального развития. Его дают мясо, рыба, яйца, молочные продукты и бобовые, если они включены в рацион регулярно и разумно.
</a:t>
            </a:r>
            <a:endParaRPr lang="en-US" sz="1305" dirty="0"/>
          </a:p>
        </p:txBody>
      </p:sp>
      <p:sp>
        <p:nvSpPr>
          <p:cNvPr id="12" name="Text 5"/>
          <p:cNvSpPr txBox="1"/>
          <p:nvPr/>
        </p:nvSpPr>
        <p:spPr>
          <a:xfrm>
            <a:off x="420150" y="2180648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 восстановление
</a:t>
            </a:r>
            <a:endParaRPr lang="en-US" sz="1800" dirty="0"/>
          </a:p>
        </p:txBody>
      </p:sp>
      <p:sp>
        <p:nvSpPr>
          <p:cNvPr id="13" name="Text 6"/>
          <p:cNvSpPr txBox="1"/>
          <p:nvPr/>
        </p:nvSpPr>
        <p:spPr>
          <a:xfrm>
            <a:off x="420150" y="3721748"/>
            <a:ext cx="4923900" cy="68125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много сахара и соли перегружает питание и может ухудшать самочувствие. Даже качественный продукт становится хуже, если в меню слишком мало разнообразия и полезных компонентов.
</a:t>
            </a:r>
            <a:endParaRPr lang="en-US" sz="1277" dirty="0"/>
          </a:p>
        </p:txBody>
      </p:sp>
      <p:sp>
        <p:nvSpPr>
          <p:cNvPr id="14" name="Text 7"/>
          <p:cNvSpPr txBox="1"/>
          <p:nvPr/>
        </p:nvSpPr>
        <p:spPr>
          <a:xfrm>
            <a:off x="420150" y="3316729"/>
            <a:ext cx="4923900" cy="28547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Избыток мешает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94050" y="1069609"/>
            <a:ext cx="3829500" cy="261968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20150" y="1068000"/>
            <a:ext cx="4151400" cy="18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особенно заметно в снеках, готовых блюдах и сладких напитках: они быстро насыщают, но редко дают полный набор нужных веществ.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продукт смещён к удобству, тем внимательнее нужно следить за его местом в рационе. Частое употребление может вытеснять более полноценную еду.
</a:t>
            </a:r>
            <a:endParaRPr lang="en-US" sz="1550" dirty="0"/>
          </a:p>
        </p:txBody>
      </p:sp>
      <p:sp>
        <p:nvSpPr>
          <p:cNvPr id="7" name="Text 2"/>
          <p:cNvSpPr txBox="1"/>
          <p:nvPr/>
        </p:nvSpPr>
        <p:spPr>
          <a:xfrm>
            <a:off x="4893900" y="3843000"/>
            <a:ext cx="38295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принципам оценки ультрапереработанных продуктов и их пищевой плотности.
</a:t>
            </a:r>
            <a:endParaRPr lang="en-US" sz="1106" dirty="0"/>
          </a:p>
        </p:txBody>
      </p:sp>
      <p:sp>
        <p:nvSpPr>
          <p:cNvPr id="8" name="Text 3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5DD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питания и удобство
</a:t>
            </a:r>
            <a:endParaRPr lang="en-US" sz="3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52000" y="1135961"/>
            <a:ext cx="3250800" cy="322222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0150" y="342050"/>
            <a:ext cx="8303400" cy="53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Добавки: не страшно, если есть норма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314125" y="4577675"/>
            <a:ext cx="284700" cy="2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10" name="Text 2"/>
          <p:cNvSpPr txBox="1"/>
          <p:nvPr/>
        </p:nvSpPr>
        <p:spPr>
          <a:xfrm>
            <a:off x="4449975" y="9654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безопасности
</a:t>
            </a:r>
            <a:pPr algn="l" indent="0" marL="0">
              <a:lnSpc>
                <a:spcPct val="100000"/>
              </a:lnSpc>
              <a:buNone/>
            </a:pPr>
            <a:r>
              <a:rPr lang="en-US" sz="37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Разрешение на добавку не даётся автоматически: её изучают на безопасность, дозировку и технологическую необходимость. Именно поэтому важна установленная норма, а не громкое название на упаковке.
</a:t>
            </a:r>
            <a:endParaRPr lang="en-US" sz="1361" dirty="0"/>
          </a:p>
        </p:txBody>
      </p:sp>
      <p:sp>
        <p:nvSpPr>
          <p:cNvPr id="11" name="Text 3"/>
          <p:cNvSpPr txBox="1"/>
          <p:nvPr/>
        </p:nvSpPr>
        <p:spPr>
          <a:xfrm>
            <a:off x="4449975" y="19941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Технологическая роль
</a:t>
            </a:r>
            <a:pPr algn="l" indent="0" marL="0">
              <a:lnSpc>
                <a:spcPct val="100000"/>
              </a:lnSpc>
              <a:buNone/>
            </a:pPr>
            <a:r>
              <a:rPr lang="en-US" sz="3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добавка может выполнять полезную функцию: сохранять цвет, замедлять порчу или удерживать структуру продукта. Вред появляется не от факта присутствия, а от неправильного употребления.
</a:t>
            </a:r>
            <a:endParaRPr lang="en-US" sz="1343" dirty="0"/>
          </a:p>
        </p:txBody>
      </p:sp>
      <p:sp>
        <p:nvSpPr>
          <p:cNvPr id="12" name="Text 4"/>
          <p:cNvSpPr txBox="1"/>
          <p:nvPr/>
        </p:nvSpPr>
        <p:spPr>
          <a:xfrm>
            <a:off x="4449975" y="3022850"/>
            <a:ext cx="4273500" cy="93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важнее мифа
</a:t>
            </a:r>
            <a:pPr algn="l" indent="0" marL="0">
              <a:lnSpc>
                <a:spcPct val="100000"/>
              </a:lnSpc>
              <a:buNone/>
            </a:pPr>
            <a:r>
              <a:rPr lang="en-US" sz="39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4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рацион слишком однообразен и состоит главным образом из переработанных продуктов, даже разрешённые добавки не спасают его качество. Основа здоровья — разнообразие и умеренность.
</a:t>
            </a:r>
            <a:endParaRPr lang="en-US" sz="1404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709275" y="1252600"/>
            <a:ext cx="5767200" cy="260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968" b="1" dirty="0">
                <a:solidFill>
                  <a:srgbClr val="D5121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полезна, если ею пользоваться разумно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столетие наука сделала продукты безопаснее, дольше хранящимися и более предсказуемыми. Но пользы для здоровья больше там, где технологии сочетаются с разумным выбором, разнообразным рационом и умеренностью.
</a:t>
            </a:r>
            <a:endParaRPr lang="en-US" sz="3968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2026-07-25T23:18:36Z</dcterms:created>
  <dcterms:modified xsi:type="dcterms:W3CDTF">2026-07-25T23:18:36Z</dcterms:modified>
</cp:coreProperties>
</file>