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Types of Schools: школьная система в англоязычных странах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модели, правила поступления и язык образования в Великобритании, США и других странах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types of school важна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говорить о системе образования, сравнивать школы разных стран и уверенно описывать собственный школьный опыт. Она также развивает лексику по образованию, навыки сравнения и умение высказывать мнение в монологах, диалогах и эссе.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schools: государственные школы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59275" y="1311900"/>
            <a:ext cx="4785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schools получают средства от государства и обычно не требуют платы за обучение. В британской системе они охватывают большинство детей и обеспечивают free education по национальной программе.
</a:t>
            </a:r>
            <a:endParaRPr lang="en-US" sz="1519" dirty="0"/>
          </a:p>
        </p:txBody>
      </p:sp>
      <p:sp>
        <p:nvSpPr>
          <p:cNvPr id="9" name="Text 3"/>
          <p:cNvSpPr txBox="1"/>
          <p:nvPr/>
        </p:nvSpPr>
        <p:spPr>
          <a:xfrm>
            <a:off x="559275" y="2537654"/>
            <a:ext cx="4785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обучения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школы чаще всего следуют стандартному curriculum, принимают учеников по месту проживания и ориентируются на массовый доступ к образованию. Для описания важны выражения government-funded и catchment area.
</a:t>
            </a:r>
            <a:endParaRPr lang="en-US" sz="1519" dirty="0"/>
          </a:p>
        </p:txBody>
      </p:sp>
      <p:sp>
        <p:nvSpPr>
          <p:cNvPr id="10" name="Text 4"/>
          <p:cNvSpPr txBox="1"/>
          <p:nvPr/>
        </p:nvSpPr>
        <p:spPr>
          <a:xfrm>
            <a:off x="559275" y="3763402"/>
            <a:ext cx="4785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и аналогия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США похожую роль играют public schools: они финансируются и контролируются школьными округами. Несмотря на различия в структуре, их основная задача остаётся той же — дать доступное базовое образование.
</a:t>
            </a:r>
            <a:endParaRPr lang="en-US" sz="151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7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Private schools: частные школы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318500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средств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Private schools финансируются за счёт платы за обучение, а также поддержки учредителей или благотворительных фондов. Поэтому они обычно имеют больше ресурсов для учебных и внеучебных программ.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61600" y="2227395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классов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частных школах классы меньше, чем в государственных, что позволяет уделять больше внимания каждому ученику. Это часто связывают с более гибкой организацией занятий и индивидуальной поддержкой.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61600" y="3136286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и формат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таких школ нередко характерны selective admission и высокий конкурс. В Великобритании к ним относят independent schools; часть из них работает как day schools, где дети возвращаются домой после уроков.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61600" y="4045199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public school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обсуждении темы важно различать значение public school в британском и американском английском. В Великобритании это часто частная школа, а в США — государственная школа.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параметров школьных типов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типичные различия между моделями школ по стоимости, размеру классов, гибкости программы и доступности для семей.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индивидуализация и дополнительных услуг, тем выше стоимость обучения и ниже массовая доступность.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характеристик школьных типов, представленных в материалах презентации.
</a:t>
            </a:r>
            <a:endParaRPr lang="en-US" sz="7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Grammar schools: селективные школы с академическим отбором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поступают
</a:t>
            </a:r>
            <a:pPr algn="l" indent="0" marL="0">
              <a:lnSpc>
                <a:spcPct val="115000"/>
              </a:lnSpc>
              <a:buNone/>
            </a:pPr>
            <a:r>
              <a:rPr lang="en-US" sz="5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Grammar schools отбирают учеников по результатам экзамена 11-plus или других конкурсных испытаний. Поступление здесь связано с академическими способностями и готовностью к повышенной учебной нагрузке.
</a:t>
            </a:r>
            <a:endParaRPr lang="en-US" sz="1143" dirty="0"/>
          </a:p>
        </p:txBody>
      </p:sp>
      <p:sp>
        <p:nvSpPr>
          <p:cNvPr id="11" name="Text 3"/>
          <p:cNvSpPr txBox="1"/>
          <p:nvPr/>
        </p:nvSpPr>
        <p:spPr>
          <a:xfrm>
            <a:off x="242911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профиль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школы традиционно ориентированы на strong academic focus и серьёзную подготовку к экзаменам. В них часто делают акцент на высокие достижения и системную работу с предметами.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596627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темы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описании grammar schools удобно использовать слова selective, entrance exam, high achievement и university preparation. Они точно передают идею отбора и академической направленности.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6412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часто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5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школы нередко ассоциируются с библиотекой, экзаменационной подготовкой и спокойной учебной атмосферой. Это подчёркивает их роль в развитии дисциплины и уверенности в академической среде.
</a:t>
            </a:r>
            <a:endParaRPr lang="en-US" sz="114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905397"/>
            <a:ext cx="4873500" cy="165555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школ и их характеристики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различаются финансирование, доступ к обучению и учебный профиль в основных типах школ.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тип школы отражает свою модель доступа к образованию: от открытого и бесплатного до селективного и международного.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описаний типов школ из материалов презентации.
</a:t>
            </a:r>
            <a:endParaRPr lang="en-US" sz="7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Comprehensive schools: школы без отбора по способностям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51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XX века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Англии усиливается идея равного доступа к образованию, и появляется запрос на школы без раннего разделения детей по академическим результатам.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097175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практика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такие школы сочетают общую программу с выбором предметов в старших классах, сохраняя принципы inclusive, non-selective и equal opportunity.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181513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системы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Comprehensive schools становятся ответом на селекцию: они принимают детей с разным уровнем подготовки и обучают их вместе в рамках одной школы.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выбирают тип школы в англоязычной среде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выбора школы: от базовых условий семьи к языку обучения и правилам поступления.
</a:t>
            </a:r>
            <a:endParaRPr lang="en-US" sz="11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25" y="1798083"/>
            <a:ext cx="249900" cy="2221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8100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4100" y="1809190"/>
            <a:ext cx="249900" cy="1999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0575" y="1789450"/>
            <a:ext cx="239400" cy="239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Boarding schools: школы-пансионы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 кампусе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проживание проходят в одном пространстве: ученики живут в dormitories или boarding houses и большую часть дня находятся под школьным контролем.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Строгий режим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Boarding school предполагает чёткий daily routine, расписание, правила поведения и постоянную организацию времени. Это помогает формировать самостоятельность и ответственность.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и наставничество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школы обычно уделяют внимание pastoral care: ученикам помогают адаптироваться, следят за их благополучием и поддерживают в учёбе и повседневной жизни.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Широкая школьная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Пансионы часто предлагают развитые спортплощадки, клубы, дебаты и театр. Благодаря этому школьная жизнь становится насыщенной и выходит далеко за рамки обычных уроков.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International schools: международные школы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без границ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международной школе за одной партой могут сидеть ученики из разных стран, а на уроке слышны разные акценты. Общий язык обучения обычно английский, поэтому школа сразу становится средой для практики и академического общения.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для глобального пути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школы часто работают по IB Diploma Programme, Cambridge IGCSE, A-Level или американскому curriculum. Это помогает выстраивать понятный university pathway и получать globally recognised qualifications, востребованные при поступлении в вузы разных стран.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для мобильных семей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Контингент международных школ обычно включает детей дипломатов, экспатов и местных семей, которые планируют обучение за рубежом. Multicultural campus, English-medium instruction и широкий круг внеклассных проектов создают привычную атмосферу глобального образования.
</a:t>
            </a:r>
            <a:endParaRPr lang="en-US" sz="100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Homeschooling: обучение дома
</a:t>
            </a:r>
            <a:endParaRPr lang="en-US" sz="221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20099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организуется обучение
</a:t>
            </a:r>
            <a:pPr algn="l" indent="0" marL="0">
              <a:lnSpc>
                <a:spcPct val="115000"/>
              </a:lnSpc>
              <a:buNone/>
            </a:pPr>
            <a:r>
              <a:rPr lang="en-US" sz="5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Homeschooling строится вокруг персонального расписания: родители, репетиторы или онлайн-платформы подбирают задания под темп ребёнка. Такой формат особенно удобен, когда семье нужна гибкость и контроль над учебным процессом.
</a:t>
            </a:r>
            <a:endParaRPr lang="en-US" sz="1211" dirty="0"/>
          </a:p>
        </p:txBody>
      </p:sp>
      <p:sp>
        <p:nvSpPr>
          <p:cNvPr id="10" name="Text 3"/>
          <p:cNvSpPr txBox="1"/>
          <p:nvPr/>
        </p:nvSpPr>
        <p:spPr>
          <a:xfrm>
            <a:off x="2441651" y="20110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семьи выбирают этот путь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домашнему обучению переходят из-за переездов, спортивной карьеры, состояния здоровья, религиозных убеждений или разочарования в местной школе. Решение обычно связано не с модой, а с конкретной жизненной ситуацией.
</a:t>
            </a:r>
            <a:endParaRPr lang="en-US" sz="1121" dirty="0"/>
          </a:p>
        </p:txBody>
      </p:sp>
      <p:sp>
        <p:nvSpPr>
          <p:cNvPr id="11" name="Text 4"/>
          <p:cNvSpPr txBox="1"/>
          <p:nvPr/>
        </p:nvSpPr>
        <p:spPr>
          <a:xfrm>
            <a:off x="4621701" y="201107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 гибкого формата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преимущество homeschooling — self-paced learning: ученик может быстрее проходить знакомые темы и больше времени уделять сложным разделам. Это позволяет точнее учитывать интересы ребёнка и использовать online resources.
</a:t>
            </a:r>
            <a:endParaRPr lang="en-US" sz="1181" dirty="0"/>
          </a:p>
        </p:txBody>
      </p:sp>
      <p:sp>
        <p:nvSpPr>
          <p:cNvPr id="12" name="Text 5"/>
          <p:cNvSpPr txBox="1"/>
          <p:nvPr/>
        </p:nvSpPr>
        <p:spPr>
          <a:xfrm>
            <a:off x="6801758" y="201052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требует дисциплины
</a:t>
            </a:r>
            <a:pPr algn="l" indent="0" marL="0">
              <a:lnSpc>
                <a:spcPct val="115000"/>
              </a:lnSpc>
              <a:buNone/>
            </a:pPr>
            <a:r>
              <a:rPr lang="en-US" sz="5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высокой свободе возрастает ответственность семьи за качество обучения. Нужны parental supervision, регулярная проверка результатов и высокая самодисциплина ученика, чтобы домашний формат не превратился в хаотичное обучение.
</a:t>
            </a:r>
            <a:endParaRPr lang="en-US" sz="118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7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Alternative schools: альтернативные школы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318500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Montessori и Waldorf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таких школах акцент делают не только на результатах, но и на развитии ребёнка как личности. Montessori и Waldorf опираются на самостоятельность, творческую активность и уважение к индивидуальному темпу.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61600" y="2227395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Проектное обучение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Project-based learning связывает теорию с практикой: ученики исследуют тему, планируют работу и представляют результат. Такой подход развивает hands-on activities, умение сотрудничать и ответственность за общий продукт.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61600" y="3136286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Демократическая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Democratic schooling даёт ученикам больше голоса в организации школьной жизни. Это создаёт learner-centred environment, где обсуждаются правила, проекты и цели обучения, а не только требования учителя.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61600" y="4045199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как философия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Alternative schools ценны тем, что показывают: школа может быть не стандартным конвейером знаний, а creative environment с holistic education, где важны мышление, инициативность и личный опыт.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 выбор школы сильнее всего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практике семьи редко ориентируются только на один критерий: решение зависит и от бюджета, и от повседневной логистики, и от того, насколько школа подходит по целям ребёнка.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сильные факторы — стоимость и академическая репутация, но итоговый выбор обычно определяется балансом между качеством, удобством и перспективами ученика.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авторская схема на основе типичных критериев выбора школы в англоязычных странах
</a:t>
            </a:r>
            <a:endParaRPr lang="en-US" sz="7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School uniforms, rules and school culture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59275" y="1311900"/>
            <a:ext cx="4785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внешний вид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форма помогает создать ощущение принадлежности к сообществу и уменьшает видимые различия между учениками. В английской речи для этого используют слова uniform и dress code.
</a:t>
            </a:r>
            <a:endParaRPr lang="en-US" sz="1519" dirty="0"/>
          </a:p>
        </p:txBody>
      </p:sp>
      <p:sp>
        <p:nvSpPr>
          <p:cNvPr id="9" name="Text 3"/>
          <p:cNvSpPr txBox="1"/>
          <p:nvPr/>
        </p:nvSpPr>
        <p:spPr>
          <a:xfrm>
            <a:off x="559275" y="2537654"/>
            <a:ext cx="4785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Дисциплина и 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8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поведения в школе связаны с punctuality, respect и поведением на уроках и переменах. Там, где форма строже, школа чаще подчёркивает традиции и общий school ethos.
</a:t>
            </a:r>
            <a:endParaRPr lang="en-US" sz="1522" dirty="0"/>
          </a:p>
        </p:txBody>
      </p:sp>
      <p:sp>
        <p:nvSpPr>
          <p:cNvPr id="10" name="Text 4"/>
          <p:cNvSpPr txBox="1"/>
          <p:nvPr/>
        </p:nvSpPr>
        <p:spPr>
          <a:xfrm>
            <a:off x="559275" y="3763402"/>
            <a:ext cx="4785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подходы к дресс-коду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частных и некоторых государственных школах требования к одежде могут быть более жёсткими, чем в США. В американских школах чаще встречаются мягкие правила или ограничения только для отдельных ситуаций.
</a:t>
            </a:r>
            <a:endParaRPr lang="en-US" sz="151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Extracurricular activities in different school types
</a:t>
            </a:r>
            <a:endParaRPr lang="en-US" sz="221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 командный дух
</a:t>
            </a:r>
            <a:pPr algn="l" indent="0" marL="0">
              <a:lnSpc>
                <a:spcPct val="115000"/>
              </a:lnSpc>
              <a:buNone/>
            </a:pPr>
            <a:r>
              <a:rPr lang="en-US" sz="6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Sports teams часто становятся центральной частью школьной жизни, особенно в пансионах и частных школах. Они развивают teamwork, дисциплину и commitment, а также помогают почувствовать себя частью коллектива.
</a:t>
            </a:r>
            <a:endParaRPr lang="en-US" sz="1340" dirty="0"/>
          </a:p>
        </p:txBody>
      </p:sp>
      <p:sp>
        <p:nvSpPr>
          <p:cNvPr id="10" name="Text 3"/>
          <p:cNvSpPr txBox="1"/>
          <p:nvPr/>
        </p:nvSpPr>
        <p:spPr>
          <a:xfrm>
            <a:off x="2445608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Творческие клубы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Drama clubs и music groups дают ученикам возможность проявить себя вне уроков и развивать уверенность в выступлениях. Такие занятия особенно важны для personal development и самовыражения.
</a:t>
            </a:r>
            <a:endParaRPr lang="en-US" sz="1342" dirty="0"/>
          </a:p>
        </p:txBody>
      </p:sp>
      <p:sp>
        <p:nvSpPr>
          <p:cNvPr id="11" name="Text 4"/>
          <p:cNvSpPr txBox="1"/>
          <p:nvPr/>
        </p:nvSpPr>
        <p:spPr>
          <a:xfrm>
            <a:off x="4629623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Дебаты и лидерство
</a:t>
            </a:r>
            <a:pPr algn="l" indent="0" marL="0">
              <a:lnSpc>
                <a:spcPct val="115000"/>
              </a:lnSpc>
              <a:buNone/>
            </a:pPr>
            <a:r>
              <a:rPr lang="en-US" sz="5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Debate societies и student leadership учат аргументировать позицию, слушать других и брать ответственность. Для старшеклассников это полезно не только в школе, но и при подготовке к университету.
</a:t>
            </a:r>
            <a:endParaRPr lang="en-US" sz="1328" dirty="0"/>
          </a:p>
        </p:txBody>
      </p:sp>
      <p:sp>
        <p:nvSpPr>
          <p:cNvPr id="12" name="Text 5"/>
          <p:cNvSpPr txBox="1"/>
          <p:nvPr/>
        </p:nvSpPr>
        <p:spPr>
          <a:xfrm>
            <a:off x="6813651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ресурсы школ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частных школах и пансионах выбор кружков обычно шире благодаря кампусной инфраструктуре и дополнительным средствам. В государственных школах набор зависит от бюджета, местных традиций и количества преподавателей.
</a:t>
            </a:r>
            <a:endParaRPr lang="en-US" sz="125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2783" y="914638"/>
            <a:ext cx="6418484" cy="2690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 ограничения разных моделей школ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показывает, что каждая модель школы сильна в своей задаче и по-разному отвечает на запрос семьи и ученика.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зависит от приоритетов: одни модели сильнее в доступности, другие — в академической подготовке, международном признании или воспитании самостоятельности.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 типам школ на основе общих характеристик образовательных систем
</a:t>
            </a:r>
            <a:endParaRPr lang="en-US" sz="7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7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технологии в современных школах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318500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дневники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дневники делают оценки, посещаемость и домашние задания более прозрачными. Ученик и родители могут быстро увидеть результаты и вовремя отреагировать на трудности.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61600" y="2227395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Платформы для обучения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Learning management systems и online homework platforms позволяют хранить материалы, сдавать работы и получать комментарии учителя. Это удобно для blended learning и самостоятельной подготовки.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61600" y="3136286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Интерактивный урок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Интерактивные доски и ноутбуки меняют формат занятия: информация подаётся нагляднее, а ученики могут работать с текстами, тестами и презентациями прямо на уроке.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61600" y="4045199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уровень оснащения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международных и частных школах цифровая среда часто развита сильнее, но сама технология не заменяет качество преподавания. Её ценность зависит от того, как именно её используют.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тип школы влияет на учебные результаты и будущее
</a:t>
            </a:r>
            <a:endParaRPr lang="en-US" sz="221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20099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экзаменам
</a:t>
            </a:r>
            <a:pPr algn="l" indent="0" marL="0">
              <a:lnSpc>
                <a:spcPct val="115000"/>
              </a:lnSpc>
              <a:buNone/>
            </a:pPr>
            <a:r>
              <a:rPr lang="en-US" sz="5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Selective schools обычно усиливают предметную подготовку и задают высокий темп обучения. Это помогает мотивированным ученикам быстрее двигаться к экзаменам и академическим целям.
</a:t>
            </a:r>
            <a:endParaRPr lang="en-US" sz="1307" dirty="0"/>
          </a:p>
        </p:txBody>
      </p:sp>
      <p:sp>
        <p:nvSpPr>
          <p:cNvPr id="10" name="Text 3"/>
          <p:cNvSpPr txBox="1"/>
          <p:nvPr/>
        </p:nvSpPr>
        <p:spPr>
          <a:xfrm>
            <a:off x="2441651" y="20110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Языковая и академическая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5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International schools поддерживают академический английский и часто создают более естественный путь к зарубежному вузу. Здесь особенно важны язык обучения и привычка работать в международном формате.
</a:t>
            </a:r>
            <a:endParaRPr lang="en-US" sz="1201" dirty="0"/>
          </a:p>
        </p:txBody>
      </p:sp>
      <p:sp>
        <p:nvSpPr>
          <p:cNvPr id="11" name="Text 4"/>
          <p:cNvSpPr txBox="1"/>
          <p:nvPr/>
        </p:nvSpPr>
        <p:spPr>
          <a:xfrm>
            <a:off x="4621701" y="201107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Самостоятельность и ответственность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Boarding schools развивают навыки самоконтроля, организации времени и жизни в коллективе. Эти качества потом помогают не только в учёбе, но и в повседневной жизни.
</a:t>
            </a:r>
            <a:endParaRPr lang="en-US" sz="1290" dirty="0"/>
          </a:p>
        </p:txBody>
      </p:sp>
      <p:sp>
        <p:nvSpPr>
          <p:cNvPr id="12" name="Text 5"/>
          <p:cNvSpPr txBox="1"/>
          <p:nvPr/>
        </p:nvSpPr>
        <p:spPr>
          <a:xfrm>
            <a:off x="6801758" y="201052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только название школы
</a:t>
            </a:r>
            <a:pPr algn="l" indent="0" marL="0">
              <a:lnSpc>
                <a:spcPct val="115000"/>
              </a:lnSpc>
              <a:buNone/>
            </a:pPr>
            <a:r>
              <a:rPr lang="en-US" sz="5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сильная школа не гарантирует успех без личной вовлечённости ученика, поддержки семьи и качественного преподавания. Тип школы задаёт условия, но результат формируется совместно.
</a:t>
            </a:r>
            <a:endParaRPr lang="en-US" sz="121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каждой школы есть своя задача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школ показывают, насколько по-разному может быть устроено образование: бесплатно и платно, открыто и селективно, локально и международно. Лучший выбор всегда определяется целями, возможностями и потребностями конкретного ученика.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2026-05-31T13:46:15Z</dcterms:created>
  <dcterms:modified xsi:type="dcterms:W3CDTF">2026-05-31T13:46:15Z</dcterms:modified>
</cp:coreProperties>
</file>