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image" Target="../media/image-12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999713"/>
            <a:ext cx="9144000" cy="214312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78625"/>
            <a:ext cx="61659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Vocabulary in English
</a:t>
            </a:r>
            <a:endParaRPr lang="en-US" sz="21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205250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помогают читать, говорить, слушать и писать по-английски.
</a:t>
            </a:r>
            <a:endParaRPr lang="en-US" sz="886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90757" y="75"/>
            <a:ext cx="365001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47112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словарный запас важен на уроке английского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Словарный запас — это слова, которые ученик понимает и умеет использовать. В 6 классе он быстро растёт через учебник, темы уроков, песни, короткие тексты, игры и простые разговоры.
</a:t>
            </a:r>
            <a:endParaRPr lang="en-US" sz="986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25" y="258900"/>
            <a:ext cx="86208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Активный и пассивный словарный запас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61600" y="990000"/>
            <a:ext cx="4711200" cy="89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для речи
</a:t>
            </a:r>
            <a:pPr algn="l" indent="0" marL="0">
              <a:lnSpc>
                <a:spcPct val="115000"/>
              </a:lnSpc>
              <a:buNone/>
            </a:pPr>
            <a:r>
              <a:rPr lang="en-US" sz="4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Активный словарь — это слова, которые ученик может сказать и написать без подсказки. К ним относятся, например, school, friend, homework и favorite, потому что они часто нужны в ответах и письме.
</a:t>
            </a:r>
            <a:endParaRPr lang="en-US" sz="1347" dirty="0"/>
          </a:p>
        </p:txBody>
      </p:sp>
      <p:sp>
        <p:nvSpPr>
          <p:cNvPr id="10" name="Text 3"/>
          <p:cNvSpPr txBox="1"/>
          <p:nvPr/>
        </p:nvSpPr>
        <p:spPr>
          <a:xfrm>
            <a:off x="261625" y="1989450"/>
            <a:ext cx="4711200" cy="89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для узнавания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Пассивный словарь включает слова, которые понятны при чтении или на слух, но пока не используются в собственной речи. Они узнаются, но ещё требуют уверенного повторения и практики.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261600" y="2988900"/>
            <a:ext cx="4711200" cy="89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различие
</a:t>
            </a:r>
            <a:pPr algn="l" indent="0" marL="0">
              <a:lnSpc>
                <a:spcPct val="115000"/>
              </a:lnSpc>
              <a:buNone/>
            </a:pPr>
            <a:r>
              <a:rPr lang="en-US" sz="4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Разница между активным и пассивным словарём показывает, какие слова уже готовы к самостоятельному использованию, а какие нужно чаще встречать, слышать и повторять в разных заданиях.
</a:t>
            </a:r>
            <a:endParaRPr lang="en-US" sz="1367" dirty="0"/>
          </a:p>
        </p:txBody>
      </p:sp>
      <p:sp>
        <p:nvSpPr>
          <p:cNvPr id="12" name="Text 5"/>
          <p:cNvSpPr txBox="1"/>
          <p:nvPr/>
        </p:nvSpPr>
        <p:spPr>
          <a:xfrm>
            <a:off x="261600" y="3988344"/>
            <a:ext cx="4711200" cy="89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слово переходит дальше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много раз встречает слово в тексте, слышит его в речи и сам использует его в предложении, оно постепенно переходит из пассивного словаря в активный.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900124"/>
            <a:ext cx="9144000" cy="22413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61600" y="258900"/>
            <a:ext cx="86208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 контексте: одно слово, разные значения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261700" y="990000"/>
            <a:ext cx="2818200" cy="14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зависит от фразы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и то же английское слово может означать разное в разных предложениях. Поэтому важно читать не отдельное слово, а всю фразу целиком, чтобы понять смысл точно.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162926" y="990000"/>
            <a:ext cx="2818200" cy="14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с can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can может обозначать металлическую банку, а может быть глаголом в предложении I can swim. Только контекст подсказывает, какое значение подходит в данном случае.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064150" y="990000"/>
            <a:ext cx="2818200" cy="14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с right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right может означать направление, правильность или разрешение. Если видеть его в предложении, проще понять, о чём идёт речь, и не ошибиться при переводе.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8875" y="2071378"/>
            <a:ext cx="4865100" cy="13235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Откуда появляются новые английские слова в 6 классе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435375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источники словарного запаса и тип слов, который они чаще дают.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806675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и короткие тексты чаще дают слова для учёбы, а песни и видео — более живую повседневную лексику.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008875" y="4396800"/>
            <a:ext cx="48651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типичным материалам курса английского языка для 6 класса
</a:t>
            </a:r>
            <a:endParaRPr lang="en-US" sz="8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9700" y="1782800"/>
            <a:ext cx="368400" cy="368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12750" y="1813160"/>
            <a:ext cx="384600" cy="3076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72000" y="1782800"/>
            <a:ext cx="368400" cy="3684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61600" y="2341500"/>
            <a:ext cx="25185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Похоже по смыслу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Синонимы — это слова с близким значением, например big и large или start и begin. Они помогают выразить мысль точнее и не повторять одно и то же слово слишком часто.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312750" y="2341500"/>
            <a:ext cx="25185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Разный стиль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синонимы нейтральные, другие звучат более официально, а третьи чаще встречаются в обычной разговорной речи. Поэтому важно выбирать слово, подходящее к ситуации и тексту.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363900" y="2341500"/>
            <a:ext cx="25185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для письма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знает несколько близких по смыслу слов, он может сделать речь и письмо более выразительными. Это особенно полезно в коротких ответах, описаниях и простых сочинениях.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261600" y="52895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Синонимы делают английский точнее
</a:t>
            </a:r>
            <a:endParaRPr lang="en-US" sz="201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8516" y="1258100"/>
            <a:ext cx="4403775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словарный запас растёт при регулярном чтении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1487550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чаще ученик читает короткие тексты, тем больше слов он замечает и запоминает в знакомых ситуациях.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5825" y="2858837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идёт постепенно, но становится заметнее при частом чтении небольших текстов и повторении слов в новом контексте.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2778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модель учебного прогресса при регулярном чтении
</a:t>
            </a:r>
            <a:endParaRPr lang="en-US" sz="8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446"/>
            <a:ext cx="8612400" cy="314390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понять незнакомое английское слово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98052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последовательность действий при чтении текста и работе с новой лексикой.
</a:t>
            </a:r>
            <a:endParaRPr lang="en-US" sz="111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Полисемия и омонимы в английском языке
</a:t>
            </a:r>
            <a:endParaRPr lang="en-US" sz="2212" dirty="0"/>
          </a:p>
        </p:txBody>
      </p:sp>
      <p:sp>
        <p:nvSpPr>
          <p:cNvPr id="10" name="Text 2"/>
          <p:cNvSpPr txBox="1"/>
          <p:nvPr/>
        </p:nvSpPr>
        <p:spPr>
          <a:xfrm>
            <a:off x="741326" y="1106812"/>
            <a:ext cx="5287200" cy="9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 близкими значениями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Полисемия означает, что у слова есть несколько связанных значений. Например, head может обозначать часть тела, руководителя или верхнюю часть предмета, и все значения логически связаны между собой.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741326" y="2406891"/>
            <a:ext cx="5287200" cy="9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Одинаковая форма, разный смысл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Омонимы пишутся и звучат одинаково, но их значения не связаны. Например, bat может быть животным или спортивным предметом, поэтому смысл определяется только по предложению.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741326" y="3706991"/>
            <a:ext cx="5287200" cy="9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знать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разницы между полисемией и омонимами помогает лучше читать тексты, точнее переводить слова и не путать значения там, где одно написание скрывает разные смыслы.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70" y="62"/>
            <a:ext cx="3651684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71200" y="258900"/>
            <a:ext cx="4711200" cy="7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Словарный запас и успех в чтении и письме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4171200" y="990000"/>
            <a:ext cx="4711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Быстрее понимать текст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знакомых слов знает ученик, тем легче ему понимать задания, инструкции, короткие рассказы и вопросы в тесте. Смысл текста становится яснее уже с первого прочтения.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171225" y="2334416"/>
            <a:ext cx="4711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Точнее выражать мысль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словарный запас помогает подбирать более точные и понятные слова в письме. Благодаря этому ответы, описания и небольшие тексты звучат яснее и аккуратнее.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171200" y="3678832"/>
            <a:ext cx="4711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трудностей на уроке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слова уже знакомы, ученик тратит меньше времени на догадки и может сосредоточиться на содержании. Это повышает уверенность при чтении, письме и выполнении заданий.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1104" y="1765975"/>
            <a:ext cx="4405200" cy="18009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запоминать английские слова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5315525" y="1507000"/>
            <a:ext cx="35628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способов запоминания показывает, что лучше работает сочетание нескольких приёмов, а не один метод.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5315525" y="2878300"/>
            <a:ext cx="35628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Наилучший результат даёт сочетание повторения, смысла, произношения и использования слова в предложении.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611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приёмы запоминания лексики; обобщение для уроков английского языка в 6 классе.
</a:t>
            </a:r>
            <a:endParaRPr lang="en-US" sz="79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6500" y="1025874"/>
            <a:ext cx="224700" cy="256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18200" y="1025874"/>
            <a:ext cx="288900" cy="256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96500" y="2378175"/>
            <a:ext cx="224700" cy="256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716699" y="2389815"/>
            <a:ext cx="291900" cy="23352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62900" y="3742115"/>
            <a:ext cx="291900" cy="23352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группы слов для 6 класса
</a:t>
            </a:r>
            <a:endParaRPr lang="en-US" sz="2012" dirty="0"/>
          </a:p>
        </p:txBody>
      </p:sp>
      <p:sp>
        <p:nvSpPr>
          <p:cNvPr id="1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15" name="Text 2"/>
          <p:cNvSpPr txBox="1"/>
          <p:nvPr/>
        </p:nvSpPr>
        <p:spPr>
          <a:xfrm>
            <a:off x="797314" y="1025870"/>
            <a:ext cx="2621100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темы
</a:t>
            </a:r>
            <a:pPr algn="l" indent="0" marL="0">
              <a:lnSpc>
                <a:spcPct val="115000"/>
              </a:lnSpc>
              <a:buNone/>
            </a:pPr>
            <a:r>
              <a:rPr lang="en-US" sz="4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из тем о школе, предметах и заданиях помогают быстрее понимать уроки и строить простые ответы. Такие группы часто встречаются в текстах, упражнениях и устных диалогах.
</a:t>
            </a:r>
            <a:endParaRPr lang="en-US" sz="1002" dirty="0"/>
          </a:p>
        </p:txBody>
      </p:sp>
      <p:sp>
        <p:nvSpPr>
          <p:cNvPr id="16" name="Text 3"/>
          <p:cNvSpPr txBox="1"/>
          <p:nvPr/>
        </p:nvSpPr>
        <p:spPr>
          <a:xfrm>
            <a:off x="4151113" y="1025870"/>
            <a:ext cx="2621100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и дом
</a:t>
            </a:r>
            <a:pPr algn="l" indent="0" marL="0">
              <a:lnSpc>
                <a:spcPct val="115000"/>
              </a:lnSpc>
              <a:buNone/>
            </a:pPr>
            <a:r>
              <a:rPr lang="en-US" sz="4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о членах семьи, доме и повседневной жизни нужна для коротких рассказов о себе. Эти слова легко соединяются в простые предложения и быстро переходят в активную речь.
</a:t>
            </a:r>
            <a:endParaRPr lang="en-US" sz="1002" dirty="0"/>
          </a:p>
        </p:txBody>
      </p:sp>
      <p:sp>
        <p:nvSpPr>
          <p:cNvPr id="17" name="Text 4"/>
          <p:cNvSpPr txBox="1"/>
          <p:nvPr/>
        </p:nvSpPr>
        <p:spPr>
          <a:xfrm>
            <a:off x="797314" y="2378173"/>
            <a:ext cx="2621100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Еда и режим
</a:t>
            </a:r>
            <a:pPr algn="l" indent="0" marL="0">
              <a:lnSpc>
                <a:spcPct val="115000"/>
              </a:lnSpc>
              <a:buNone/>
            </a:pPr>
            <a:r>
              <a:rPr lang="en-US" sz="4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о еде, приёмах пищи и ежедневных делах полезны в разговоре о привычках. Они часто повторяются, поэтому хорошо закрепляются через темы уроков и короткие тексты.
</a:t>
            </a:r>
            <a:endParaRPr lang="en-US" sz="1002" dirty="0"/>
          </a:p>
        </p:txBody>
      </p:sp>
      <p:sp>
        <p:nvSpPr>
          <p:cNvPr id="18" name="Text 5"/>
          <p:cNvSpPr txBox="1"/>
          <p:nvPr/>
        </p:nvSpPr>
        <p:spPr>
          <a:xfrm>
            <a:off x="4151113" y="2378173"/>
            <a:ext cx="2621100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и время
</a:t>
            </a:r>
            <a:pPr algn="l" indent="0" marL="0">
              <a:lnSpc>
                <a:spcPct val="115000"/>
              </a:lnSpc>
              <a:buNone/>
            </a:pPr>
            <a:r>
              <a:rPr lang="en-US" sz="4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о погоде, днях недели, времени и сезонах помогают описывать реальную жизнь. Это удобная группа для повторения, потому что она связана с ежедневными наблюдениями.
</a:t>
            </a:r>
            <a:endParaRPr lang="en-US" sz="1002" dirty="0"/>
          </a:p>
        </p:txBody>
      </p:sp>
      <p:sp>
        <p:nvSpPr>
          <p:cNvPr id="19" name="Text 6"/>
          <p:cNvSpPr txBox="1"/>
          <p:nvPr/>
        </p:nvSpPr>
        <p:spPr>
          <a:xfrm>
            <a:off x="797314" y="3730475"/>
            <a:ext cx="2621100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Интересы и места
</a:t>
            </a:r>
            <a:pPr algn="l" indent="0" marL="0">
              <a:lnSpc>
                <a:spcPct val="115000"/>
              </a:lnSpc>
              <a:buNone/>
            </a:pPr>
            <a:r>
              <a:rPr lang="en-US" sz="4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о хобби, животных и местах в городе помогает говорить о любимых занятиях и маршрутах. Такие слова легко запоминаются, когда ученик связывает их с личным опытом.
</a:t>
            </a:r>
            <a:endParaRPr lang="en-US" sz="100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8516" y="1258100"/>
            <a:ext cx="4403775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способа расширять словарь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1487550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рядом с круговой диаграммой помогают быстро увидеть, как слова связаны между собой.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5825" y="2858837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три направления важны: они расширяют словарь по-разному и делают речь точнее.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2778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Методическое обобщение по теме лексики английского языка; без количественных полевых данных.
</a:t>
            </a:r>
            <a:endParaRPr lang="en-US" sz="73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Повседневный и школьный английский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5825" y="2590107"/>
            <a:ext cx="25260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разговоре
</a:t>
            </a:r>
            <a:pPr algn="ctr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Повседневный английский состоит из коротких, частых слов. Они нужны в играх, переписке, простых ответах и разговоре с друзьями.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6352225" y="2590107"/>
            <a:ext cx="25260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стилю
</a:t>
            </a:r>
            <a:pPr algn="ctr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слова звучат нейтрально и подходят почти везде, а другие лучше использовать в учебной или официальной ситуации. Выбор зависит от цели общения.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309025" y="2750633"/>
            <a:ext cx="25260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
</a:t>
            </a:r>
            <a:pPr algn="ctr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английский чаще встречается в заданиях, заголовках и инструкциях: compare, describe, complete, answer, choose. Эти слова помогают понимать, что нужно сделать.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446"/>
            <a:ext cx="8612400" cy="314390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нового слова к активному употреблению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98052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 слово переходит из пассивного словаря в активный через понимание и регулярное использование.
</a:t>
            </a:r>
            <a:endParaRPr lang="en-US" sz="111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258900"/>
            <a:ext cx="86208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Ошибки, которые мешают учить слова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61600" y="2002125"/>
            <a:ext cx="2108700" cy="156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контекста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учить слово отдельно от предложения, его смысл запоминается хуже. Контекст показывает, как слово работает в речи, и помогает не путать похожие варианты.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432312" y="2002125"/>
            <a:ext cx="2108700" cy="156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похожих слов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звучат или пишутся похоже, легко смешать между собой. Чтобы не ошибаться, полезно сравнивать их значения, примеры и особенности употребления.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603023" y="2002125"/>
            <a:ext cx="2108700" cy="156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Пропуск повторения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регулярного возврата к уже изученным словам они быстро забываются. Короткие повторения через день и через неделю помогают перевести лексему в долговременную память.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773750" y="2002125"/>
            <a:ext cx="2108700" cy="156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произношения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не слышать и не проговаривать слово, его труднее использовать в устной речи. Прослушивание, чтение вслух и короткие фразы делают запоминание прочнее.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07" y="62"/>
            <a:ext cx="365001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71200" y="258900"/>
            <a:ext cx="4711200" cy="7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Словари и цифровые инструменты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4171200" y="990000"/>
            <a:ext cx="4711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Бумажный словарь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Печатный словарь помогает быстро найти перевод, написание и примеры употребления. Он удобен, когда нужно спокойно проверить слово и записать его в тетрадь.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171225" y="2334416"/>
            <a:ext cx="4711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Электронные ресурсы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Онлайн-словари и учебные приложения часто дают озвучку, транскрипцию и несколько вариантов перевода. Это полезно для проверки произношения и выбора нужного значения.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171200" y="3678832"/>
            <a:ext cx="4711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в тетради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поиска слова важно сразу составить собственное предложение. Такая запись помогает не просто увидеть перевод, а запомнить слово в реальном контексте.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8516" y="1258100"/>
            <a:ext cx="4403775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Словарные потребности в разных предметах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1487550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предмет развивает свои группы слов, но часть лексики нужна сразу в нескольких уроках.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5825" y="2858837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специальных слов требуется там, где нужно описывать процессы, объекты и связи между ними.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2778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распределения словарных групп по школьным предметам; оценочная визуализация для урока.
</a:t>
            </a:r>
            <a:endParaRPr lang="en-US" sz="73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ежедневный план для роста словаря
</a:t>
            </a:r>
            <a:endParaRPr lang="en-US" sz="2212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265825" y="1560225"/>
            <a:ext cx="15744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Чтение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Проведи 10–15 минут за коротким текстом. Во время чтения обращай внимание на знакомые и новые слова.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025297" y="1560229"/>
            <a:ext cx="15744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Выбор слов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Отметь три новых слова из текста. Лучше брать те, которые встречаются несколько раз или кажутся особенно полезными.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3784772" y="1560229"/>
            <a:ext cx="15744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Примеры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каждого слова составь одно простое предложение. Так ты сразу связываешь значение, написание и употребление.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5544250" y="1560229"/>
            <a:ext cx="15744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Повтор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следующий день быстро вернись к словам. Короткая проверка помогает не потерять то, что уже выучено.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7303712" y="1560229"/>
            <a:ext cx="15744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5. Использование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на неделе скажи одно из слов вслух или напиши его в новом предложении. Это делает слово активным.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Словарь — основа уверенного английского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Словарный запас растёт через чтение, слушание, повторение и практику в речи. Чем больше знакомых слов, тем легче понимать тексты, отвечать на уроке и выражать свои мысли ясно и точно.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2026-05-30T13:31:22Z</dcterms:created>
  <dcterms:modified xsi:type="dcterms:W3CDTF">2026-05-30T13:31:22Z</dcterms:modified>
</cp:coreProperties>
</file>