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264800" y="50"/>
            <a:ext cx="28781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903950" y="777900"/>
            <a:ext cx="4204500" cy="40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Великие географические открытия: как люди узнали мир лучше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Путешествия XV–XVII веков изменили карту Земли: открыли новые пути, берега и материки, приблизив мир.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1903950" y="217325"/>
            <a:ext cx="4204500" cy="3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2500" y="1055225"/>
            <a:ext cx="3974400" cy="3912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50850" y="1375825"/>
            <a:ext cx="3677700" cy="32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жаждала пряностей, шёлка, золота и серебра, но суша была долгой и дорогой. После 1453 года старые пути стали опаснее. Помогли каравеллы, компас, карты и морская астрономия.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50850" y="402000"/>
            <a:ext cx="7752300" cy="3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стали возможны далёкие плавания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0850" y="1143000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Первой причиной был поиск новых торговых путей в Индию и другие богатые земли, чтобы доставлять дорогие товары быстрее и выгоднее.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324975"/>
            <a:ext cx="8299800" cy="4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причины великих открытий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9338" y="1143000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причиной стало стремление правителей укрепить государства: расширение власти обещало больше доходов и ресурсов.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10850" y="3025581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причина — желание узнать Землю лучше. Моряки стремились проверить старые представления и собрать более точные сведения о мире.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919338" y="3025581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Четвёртая причина связана с религией: христианские страны хотели распространять веру в новых землях и вовлекать народы в свою систему взглядов.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несколько десятилетий мореплаватели последовательно проверяли версии о маршрутах и приносили в Европу новые сведения о берегах.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промежуток между событиями показывает, что открытия ускорялись: результаты одной экспедиции поддерживали следующую.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открытия по времени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Даты по общеизвестным историческим сведениям о плаваниях (Колумб, Кабот, да Гама, кругосветное плавание, исследования начала XVI века).
</a:t>
            </a:r>
            <a:endParaRPr lang="en-US" sz="125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52992" y="1292083"/>
            <a:ext cx="3704100" cy="26333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8250" y="1291175"/>
            <a:ext cx="3373800" cy="121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1492 году Христофор Колумб отправился на запад через Атлантический океан и достиг островов Карибского моря. Он рассчитывал попасть в Индию, поэтому вначале ошибочно считал новые земли частью Азии.
</a:t>
            </a:r>
            <a:endParaRPr lang="en-US" sz="1363" dirty="0"/>
          </a:p>
        </p:txBody>
      </p:sp>
      <p:sp>
        <p:nvSpPr>
          <p:cNvPr id="7" name="Text 2"/>
          <p:cNvSpPr txBox="1"/>
          <p:nvPr/>
        </p:nvSpPr>
        <p:spPr>
          <a:xfrm>
            <a:off x="645575" y="381000"/>
            <a:ext cx="77469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Христофор Колумб и открытие Америки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1308250" y="2714377"/>
            <a:ext cx="3373800" cy="121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Фактически экспедиция открыла для европейцев новый материк и изменила представления о географии. После этого интерес к заморским маршрутам в Европе резко возрос.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99880" y="1581445"/>
            <a:ext cx="233100" cy="233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66267" y="1591595"/>
            <a:ext cx="239400" cy="21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096730" y="3428545"/>
            <a:ext cx="239400" cy="2128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608600" y="179300"/>
            <a:ext cx="7917900" cy="7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Васко да Гама и морской путь в Индию
</a:t>
            </a:r>
            <a:endParaRPr lang="en-US" sz="2400" dirty="0"/>
          </a:p>
        </p:txBody>
      </p:sp>
      <p:sp>
        <p:nvSpPr>
          <p:cNvPr id="14" name="Text 2"/>
          <p:cNvSpPr txBox="1"/>
          <p:nvPr/>
        </p:nvSpPr>
        <p:spPr>
          <a:xfrm>
            <a:off x="1823124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Плавание вокруг Африки
</a:t>
            </a:r>
            <a:endParaRPr lang="en-US" sz="1300" dirty="0"/>
          </a:p>
        </p:txBody>
      </p:sp>
      <p:sp>
        <p:nvSpPr>
          <p:cNvPr id="15" name="Text 3"/>
          <p:cNvSpPr txBox="1"/>
          <p:nvPr/>
        </p:nvSpPr>
        <p:spPr>
          <a:xfrm>
            <a:off x="1823050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1498 году Васко да Гама обогнул Африку и вышел к Индийскому океану. Это сделало возможным регулярный морской маршрут вместо долгих и рискованных сухопутных переходов.
</a:t>
            </a:r>
            <a:endParaRPr lang="en-US" sz="1017" dirty="0"/>
          </a:p>
        </p:txBody>
      </p:sp>
      <p:sp>
        <p:nvSpPr>
          <p:cNvPr id="16" name="Text 4"/>
          <p:cNvSpPr txBox="1"/>
          <p:nvPr/>
        </p:nvSpPr>
        <p:spPr>
          <a:xfrm>
            <a:off x="6092655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Прибытие к Каликуту
</a:t>
            </a:r>
            <a:endParaRPr lang="en-US" sz="1300" dirty="0"/>
          </a:p>
        </p:txBody>
      </p:sp>
      <p:sp>
        <p:nvSpPr>
          <p:cNvPr id="17" name="Text 5"/>
          <p:cNvSpPr txBox="1"/>
          <p:nvPr/>
        </p:nvSpPr>
        <p:spPr>
          <a:xfrm>
            <a:off x="6092577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Экспедиция достигла индийского города Каликут. Важно, что путь оказался осуществимым: корабли смогли добраться до важного торгового центра и наладить контакт с местными.
</a:t>
            </a:r>
            <a:endParaRPr lang="en-US" sz="1017" dirty="0"/>
          </a:p>
        </p:txBody>
      </p:sp>
      <p:sp>
        <p:nvSpPr>
          <p:cNvPr id="18" name="Text 6"/>
          <p:cNvSpPr txBox="1"/>
          <p:nvPr/>
        </p:nvSpPr>
        <p:spPr>
          <a:xfrm>
            <a:off x="1823124" y="311692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Преимущество в торговле пряностями
</a:t>
            </a:r>
            <a:endParaRPr lang="en-US" sz="1238" dirty="0"/>
          </a:p>
        </p:txBody>
      </p:sp>
      <p:sp>
        <p:nvSpPr>
          <p:cNvPr id="19" name="Text 7"/>
          <p:cNvSpPr txBox="1"/>
          <p:nvPr/>
        </p:nvSpPr>
        <p:spPr>
          <a:xfrm>
            <a:off x="1823050" y="346952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 маршрута дало Португалии преимущество в торговле пряностями. В ответ королевство стало укреплять позиции на морских путях торговыми пунктами и защитой.
</a:t>
            </a:r>
            <a:endParaRPr lang="en-US" sz="102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47421" y="1229925"/>
            <a:ext cx="2485008" cy="2681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4125" y="202050"/>
            <a:ext cx="4002600" cy="8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Фернан Магеллан и первое кругосветное плавание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926750" y="1229925"/>
            <a:ext cx="3390000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Старт экспедиции и путь вокруг Земли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1519 году экспедиция Фернана Магеллана отправилась в плавание и за три года обогнула Землю. Сам Магеллан погиб на Филиппинах, а маршрут продолжили оставшиеся участники.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926750" y="3011225"/>
            <a:ext cx="3390000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Завершение плавания и доказательство кругосветности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завершил Хуан Себастьян Элькано. Из пяти кораблей вернулся только один, но итог оказался решающим: стало ясно, что Землю можно обойти морем.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600" y="2508056"/>
            <a:ext cx="3934500" cy="18688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98550" y="1291175"/>
            <a:ext cx="3149100" cy="26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соперничали за влияние и богатства, выбирая направления, которые лучше всего соответствовали их целям.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государства делали ставку на разные регионы, но в целом действовали в логике соревнования за ресурсы и морскую торговлю.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98550" y="318300"/>
            <a:ext cx="83469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страны участвовали в морских открытиях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398550" y="4237500"/>
            <a:ext cx="31491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3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данные по целям и направлениям экспедиций европейских государств (обобщение исторических сведений).
</a:t>
            </a:r>
            <a:endParaRPr lang="en-US" sz="106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0850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открытий торговля всё чаще шла через Атлантический океан, а маршруты между Европой и новыми землями становились регулярнее и дальнобойнее.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296047"/>
            <a:ext cx="8299800" cy="5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изменилось в торговле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419548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Европу попадали картофель, кукуруза, томаты, какао и табак. Это меняло привычное питание и расширяло ассортимент того, чем люди могли торговать.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415375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Европы в заморские регионы везли ткани, оружие, инструменты и металлические изделия. Возросла роль портов, включая Лиссабон, Севилью, Амстердам и Лондон.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проходило морское путешествие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этапов экспедиции: от подготовки до возвращения с результатами.
</a:t>
            </a:r>
            <a:endParaRPr lang="en-US" sz="130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4590" y="1791220"/>
            <a:ext cx="250200" cy="25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84230" y="1815640"/>
            <a:ext cx="251700" cy="2013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40440" y="1791220"/>
            <a:ext cx="187650" cy="250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974027" y="3536253"/>
            <a:ext cx="251700" cy="223733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794417" y="3536253"/>
            <a:ext cx="251700" cy="223733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4" name="Text 1"/>
          <p:cNvSpPr txBox="1"/>
          <p:nvPr/>
        </p:nvSpPr>
        <p:spPr>
          <a:xfrm>
            <a:off x="608600" y="654800"/>
            <a:ext cx="79179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Приборы и знания мореплавателей
</a:t>
            </a:r>
            <a:endParaRPr lang="en-US" sz="2400" dirty="0"/>
          </a:p>
        </p:txBody>
      </p:sp>
      <p:sp>
        <p:nvSpPr>
          <p:cNvPr id="15" name="Text 2"/>
          <p:cNvSpPr txBox="1"/>
          <p:nvPr/>
        </p:nvSpPr>
        <p:spPr>
          <a:xfrm>
            <a:off x="1319426" y="1569900"/>
            <a:ext cx="17730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Компас для курса
</a:t>
            </a:r>
            <a:pPr algn="l" indent="0" marL="0">
              <a:lnSpc>
                <a:spcPct val="100000"/>
              </a:lnSpc>
              <a:buNone/>
            </a:pPr>
            <a:r>
              <a:rPr lang="en-US" sz="12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Компас помогал держать направление в открытом море, где ориентиры исчезали. Благодаря ему моряки могли дольше сохранять намеченный маршрут, особенно во время долгих переходов между портами.
</a:t>
            </a:r>
            <a:endParaRPr lang="en-US" sz="1283" dirty="0"/>
          </a:p>
        </p:txBody>
      </p:sp>
      <p:sp>
        <p:nvSpPr>
          <p:cNvPr id="16" name="Text 3"/>
          <p:cNvSpPr txBox="1"/>
          <p:nvPr/>
        </p:nvSpPr>
        <p:spPr>
          <a:xfrm>
            <a:off x="4139816" y="1569900"/>
            <a:ext cx="17730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Астролябия для наблюдений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Астролябия позволяла определять положение по небесным телам. Моряки измеряли высоту Солнца и звёзд и, сравнивая данные с таблицами, уточняли курс и местоположение.
</a:t>
            </a:r>
            <a:endParaRPr lang="en-US" sz="1300" dirty="0"/>
          </a:p>
        </p:txBody>
      </p:sp>
      <p:sp>
        <p:nvSpPr>
          <p:cNvPr id="17" name="Text 4"/>
          <p:cNvSpPr txBox="1"/>
          <p:nvPr/>
        </p:nvSpPr>
        <p:spPr>
          <a:xfrm>
            <a:off x="6964001" y="1569900"/>
            <a:ext cx="17730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Песочные часы и время
</a:t>
            </a:r>
            <a:pPr algn="l" indent="0" marL="0">
              <a:lnSpc>
                <a:spcPct val="100000"/>
              </a:lnSpc>
              <a:buNone/>
            </a:pPr>
            <a:r>
              <a:rPr lang="en-US" sz="12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Песочные часы отсчитывали отрезки времени на корабле. Это было важно для расчётов скорости, смены вахт и проверки, насколько плавание соответствует плану по времени.
</a:t>
            </a:r>
            <a:endParaRPr lang="en-US" sz="1263" dirty="0"/>
          </a:p>
        </p:txBody>
      </p:sp>
      <p:sp>
        <p:nvSpPr>
          <p:cNvPr id="18" name="Text 5"/>
          <p:cNvSpPr txBox="1"/>
          <p:nvPr/>
        </p:nvSpPr>
        <p:spPr>
          <a:xfrm>
            <a:off x="2729613" y="3301700"/>
            <a:ext cx="17730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Карты и маршрутные заметки
</a:t>
            </a:r>
            <a:pPr algn="l" indent="0" marL="0">
              <a:lnSpc>
                <a:spcPct val="100000"/>
              </a:lnSpc>
              <a:buNone/>
            </a:pPr>
            <a:r>
              <a:rPr lang="en-US" sz="12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Карты постоянно обновлялись по результатам плаваний. Моряки наносили берега, глубины и приметные точки, поэтому следующие экспедиции могли выбирать более точные маршруты.
</a:t>
            </a:r>
            <a:endParaRPr lang="en-US" sz="1257" dirty="0"/>
          </a:p>
        </p:txBody>
      </p:sp>
      <p:sp>
        <p:nvSpPr>
          <p:cNvPr id="19" name="Text 6"/>
          <p:cNvSpPr txBox="1"/>
          <p:nvPr/>
        </p:nvSpPr>
        <p:spPr>
          <a:xfrm>
            <a:off x="5550004" y="3301700"/>
            <a:ext cx="17730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за звёздами
</a:t>
            </a:r>
            <a:pPr algn="l" indent="0" marL="0">
              <a:lnSpc>
                <a:spcPct val="100000"/>
              </a:lnSpc>
              <a:buNone/>
            </a:pPr>
            <a:r>
              <a:rPr lang="en-US" sz="12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Звёзды служили ориентиром ночью. По их расположению определяли направление и время, а регулярные наблюдения улучшали навигацию и делали сведения о берегах более надёжными.
</a:t>
            </a:r>
            <a:endParaRPr lang="en-US" sz="126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перечисленного, европейцы знакомились и с другими культурами, меняя рацион и способы хозяйства. Новые продукты включали в торговлю и выращивание, постепенно распространяя их в разных регионах.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Круговая диаграмма показывает набор ключевых «пришельцев» из Америки. Их появление в Европе ускорило продовольственные и торговые перемены, а часть культур стала сельскохозяйственной основой.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растения и продукты из Америки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сведения исторических справочников (точные доли на диаграмме не рассчитывались).
</a:t>
            </a:r>
            <a:endParaRPr lang="en-US" sz="130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52992" y="1292083"/>
            <a:ext cx="3704100" cy="26333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8250" y="1291175"/>
            <a:ext cx="3373800" cy="121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Европейцы нередко захватывали территории, где жили коренные народы Америки. Конфликты за землю ломали прежние порядки, а вместе с переселениями менялись границы, власть и доступ к ресурсам.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45575" y="381000"/>
            <a:ext cx="77469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открытия повлияли на коренных жителей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1308250" y="2714377"/>
            <a:ext cx="3373800" cy="121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с завоевателями распространялись новые болезни. Из‑за отсутствия иммунитета многие общины погибали, а в результате коренные жители во многих регионах теряли земли и вынуждены были менять образ жизни.
</a:t>
            </a:r>
            <a:endParaRPr lang="en-US" sz="137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37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XVI века европейские власти и торговцы насильно вывозили жителей Африки в Америку. Их жизнь подчиняли работам на плантациях, где требовались постоянный труд и жёсткий контроль.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Рабство и тяжёлые последствия колонизации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364024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плантациях выращивали сахарный тростник, хлопок и табак. Условия труда были тяжёлыми, а лишение свободы превращало колонизацию в одну из самых трагических страниц эпохи открытий.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227311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Рабство приводило к страданиям миллионов людей и надолго оставляло след в обществах по обе стороны Атлантики. Даже спустя века его последствия продолжали влиять на жизнь многих семей и регионов.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25500" y="1544497"/>
            <a:ext cx="3805200" cy="20984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774550"/>
            <a:ext cx="40266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вместе с новыми знаниями и маршрутами возникли серьёзные разрушения. С одной стороны — расширение мира и обмен, с другой — войны, колонизация и человеческие потери.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Открытия расширили географические знания и торговлю, но их сопровождали жестокие формы завоеваний. Итог — рост связей между регионами при высокой человеческой цене.
</a:t>
            </a:r>
            <a:endParaRPr lang="en-US" sz="1517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89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дали миру открытия и какие были последствия
</a:t>
            </a:r>
            <a:endParaRPr lang="en-US" sz="2189" dirty="0"/>
          </a:p>
        </p:txBody>
      </p:sp>
      <p:sp>
        <p:nvSpPr>
          <p:cNvPr id="7" name="Text 3"/>
          <p:cNvSpPr txBox="1"/>
          <p:nvPr/>
        </p:nvSpPr>
        <p:spPr>
          <a:xfrm>
            <a:off x="238125" y="3967724"/>
            <a:ext cx="40266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материалы школьных учебников по истории Нового времени.
</a:t>
            </a:r>
            <a:endParaRPr lang="en-US" sz="130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645575" y="381000"/>
            <a:ext cx="77469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землепроходцы и освоение Сибири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928599" y="3061547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 век: освоение Севера
</a:t>
            </a:r>
            <a:pPr algn="ctr" indent="0" marL="0">
              <a:lnSpc>
                <a:spcPct val="100000"/>
              </a:lnSpc>
              <a:buNone/>
            </a:pPr>
            <a:r>
              <a:rPr lang="en-US" sz="3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путешественники продвигались к Уралу и далее на восток, изучая новые речные пути. Появлялись сведения о территориях и возможностях для торговли и заселения.
</a:t>
            </a:r>
            <a:endParaRPr lang="en-US" sz="1078" dirty="0"/>
          </a:p>
        </p:txBody>
      </p:sp>
      <p:sp>
        <p:nvSpPr>
          <p:cNvPr id="10" name="Text 3"/>
          <p:cNvSpPr txBox="1"/>
          <p:nvPr/>
        </p:nvSpPr>
        <p:spPr>
          <a:xfrm>
            <a:off x="2936949" y="1599572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XVII век: исследование рек
</a:t>
            </a:r>
            <a:pPr algn="ctr" indent="0" marL="0">
              <a:lnSpc>
                <a:spcPct val="100000"/>
              </a:lnSpc>
              <a:buNone/>
            </a:pPr>
            <a:r>
              <a:rPr lang="en-US" sz="3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 описывали Сибирь и крупные реки — Обь, Енисей и Лену. Эти данные помогали ориентироваться в огромных пространствах Евразии и расширяли представления о её размерах.
</a:t>
            </a:r>
            <a:endParaRPr lang="en-US" sz="1057" dirty="0"/>
          </a:p>
        </p:txBody>
      </p:sp>
      <p:sp>
        <p:nvSpPr>
          <p:cNvPr id="11" name="Text 4"/>
          <p:cNvSpPr txBox="1"/>
          <p:nvPr/>
        </p:nvSpPr>
        <p:spPr>
          <a:xfrm>
            <a:off x="4022349" y="3453247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1648 год: Семён Дежнёв
</a:t>
            </a:r>
            <a:pPr algn="ctr" indent="0" marL="0">
              <a:lnSpc>
                <a:spcPct val="100000"/>
              </a:lnSpc>
              <a:buNone/>
            </a:pPr>
            <a:r>
              <a:rPr lang="en-US" sz="3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Семён Дежнёв прошёл морем между Азией и Америкой. Экспедиция дала важные наблюдения о северо-востоке, укрепив знания о связи морей и береговой линии.
</a:t>
            </a:r>
            <a:endParaRPr lang="en-US" sz="112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разное время главными становились разные «задачи»: от обхода морскими путями до уточнения карт и поиска новых земель. Каждое столетие опиралось на опыт предыдущего.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Столбцы показывают последовательность: знания расширялись ступенями. Чем дальше шли экспедиции, тем больше внимания уделяли точности карт и новым регионам.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открывали в разные века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сведения по истории Великих географических открытий (без привязки к точным количественным долям).
</a:t>
            </a:r>
            <a:endParaRPr lang="en-US" sz="130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39450" y="1654807"/>
            <a:ext cx="3031800" cy="7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Великих географических открытий океаны и моря превратились в главные «дороги» между материками. Появились более регулярные связи между Европой, Америкой, Африкой и Азией.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410850" y="167325"/>
            <a:ext cx="8299800" cy="5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мир стал связанным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5243650" y="1654807"/>
            <a:ext cx="3031800" cy="7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товарами ускорился: люди чаще получали новые растения, животных и знания. Торговля постепенно становилась частью жизни прибрежных городов, а влияние морских держав росло.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2845569" y="3718756"/>
            <a:ext cx="3031800" cy="7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усилилось соперничество между европейскими государствами. Борьба за маршруты, порты и колонии делала связи между регионами более напряжёнными и политически важными.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открытия изменили жизнь людей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последствий: цепочка от экспедиций к торговле, городам, колониям и конфликтам
</a:t>
            </a:r>
            <a:endParaRPr lang="en-US" sz="130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750" y="1066800"/>
            <a:ext cx="7342500" cy="30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стал другим — и очень дорогой ценой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Великие географические открытия XV–XVII веков изменили карту мира и расширили знания о землях, морских путях и океанах. Европа получила новые товары и растения, а карты стали точнее. Но вместе с этим пришли колонизация, рабство и тяжёлые страдания многих народов.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2026-05-12T23:57:01Z</dcterms:created>
  <dcterms:modified xsi:type="dcterms:W3CDTF">2026-05-12T23:57:01Z</dcterms:modified>
</cp:coreProperties>
</file>