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image" Target="../media/image-3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image" Target="../media/image-8-8.png"/><Relationship Id="rId9" Type="http://schemas.openxmlformats.org/officeDocument/2006/relationships/image" Target="../media/image-8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jpeg"/><Relationship Id="rId3" Type="http://schemas.openxmlformats.org/officeDocument/2006/relationships/image" Target="../media/image-16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859700" y="301"/>
            <a:ext cx="6284400" cy="514289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452400"/>
            <a:ext cx="3851400" cy="93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Поражающие факторы наводнений и их последствия
</a:t>
            </a:r>
            <a:endParaRPr lang="en-US" sz="1800" dirty="0"/>
          </a:p>
        </p:txBody>
      </p:sp>
      <p:sp>
        <p:nvSpPr>
          <p:cNvPr id="5" name="Text 1"/>
          <p:cNvSpPr txBox="1"/>
          <p:nvPr/>
        </p:nvSpPr>
        <p:spPr>
          <a:xfrm>
            <a:off x="180000" y="179988"/>
            <a:ext cx="3246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  <p:sp>
        <p:nvSpPr>
          <p:cNvPr id="6" name="Text 2"/>
          <p:cNvSpPr txBox="1"/>
          <p:nvPr/>
        </p:nvSpPr>
        <p:spPr>
          <a:xfrm>
            <a:off x="180000" y="3883175"/>
            <a:ext cx="3361500" cy="904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вода становится опасной для людей и городов?
</a:t>
            </a:r>
            <a:endParaRPr lang="en-US" sz="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859700" y="301"/>
            <a:ext cx="6284400" cy="514289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180000"/>
            <a:ext cx="30681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Откуда берётся угроза наводнения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180000" y="4052025"/>
            <a:ext cx="3224700" cy="70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6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Наводнения возникают внезапно и по разным причинам: из-за ливней, таяния снега, ледяных заторов, штормовых нагонов и аварий на плотинах. Особенно уязвимы низины, речные поймы и районы, где воде трудно уйти.
</a:t>
            </a:r>
            <a:endParaRPr lang="en-US" sz="964" dirty="0"/>
          </a:p>
        </p:txBody>
      </p:sp>
      <p:sp>
        <p:nvSpPr>
          <p:cNvPr id="7" name="Text 2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432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4700" y="1774375"/>
            <a:ext cx="252900" cy="2529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568301" y="1774375"/>
            <a:ext cx="252900" cy="2529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802250" y="1799665"/>
            <a:ext cx="252900" cy="20232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031025" y="1774375"/>
            <a:ext cx="252900" cy="2529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432" dirty="0"/>
          </a:p>
        </p:txBody>
      </p:sp>
      <p:sp>
        <p:nvSpPr>
          <p:cNvPr id="12" name="Text 1"/>
          <p:cNvSpPr txBox="1"/>
          <p:nvPr/>
        </p:nvSpPr>
        <p:spPr>
          <a:xfrm>
            <a:off x="180000" y="180000"/>
            <a:ext cx="38514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опасные факторы воды
</a:t>
            </a:r>
            <a:endParaRPr lang="en-US" sz="1600" dirty="0"/>
          </a:p>
        </p:txBody>
      </p:sp>
      <p:sp>
        <p:nvSpPr>
          <p:cNvPr id="13" name="Text 2"/>
          <p:cNvSpPr txBox="1"/>
          <p:nvPr/>
        </p:nvSpPr>
        <p:spPr>
          <a:xfrm>
            <a:off x="180000" y="2353475"/>
            <a:ext cx="2097600" cy="138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Сильный поток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неглубокая, но быстрая вода сбивает человека с ног и уносит его дальше. Особенно опасно, если рядом скользкое дно, камни или обломки.
</a:t>
            </a:r>
            <a:endParaRPr lang="en-US" sz="1000" dirty="0"/>
          </a:p>
        </p:txBody>
      </p:sp>
      <p:sp>
        <p:nvSpPr>
          <p:cNvPr id="14" name="Text 3"/>
          <p:cNvSpPr txBox="1"/>
          <p:nvPr/>
        </p:nvSpPr>
        <p:spPr>
          <a:xfrm>
            <a:off x="2408772" y="2353475"/>
            <a:ext cx="2097600" cy="138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Холодная вода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длительном контакте с холодной водой тело быстро теряет тепло. Это ослабляет человека, замедляет движения и повышает риск переохлаждения.
</a:t>
            </a:r>
            <a:endParaRPr lang="en-US" sz="1000" dirty="0"/>
          </a:p>
        </p:txBody>
      </p:sp>
      <p:sp>
        <p:nvSpPr>
          <p:cNvPr id="15" name="Text 4"/>
          <p:cNvSpPr txBox="1"/>
          <p:nvPr/>
        </p:nvSpPr>
        <p:spPr>
          <a:xfrm>
            <a:off x="4637543" y="2353475"/>
            <a:ext cx="2097600" cy="138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Мутная вода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часто скрывает ямы, ступени, люки и провалы. Из-за этого легко оступиться, упасть или получить травму, даже если опасность не видна заранее.
</a:t>
            </a:r>
            <a:endParaRPr lang="en-US" sz="1000" dirty="0"/>
          </a:p>
        </p:txBody>
      </p:sp>
      <p:sp>
        <p:nvSpPr>
          <p:cNvPr id="16" name="Text 5"/>
          <p:cNvSpPr txBox="1"/>
          <p:nvPr/>
        </p:nvSpPr>
        <p:spPr>
          <a:xfrm>
            <a:off x="6866315" y="2353475"/>
            <a:ext cx="2097600" cy="138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Мусор и обломки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потоке могут двигаться брёвна, ветки, камни и куски построек. Такие предметы ударяют по ногам, стенам и машинам, усиливая разрушения и травмы.
</a:t>
            </a:r>
            <a:endParaRPr lang="en-US" sz="1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859700" y="301"/>
            <a:ext cx="6284400" cy="514289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180000"/>
            <a:ext cx="30681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Сила течения и удар воды
</a:t>
            </a:r>
            <a:endParaRPr lang="en-US" sz="1600" dirty="0"/>
          </a:p>
        </p:txBody>
      </p:sp>
      <p:sp>
        <p:nvSpPr>
          <p:cNvPr id="7" name="Text 1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432" dirty="0"/>
          </a:p>
        </p:txBody>
      </p:sp>
      <p:sp>
        <p:nvSpPr>
          <p:cNvPr id="8" name="Text 2"/>
          <p:cNvSpPr txBox="1"/>
          <p:nvPr/>
        </p:nvSpPr>
        <p:spPr>
          <a:xfrm>
            <a:off x="180000" y="2750700"/>
            <a:ext cx="3068100" cy="704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Поток, который трудно остановить
</a:t>
            </a:r>
            <a:pPr algn="l" indent="0" marL="0">
              <a:lnSpc>
                <a:spcPct val="115000"/>
              </a:lnSpc>
              <a:buNone/>
            </a:pPr>
            <a:r>
              <a:rPr lang="en-US" sz="47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время наводнения течение может двигаться быстрее человека. Оно сбивает с ног, мешает удержаться на месте и делает любое движение по затопленной улице очень опасным.
</a:t>
            </a:r>
            <a:endParaRPr lang="en-US" sz="945" dirty="0"/>
          </a:p>
        </p:txBody>
      </p:sp>
      <p:sp>
        <p:nvSpPr>
          <p:cNvPr id="9" name="Text 3"/>
          <p:cNvSpPr txBox="1"/>
          <p:nvPr/>
        </p:nvSpPr>
        <p:spPr>
          <a:xfrm>
            <a:off x="180000" y="3746200"/>
            <a:ext cx="3068100" cy="70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несёт с собой вода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переносит камни, доски, ветки и другой мусор. Эти предметы превращаются в ударную силу: они ломают заборы, повреждают дороги и размывают берега.
</a:t>
            </a:r>
            <a:endParaRPr lang="en-US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0000" y="1517758"/>
            <a:ext cx="5037600" cy="2402034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180000"/>
            <a:ext cx="38514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чаще всего страдает при наводнении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5814750" y="1608825"/>
            <a:ext cx="2849700" cy="1056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Потери затрагивают не только здания, но и важные услуги, без которых трудно жить каждый день.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432" dirty="0"/>
          </a:p>
        </p:txBody>
      </p:sp>
      <p:sp>
        <p:nvSpPr>
          <p:cNvPr id="8" name="Text 3"/>
          <p:cNvSpPr txBox="1"/>
          <p:nvPr/>
        </p:nvSpPr>
        <p:spPr>
          <a:xfrm>
            <a:off x="5814750" y="2771850"/>
            <a:ext cx="2849700" cy="105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Больше всего ущерб приходится на жильё и транспорт: именно они чаще всего расположены в низких местах и рядом с водой.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180000" y="3997050"/>
            <a:ext cx="5037600" cy="18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5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Учебное обобщение по теме наводнений; распределение долей условное, для иллюстрации структуры ущерба.
</a:t>
            </a:r>
            <a:endParaRPr lang="en-US" sz="755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26475" y="2198091"/>
            <a:ext cx="5037600" cy="1140868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180000"/>
            <a:ext cx="38514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Поражающие факторы и их последствия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179925" y="1658550"/>
            <a:ext cx="2849700" cy="1056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между действием воды и тем, к чему это приводит.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432" dirty="0"/>
          </a:p>
        </p:txBody>
      </p:sp>
      <p:sp>
        <p:nvSpPr>
          <p:cNvPr id="8" name="Text 3"/>
          <p:cNvSpPr txBox="1"/>
          <p:nvPr/>
        </p:nvSpPr>
        <p:spPr>
          <a:xfrm>
            <a:off x="179925" y="2821575"/>
            <a:ext cx="2849700" cy="105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Основной ущерб связан не только с водой как таковой, но и с её движением, разрушением оснований и загрязнением.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3926475" y="4046800"/>
            <a:ext cx="5037600" cy="18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Учебное обобщение по теме наводнений
</a:t>
            </a:r>
            <a:endParaRPr lang="en-US" sz="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180000"/>
            <a:ext cx="38514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наводнение разрушает дома и дороги
</a:t>
            </a:r>
            <a:endParaRPr lang="en-US" sz="1600" dirty="0"/>
          </a:p>
        </p:txBody>
      </p:sp>
      <p:sp>
        <p:nvSpPr>
          <p:cNvPr id="8" name="Text 1"/>
          <p:cNvSpPr txBox="1"/>
          <p:nvPr/>
        </p:nvSpPr>
        <p:spPr>
          <a:xfrm>
            <a:off x="180012" y="2494330"/>
            <a:ext cx="28497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проникает в фундамент и постепенно подмывает его. Из-за этого стены теряют устойчивость, появляются трещины, а в тяжёлых случаях отдельные части здания могут деформироваться.
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3145918" y="2494330"/>
            <a:ext cx="28497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Асфальт и грунтовые дороги размягчаются, размываются и проседают. После схода воды остаются провалы, грязь и обломки, поэтому движение транспорта становится опасным или невозможным.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6113086" y="2494330"/>
            <a:ext cx="28497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Мосты, насыпи и обочины тоже страдают от напора воды. Даже небольшое разрушение в одном месте может нарушить связь между районами и надолго остановить движение.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432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9931" y="1478850"/>
            <a:ext cx="230737" cy="2637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8925" y="3249675"/>
            <a:ext cx="252900" cy="2248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751075" y="1509540"/>
            <a:ext cx="252900" cy="20232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751075" y="3249675"/>
            <a:ext cx="252900" cy="2248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432" dirty="0"/>
          </a:p>
        </p:txBody>
      </p:sp>
      <p:sp>
        <p:nvSpPr>
          <p:cNvPr id="12" name="Text 1"/>
          <p:cNvSpPr txBox="1"/>
          <p:nvPr/>
        </p:nvSpPr>
        <p:spPr>
          <a:xfrm>
            <a:off x="180000" y="180000"/>
            <a:ext cx="38514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Опасность для здоровья людей
</a:t>
            </a:r>
            <a:endParaRPr lang="en-US" sz="1600" dirty="0"/>
          </a:p>
        </p:txBody>
      </p:sp>
      <p:sp>
        <p:nvSpPr>
          <p:cNvPr id="13" name="Text 2"/>
          <p:cNvSpPr txBox="1"/>
          <p:nvPr/>
        </p:nvSpPr>
        <p:spPr>
          <a:xfrm>
            <a:off x="539189" y="1478850"/>
            <a:ext cx="2513400" cy="138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Переохлаждение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долгом нахождении в воде или мокрой одежде тело быстро теряет тепло. Это особенно опасно для детей и пожилых людей, которым труднее согреться.
</a:t>
            </a:r>
            <a:endParaRPr lang="en-US" sz="1000" dirty="0"/>
          </a:p>
        </p:txBody>
      </p:sp>
      <p:sp>
        <p:nvSpPr>
          <p:cNvPr id="14" name="Text 3"/>
          <p:cNvSpPr txBox="1"/>
          <p:nvPr/>
        </p:nvSpPr>
        <p:spPr>
          <a:xfrm>
            <a:off x="539386" y="3230225"/>
            <a:ext cx="2514300" cy="138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Загрязнённая вода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паводковой воде могут быть микробы, бытовая химия, нефтепродукты и мусор. Контакт с такой водой повышает риск кожных и кишечных заболеваний.
</a:t>
            </a:r>
            <a:endParaRPr lang="en-US" sz="1000" dirty="0"/>
          </a:p>
        </p:txBody>
      </p:sp>
      <p:sp>
        <p:nvSpPr>
          <p:cNvPr id="15" name="Text 4"/>
          <p:cNvSpPr txBox="1"/>
          <p:nvPr/>
        </p:nvSpPr>
        <p:spPr>
          <a:xfrm>
            <a:off x="4111536" y="1478850"/>
            <a:ext cx="2514300" cy="138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Травмы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затопленной зоне легко получить порезы, ушибы и переломы. На пути могут быть стекло, металл, камни, скользкие поверхности и скрытые ямы.
</a:t>
            </a:r>
            <a:endParaRPr lang="en-US" sz="1000" dirty="0"/>
          </a:p>
        </p:txBody>
      </p:sp>
      <p:sp>
        <p:nvSpPr>
          <p:cNvPr id="16" name="Text 5"/>
          <p:cNvSpPr txBox="1"/>
          <p:nvPr/>
        </p:nvSpPr>
        <p:spPr>
          <a:xfrm>
            <a:off x="4111536" y="3230225"/>
            <a:ext cx="2514300" cy="138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Уязвимые группы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Наиболее тяжело бедствие переносят маленькие дети, пожилые люди и те, кто уже болеет. Им сложнее быстро двигаться, помогать себе и сохранять силы.
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0000" y="1105052"/>
            <a:ext cx="8784000" cy="3582195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180000"/>
            <a:ext cx="4449300" cy="47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развиваются последствия наводнения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432" dirty="0"/>
          </a:p>
        </p:txBody>
      </p:sp>
      <p:sp>
        <p:nvSpPr>
          <p:cNvPr id="7" name="Text 2"/>
          <p:cNvSpPr txBox="1"/>
          <p:nvPr/>
        </p:nvSpPr>
        <p:spPr>
          <a:xfrm>
            <a:off x="180000" y="690000"/>
            <a:ext cx="4449300" cy="34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событий при росте уровня воды и затоплении территории.
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859700" y="301"/>
            <a:ext cx="6284400" cy="514289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180000"/>
            <a:ext cx="30681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Эвакуация и временное размещение людей
</a:t>
            </a:r>
            <a:endParaRPr lang="en-US" sz="1600" dirty="0"/>
          </a:p>
        </p:txBody>
      </p:sp>
      <p:sp>
        <p:nvSpPr>
          <p:cNvPr id="7" name="Text 1"/>
          <p:cNvSpPr txBox="1"/>
          <p:nvPr/>
        </p:nvSpPr>
        <p:spPr>
          <a:xfrm>
            <a:off x="180000" y="3189300"/>
            <a:ext cx="3068100" cy="704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6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существует угроза затопления, людей заранее переводят в безопасные здания и пункты временного размещения. С собой берут документы, лекарства, воду, тёплую одежду и самые нужные вещи.
</a:t>
            </a:r>
            <a:endParaRPr lang="en-US" sz="964" dirty="0"/>
          </a:p>
        </p:txBody>
      </p:sp>
      <p:sp>
        <p:nvSpPr>
          <p:cNvPr id="8" name="Text 2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432" dirty="0"/>
          </a:p>
        </p:txBody>
      </p:sp>
      <p:sp>
        <p:nvSpPr>
          <p:cNvPr id="9" name="Text 3"/>
          <p:cNvSpPr txBox="1"/>
          <p:nvPr/>
        </p:nvSpPr>
        <p:spPr>
          <a:xfrm>
            <a:off x="180000" y="4013375"/>
            <a:ext cx="3068100" cy="70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Эвакуацию осложняют нехватка времени, пробки и дороги, которые уже отрезаны водой. Поэтому важно быстро слушать сообщения спасателей и не пытаться возвращаться за вещами в опасную зону.
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0000" y="1517758"/>
            <a:ext cx="5037600" cy="2402034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180000"/>
            <a:ext cx="38514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Экономические потери после наводнения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5814750" y="1608825"/>
            <a:ext cx="2849700" cy="1056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больше пострадавшая территория, тем дольше и дороже восстановление инфраструктуры и жилья.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432" dirty="0"/>
          </a:p>
        </p:txBody>
      </p:sp>
      <p:sp>
        <p:nvSpPr>
          <p:cNvPr id="8" name="Text 3"/>
          <p:cNvSpPr txBox="1"/>
          <p:nvPr/>
        </p:nvSpPr>
        <p:spPr>
          <a:xfrm>
            <a:off x="5814750" y="2771850"/>
            <a:ext cx="2849700" cy="105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расходы приходятся на дома и дороги, потому что повреждения затрагивают сразу много объектов и мешают нормальной жизни.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180000" y="3997050"/>
            <a:ext cx="5037600" cy="18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Иллюстративная оценка по типичным видам ущерба при наводнениях; точные значения зависят от конкретного случая.
</a:t>
            </a:r>
            <a:endParaRPr lang="en-US" sz="707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80000" y="180000"/>
            <a:ext cx="38514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Ущерб сельскому хозяйству и природе
</a:t>
            </a:r>
            <a:endParaRPr lang="en-US" sz="1600" dirty="0"/>
          </a:p>
        </p:txBody>
      </p:sp>
      <p:sp>
        <p:nvSpPr>
          <p:cNvPr id="9" name="Text 1"/>
          <p:cNvSpPr txBox="1"/>
          <p:nvPr/>
        </p:nvSpPr>
        <p:spPr>
          <a:xfrm>
            <a:off x="180025" y="2494325"/>
            <a:ext cx="20913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быстро заливает поля и огороды, ломает молодые растения и вымывает семена. Урожай может погибнуть за несколько часов, если поток держится долго.
</a:t>
            </a:r>
            <a:endParaRPr lang="en-US" sz="900" dirty="0"/>
          </a:p>
        </p:txBody>
      </p:sp>
      <p:sp>
        <p:nvSpPr>
          <p:cNvPr id="10" name="Text 2"/>
          <p:cNvSpPr txBox="1"/>
          <p:nvPr/>
        </p:nvSpPr>
        <p:spPr>
          <a:xfrm>
            <a:off x="2409814" y="2494325"/>
            <a:ext cx="20913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Сильное течение смывает плодородный слой почвы, а после схода воды на поверхности часто остаются песок, ил и мусор. Земле требуется время на восстановление.
</a:t>
            </a:r>
            <a:endParaRPr lang="en-US" sz="900" dirty="0"/>
          </a:p>
        </p:txBody>
      </p:sp>
      <p:sp>
        <p:nvSpPr>
          <p:cNvPr id="11" name="Text 3"/>
          <p:cNvSpPr txBox="1"/>
          <p:nvPr/>
        </p:nvSpPr>
        <p:spPr>
          <a:xfrm>
            <a:off x="4640837" y="2494325"/>
            <a:ext cx="20913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пастбищах животные теряют корм, а заболоченные участки становятся непригодными для выпаса. Это нарушает работу ферм и снижает объём сельскохозяйственной продукции.
</a:t>
            </a:r>
            <a:endParaRPr lang="en-US" sz="900" dirty="0"/>
          </a:p>
        </p:txBody>
      </p:sp>
      <p:sp>
        <p:nvSpPr>
          <p:cNvPr id="12" name="Text 4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432" dirty="0"/>
          </a:p>
        </p:txBody>
      </p:sp>
      <p:sp>
        <p:nvSpPr>
          <p:cNvPr id="13" name="Text 5"/>
          <p:cNvSpPr txBox="1"/>
          <p:nvPr/>
        </p:nvSpPr>
        <p:spPr>
          <a:xfrm>
            <a:off x="6871856" y="2494325"/>
            <a:ext cx="20913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реки и озёра попадают грязь, удобрения и топливо. Из-за этого ухудшается состояние воды, а также страдают рыбы, птицы и прибрежные растения.
</a:t>
            </a:r>
            <a:endParaRPr lang="en-US" sz="9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0000" y="1363916"/>
            <a:ext cx="8784000" cy="1989318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180000"/>
            <a:ext cx="4841100" cy="69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Последствия наводнения по времени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180000" y="4075200"/>
            <a:ext cx="2849700" cy="88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 меняются последствия от первых часов до периода восстановления.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432" dirty="0"/>
          </a:p>
        </p:txBody>
      </p:sp>
      <p:sp>
        <p:nvSpPr>
          <p:cNvPr id="8" name="Text 3"/>
          <p:cNvSpPr txBox="1"/>
          <p:nvPr/>
        </p:nvSpPr>
        <p:spPr>
          <a:xfrm>
            <a:off x="3258550" y="4075200"/>
            <a:ext cx="2849700" cy="88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Сразу после паводка главная угроза связана с людьми, а позже — с санитарией, ремонтом и длительным восстановлением инфраструктуры.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180000" y="3652813"/>
            <a:ext cx="5037600" cy="18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типичных последствий наводнений по материалам о гражданской защите.
</a:t>
            </a:r>
            <a:endParaRPr lang="en-US" sz="8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80000" y="180000"/>
            <a:ext cx="38514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вторичные последствия бывают очень тяжёлыми
</a:t>
            </a:r>
            <a:endParaRPr lang="en-US" sz="1600" dirty="0"/>
          </a:p>
        </p:txBody>
      </p:sp>
      <p:sp>
        <p:nvSpPr>
          <p:cNvPr id="9" name="Text 1"/>
          <p:cNvSpPr txBox="1"/>
          <p:nvPr/>
        </p:nvSpPr>
        <p:spPr>
          <a:xfrm>
            <a:off x="181229" y="1376375"/>
            <a:ext cx="37056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вода уходит, здания ещё долго остаются сырыми. Влажные стены, плесень и испорченные вещи делают жильё опасным и часто непригодным для жизни.
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181236" y="2717350"/>
            <a:ext cx="37056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Повреждённая электропроводка, грязь и остатки мусора создают новые риски. Даже после окончания паводка люди могут получить удар током, травму или отравление.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181292" y="4058325"/>
            <a:ext cx="37056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Нарушение подачи питьевой воды, связи и транспорта усложняет помощь пострадавшим. Из-за этого последствия продолжают расти уже после ухода самой воды.
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432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0000" y="1517758"/>
            <a:ext cx="5037600" cy="2402034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180000"/>
            <a:ext cx="38514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Факторы риска для населения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5814750" y="1608825"/>
            <a:ext cx="2849700" cy="1056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Риск особенно велик там, где застройка плотная, а людям некуда быстро отойти на безопасную высоту.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432" dirty="0"/>
          </a:p>
        </p:txBody>
      </p:sp>
      <p:sp>
        <p:nvSpPr>
          <p:cNvPr id="8" name="Text 3"/>
          <p:cNvSpPr txBox="1"/>
          <p:nvPr/>
        </p:nvSpPr>
        <p:spPr>
          <a:xfrm>
            <a:off x="5814750" y="2771850"/>
            <a:ext cx="2849700" cy="105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опасные факторы сочетаются, даже умеренный подъём воды может привести к серьёзному затоплению и эвакуации.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180000" y="3997050"/>
            <a:ext cx="5037600" cy="18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5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Иллюстративная оценка факторов риска на основе типичных условий затопления; не является измерением конкретного района.
</a:t>
            </a:r>
            <a:endParaRPr lang="en-US" sz="659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95250" y="1206323"/>
            <a:ext cx="4768800" cy="165790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95250" y="2997325"/>
            <a:ext cx="4768800" cy="1657903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432" dirty="0"/>
          </a:p>
        </p:txBody>
      </p:sp>
      <p:sp>
        <p:nvSpPr>
          <p:cNvPr id="6" name="Text 1"/>
          <p:cNvSpPr txBox="1"/>
          <p:nvPr/>
        </p:nvSpPr>
        <p:spPr>
          <a:xfrm>
            <a:off x="180000" y="180000"/>
            <a:ext cx="38514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крупных наводнений в мире
</a:t>
            </a:r>
            <a:endParaRPr lang="en-US" sz="1600" dirty="0"/>
          </a:p>
        </p:txBody>
      </p:sp>
      <p:sp>
        <p:nvSpPr>
          <p:cNvPr id="7" name="Text 2"/>
          <p:cNvSpPr txBox="1"/>
          <p:nvPr/>
        </p:nvSpPr>
        <p:spPr>
          <a:xfrm>
            <a:off x="180000" y="1204425"/>
            <a:ext cx="3040500" cy="16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Пакистан, 2010: паводок огромного масштаба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Ливни вызвали разлив рек, и вода быстро накрыла обширные территории. Миллионы людей столкнулись с эвакуацией, потерей жилья и нарушением связи, а многим районам пришлось долго восстанавливаться после разрушений.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180000" y="2995427"/>
            <a:ext cx="3040500" cy="16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Австралия и Бразилия, 2022: вода остановила привычную жизнь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разных частях мира сильные паводки затапливали дороги, отрезали населённые пункты и заставляли жителей покидать дома. Эти события показали, как важно заранее предупреждать людей и защищать инфраструктуру.
</a:t>
            </a:r>
            <a:endParaRPr lang="en-US" sz="11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0000" y="1105052"/>
            <a:ext cx="8784000" cy="3582195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180000"/>
            <a:ext cx="4449300" cy="47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помогает уменьшить ущерб от наводнения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432" dirty="0"/>
          </a:p>
        </p:txBody>
      </p:sp>
      <p:sp>
        <p:nvSpPr>
          <p:cNvPr id="7" name="Text 2"/>
          <p:cNvSpPr txBox="1"/>
          <p:nvPr/>
        </p:nvSpPr>
        <p:spPr>
          <a:xfrm>
            <a:off x="180000" y="690000"/>
            <a:ext cx="4449300" cy="34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действий при угрозе затопления: от предупреждения до возвращения домой.
</a:t>
            </a:r>
            <a:endParaRPr lang="en-US" sz="1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80000" y="180000"/>
            <a:ext cx="38514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Правила безопасного поведения при наводнении
</a:t>
            </a:r>
            <a:endParaRPr lang="en-US" sz="1600" dirty="0"/>
          </a:p>
        </p:txBody>
      </p:sp>
      <p:sp>
        <p:nvSpPr>
          <p:cNvPr id="9" name="Text 1"/>
          <p:cNvSpPr txBox="1"/>
          <p:nvPr/>
        </p:nvSpPr>
        <p:spPr>
          <a:xfrm>
            <a:off x="180654" y="1810025"/>
            <a:ext cx="37056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Нельзя переходить затопленные улицы и пытаться идти через быструю воду: даже небольшой поток может сбить с ног, унести вещи и скрыть ямы, люки или провода.
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4161036" y="1810025"/>
            <a:ext cx="37056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Опаснее всего находиться в подвалах, возле размытых берегов, на мостах и рядом с повреждёнными зданиями. В таких местах возможны обрушение, удар током и травмы.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181292" y="3291675"/>
            <a:ext cx="37056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Нужно оставаться на возвышенности, слушать сообщения спасателей и не возвращаться домой, пока не объявят, что территория безопасна. Самовольный возврат увеличивает риск.
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432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26475" y="1912874"/>
            <a:ext cx="5037600" cy="1711302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180000"/>
            <a:ext cx="38514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наводнение влияет на разные сферы жизни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179925" y="1658550"/>
            <a:ext cx="2849700" cy="1056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какие последствия затопление вызывает для людей, зданий, транспорта, здоровья и природы.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432" dirty="0"/>
          </a:p>
        </p:txBody>
      </p:sp>
      <p:sp>
        <p:nvSpPr>
          <p:cNvPr id="8" name="Text 3"/>
          <p:cNvSpPr txBox="1"/>
          <p:nvPr/>
        </p:nvSpPr>
        <p:spPr>
          <a:xfrm>
            <a:off x="179925" y="2821575"/>
            <a:ext cx="2849700" cy="105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Наводнение затрагивает не одну область, а сразу несколько: бытовую, транспортную, санитарную и природную. Поэтому восстановление требует времени и согласованных действий.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3926475" y="4046800"/>
            <a:ext cx="5037600" cy="18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типичных последствий наводнений для различных сфер жизни.
</a:t>
            </a:r>
            <a:endParaRPr lang="en-US" sz="8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2571300"/>
            <a:ext cx="3851400" cy="930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Наводнение опасно не только водой
</a:t>
            </a:r>
            <a:endParaRPr lang="en-US" sz="1800" dirty="0"/>
          </a:p>
        </p:txBody>
      </p:sp>
      <p:sp>
        <p:nvSpPr>
          <p:cNvPr id="5" name="Text 1"/>
          <p:cNvSpPr txBox="1"/>
          <p:nvPr/>
        </p:nvSpPr>
        <p:spPr>
          <a:xfrm>
            <a:off x="180000" y="3883175"/>
            <a:ext cx="3361500" cy="9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Главную угрозу создают течение, разрушения, загрязнение и длительные последствия для жизни людей. Чем раньше получено предупреждение и начата эвакуация, тем меньше травм, потерь и разрушений.
</a:t>
            </a:r>
            <a:endParaRPr lang="en-US" sz="9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2026-05-20T23:01:35Z</dcterms:created>
  <dcterms:modified xsi:type="dcterms:W3CDTF">2026-05-20T23:01:35Z</dcterms:modified>
</cp:coreProperties>
</file>