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29350" y="1861451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во второй половине XX — начале XXI века
</a:t>
            </a:r>
            <a:endParaRPr lang="en-US" sz="2912" dirty="0"/>
          </a:p>
        </p:txBody>
      </p:sp>
      <p:sp>
        <p:nvSpPr>
          <p:cNvPr id="5" name="Text 1"/>
          <p:cNvSpPr txBox="1"/>
          <p:nvPr/>
        </p:nvSpPr>
        <p:spPr>
          <a:xfrm>
            <a:off x="2948900" y="15336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372600" y="2936392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послевоенного порядка к глобальной взаимосвязи: политика, экономика, наука и безопасность менялись вместе с миром.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условия послевоенного мира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947700"/>
            <a:ext cx="356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1945 году завершилась Вторая мировая война и начался новый порядок: Европа была разрушена, а международная система быстро стала биполярной — США и СССР. Появились ключевые институты: ООН (1945), НАТО (1949) и Организация Варшавского договора (1955).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биполярного мира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1945 года мир фактически разделился на две модели: западную с рыночной экономикой и либеральной демократией, и социалистическую с планированием и однопартийной властью. Это различие затронуло и политику, и быт.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1992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1947 году доктрина Трумэна задала установку на сдерживание коммунизма, а план Маршалла помог восстановлению Западной Европы. Так экономическая поддержка стала инструментом геополитики.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284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Берлинский кризис 1948–1949 годов закрепил раздельность Европы и сделал Германию символом противостояния. Город превратился в пространство, где сталкивались не только государства, но и системы ценностей.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Гонка вооружений и ядерный паритет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 смыслу показывает сдвиг: монополия США сменяется советским наращиванием и затем сложным балансом с пиками напряжённости в начале 1980-х.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динамики следует, что «паритет» не означал спокойствия: рост потенциалов и контроль становились всё более технологически и политически сложными.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Сводное описание этапов холодной войны; точные значения арсеналов в исходном задании не указаны, поэтому приведены условные индексы.
</a:t>
            </a:r>
            <a:endParaRPr lang="en-US" sz="7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Берлин как символ разделённой Европы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75800" y="4106700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изображении подчёркиваются пограничные укрепления и контраст между западной и восточной частями Берлина. Город оставался не просто территорией, а постоянной площадкой идеологического и политического соперничества.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75800" y="3206075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Берлинской стены (после кризиса 1961 года) превратило разделение в физический факт. Она разрезала городские сообщества, изменила повседневные маршруты и оставила глубокий след в судьбах людей.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холодной войны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Хронологическая схема периодов противостояния по ключевым кризисам и направлениям политики
</a:t>
            </a:r>
            <a:endParaRPr lang="en-US" sz="111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Разрядка и договоры об ограничении вооружений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1960–1970-е
</a:t>
            </a:r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сверхдержавы пришли к выводу, что риск неконтролируемой напряжённости слишком высок. Контроль над вооружениями становился способом управлять последствиями конкуренции.
</a:t>
            </a:r>
            <a:endParaRPr lang="en-US" sz="1058" dirty="0"/>
          </a:p>
        </p:txBody>
      </p:sp>
      <p:sp>
        <p:nvSpPr>
          <p:cNvPr id="12" name="Text 3"/>
          <p:cNvSpPr txBox="1"/>
          <p:nvPr/>
        </p:nvSpPr>
        <p:spPr>
          <a:xfrm>
            <a:off x="2227575" y="2793959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1972: договор ОСВ-1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Подписанный договор ограничил часть стратегических вооружений. Он зафиксировал подход к тому, чтобы ограничивать гонку, а не только реагировать на угрозы.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185141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1975: Хельсинкский заключительный акт
</a:t>
            </a:r>
            <a:pPr algn="l" indent="0" marL="0">
              <a:lnSpc>
                <a:spcPct val="115000"/>
              </a:lnSpc>
              <a:buNone/>
            </a:pPr>
            <a:r>
              <a:rPr lang="en-US" sz="6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 закрепил принципы нерушимости границ, уважения суверенитета и прав человека. Это расширило рамки разрядки за пределы чисто военной повестки.
</a:t>
            </a:r>
            <a:endParaRPr lang="en-US" sz="1034" dirty="0"/>
          </a:p>
        </p:txBody>
      </p:sp>
      <p:sp>
        <p:nvSpPr>
          <p:cNvPr id="14" name="Text 5"/>
          <p:cNvSpPr txBox="1"/>
          <p:nvPr/>
        </p:nvSpPr>
        <p:spPr>
          <a:xfrm>
            <a:off x="6142725" y="2793959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разрядки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Разрядка не устранила противоречия, но создала более устойчивый механизм переговоров. Риск прямого столкновения снижался за счёт большей предсказуемости действий.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Деколонизация и появление новых государств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21192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1945 года колониальные империи Великобритании, Франции, Нидерландов и Португалии начали распадаться. Независимость получали и страны Азии, и регионы Африки, меняя карту мира быстрее прежних эпох.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212600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сопровождали национально-освободительные движения, вооружённая борьба и переоформление границ. Там, где колониальные правила исчезали, возникали и новые политические задачи — от управления до безопасности.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1327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влияние приобрело Движение неприсоединения: оно отражало интересы государств Азии, Африки и Латинской Америки. Так новые страны пытались не выбирать только между двумя сверхдержавами.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761905"/>
            <a:ext cx="4873500" cy="18920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волны деколонизации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регионы, периоды и типичные черты деколонизации, включая ускорение образования независимых государств.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Волны идут по регионам не одновременно: чаще всего независимость приходила «волнами», а роль новых государств быстро возрастала благодаря изменению международной повестки.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Исходный учебный материал по периодам деколонизации (без точных статистических значений).
</a:t>
            </a:r>
            <a:endParaRPr lang="en-US" sz="7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карта Азии после 1945 года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75800" y="4106700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1947 году разделили Британскую Индию на Индию и Пакистан, а в 1949 году была провозглашена Китайская Народная Республика. Корейская война (1950–1953) и война во Вьетнаме стали ключевыми эпизодами холодной войны в регионе.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75800" y="3206075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карта Азии после 1945 года отражает сразу несколько процессов: образование новых государств, деколонизацию и конфликты, которые втягивали внешние силы. Это особенно заметно на стыке политики и вооружённых кризисов.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3550" y="1863430"/>
            <a:ext cx="198300" cy="1586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54650" y="1845400"/>
            <a:ext cx="194700" cy="19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26600" y="1854617"/>
            <a:ext cx="198300" cy="1762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801450" y="1845400"/>
            <a:ext cx="194700" cy="1947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модели второй половины XX века
</a:t>
            </a:r>
            <a:endParaRPr lang="en-US" sz="2412" dirty="0"/>
          </a:p>
        </p:txBody>
      </p:sp>
      <p:sp>
        <p:nvSpPr>
          <p:cNvPr id="14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5" name="Text 2"/>
          <p:cNvSpPr txBox="1"/>
          <p:nvPr/>
        </p:nvSpPr>
        <p:spPr>
          <a:xfrm>
            <a:off x="473550" y="2225750"/>
            <a:ext cx="1885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Рыночная модель и «социальное государство»
</a:t>
            </a:r>
            <a:pPr algn="l" indent="0" marL="0">
              <a:lnSpc>
                <a:spcPct val="115000"/>
              </a:lnSpc>
              <a:buNone/>
            </a:pPr>
            <a:r>
              <a:rPr lang="en-US" sz="5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Западной Европе, США и Японии закреплялись рыночные механизмы, массовое производство и социальные программы. Это сочеталось с ростом потребления и регулированием рынков, чтобы смягчать последствия кризисов.
</a:t>
            </a:r>
            <a:endParaRPr lang="en-US" sz="939" dirty="0"/>
          </a:p>
        </p:txBody>
      </p:sp>
      <p:sp>
        <p:nvSpPr>
          <p:cNvPr id="16" name="Text 3"/>
          <p:cNvSpPr txBox="1"/>
          <p:nvPr/>
        </p:nvSpPr>
        <p:spPr>
          <a:xfrm>
            <a:off x="2552850" y="2225750"/>
            <a:ext cx="1885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Централизованная плановая экономика
</a:t>
            </a:r>
            <a:pPr algn="l" indent="0" marL="0">
              <a:lnSpc>
                <a:spcPct val="115000"/>
              </a:lnSpc>
              <a:buNone/>
            </a:pPr>
            <a:r>
              <a:rPr lang="en-US" sz="5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СССР и странах Восточной Европы ключевые решения принимались сверху: государство управляло ресурсами, промышленностью и распределением. Такая модель обеспечивала приоритет стратегических отраслей, но хуже реагировала на изменения спроса.
</a:t>
            </a:r>
            <a:endParaRPr lang="en-US" sz="858" dirty="0"/>
          </a:p>
        </p:txBody>
      </p:sp>
      <p:sp>
        <p:nvSpPr>
          <p:cNvPr id="17" name="Text 4"/>
          <p:cNvSpPr txBox="1"/>
          <p:nvPr/>
        </p:nvSpPr>
        <p:spPr>
          <a:xfrm>
            <a:off x="4626600" y="2225750"/>
            <a:ext cx="19851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Нефтяные кризисы как «тест на прочность»
</a:t>
            </a:r>
            <a:pPr algn="l" indent="0" marL="0">
              <a:lnSpc>
                <a:spcPct val="115000"/>
              </a:lnSpc>
              <a:buNone/>
            </a:pPr>
            <a:r>
              <a:rPr lang="en-US" sz="5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1970-е годы нефтяные кризисы ударили по экономике через удорожание энергии. Усилились инфляция и стагфляция, а быстрый послевоенный рост стал менее предсказуемым — потребовались новые подходы.
</a:t>
            </a:r>
            <a:endParaRPr lang="en-US" sz="939" dirty="0"/>
          </a:p>
        </p:txBody>
      </p:sp>
      <p:sp>
        <p:nvSpPr>
          <p:cNvPr id="18" name="Text 5"/>
          <p:cNvSpPr txBox="1"/>
          <p:nvPr/>
        </p:nvSpPr>
        <p:spPr>
          <a:xfrm>
            <a:off x="6799650" y="2225750"/>
            <a:ext cx="19851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соперничество вместо «второго плана»
</a:t>
            </a:r>
            <a:pPr algn="l" indent="0" marL="0">
              <a:lnSpc>
                <a:spcPct val="115000"/>
              </a:lnSpc>
              <a:buNone/>
            </a:pPr>
            <a:r>
              <a:rPr lang="en-US" sz="5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между блоками проявлялась не только в армии и идеологии, но и в технологиях, производительности и управлении. Экономические результаты становились важным инструментом влияния и политического давления.
</a:t>
            </a:r>
            <a:endParaRPr lang="en-US" sz="93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экономика: рост и кризисы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нефтяного кризиса 1973 года экономика многих стран входила в полосу более медленного роста: росли безработица и инфляция, менялись приоритеты промышленной политики.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периода показывают смену режима: восстановление и ускорение сменяются кризисной турбулентностью, а затем — усилением глобальных финансов и торговли.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4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интерпретация динамики темпов роста по учебным курсам (без привязки к точным статистическим значениям); периодизация: 1950–1973, 1973–1985, 1990-е годы.
</a:t>
            </a:r>
            <a:endParaRPr lang="en-US" sz="62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Научно-техническая революция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387850" y="1703811"/>
            <a:ext cx="2574600" cy="110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1961 — полёт Юрия Гагарина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космоса стало наглядным доказательством научного и инженерного потенциала. Космические программы стимулировали новые материалы, вычислительную технику и системы связи.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748363" y="1703811"/>
            <a:ext cx="2574600" cy="110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XX века — интернет и цифровая повседневность
</a:t>
            </a:r>
            <a:pPr algn="ctr" indent="0" marL="0">
              <a:lnSpc>
                <a:spcPct val="115000"/>
              </a:lnSpc>
              <a:buNone/>
            </a:pPr>
            <a:r>
              <a:rPr lang="en-US" sz="6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технологии закрепились как основа информационного общества: ускорились передача данных, обучение и коммуникации. На этом фоне атомная энергетика и биотехнологии стали частью научной повестки.
</a:t>
            </a:r>
            <a:endParaRPr lang="en-US" sz="1007" dirty="0"/>
          </a:p>
        </p:txBody>
      </p:sp>
      <p:sp>
        <p:nvSpPr>
          <p:cNvPr id="12" name="Text 4"/>
          <p:cNvSpPr txBox="1"/>
          <p:nvPr/>
        </p:nvSpPr>
        <p:spPr>
          <a:xfrm>
            <a:off x="3068100" y="1703811"/>
            <a:ext cx="2574600" cy="110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1960-е–1970-е — микроэлектроника и первые практичные компьютеры
</a:t>
            </a:r>
            <a:pPr algn="ctr" indent="0" marL="0">
              <a:lnSpc>
                <a:spcPct val="115000"/>
              </a:lnSpc>
              <a:buNone/>
            </a:pPr>
            <a:r>
              <a:rPr lang="en-US" sz="6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микроэлектроники сделало вычисления компактнее и доступнее. Появление ранних персональных решений подготовило почву для информационного общества, меняя производство и управление.
</a:t>
            </a:r>
            <a:endParaRPr lang="en-US" sz="103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600" y="988531"/>
            <a:ext cx="4742400" cy="18802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2991433"/>
            <a:ext cx="4742400" cy="18802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Космос и символы технологического соперничества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211200"/>
            <a:ext cx="3482400" cy="14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спутник и орбиты стали политическими сигналами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Запуск первого искусственного спутника СССР в 1957 году превратил достижения инженерии в символ статуса и возможностей государства. Полёт Юрия Гагарина в 1961-м усилил эффект: космос демонстрировал уровень образования, промышленной организации и технологической культуры.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3214101"/>
            <a:ext cx="3482400" cy="14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Высадка на Луне как «витрина» эпохи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1969 году программа Apollo привела к высадке американских астронавтов на Луне — событие, которое читалось как триумф целой технологической цепочки. Впечатляющая картинка сопровождалась расчётами, управлением и связью, подчёркивая мощь науки и промышленности.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конфликты и локальные войны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61675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второй половине XX века многие конфликты переплетались: их подпитывали соперничество сверхдержав, национально-освободительные движения и распад колониальных систем. Это делало локальные войны частью большой политики.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185975" y="161675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Корейская война, войны на Ближнем Востоке и война во Вьетнаме вовлекали внешних акторов, а афганский конфликт 1979–1989 годов стал особенно чувствительным к балансу сил. 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1911125" y="286420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1990-е годы войны в Югославии показали другой механизм нестабильности: этнические противоречия, распад государств и борьба за территории. После холодной войны источники кризисов сместились.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22698" y="914638"/>
            <a:ext cx="5698654" cy="2690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конфликты второй половины XX века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кратко сопоставляет ключевые войны по времени, сторонам и итогам — от разделения государств до объединения и последующих гуманитарных последствий.
</a:t>
            </a:r>
            <a:endParaRPr lang="en-US" sz="1022" dirty="0"/>
          </a:p>
        </p:txBody>
      </p:sp>
      <p:sp>
        <p:nvSpPr>
          <p:cNvPr id="9" name="Text 3"/>
          <p:cNvSpPr txBox="1"/>
          <p:nvPr/>
        </p:nvSpPr>
        <p:spPr>
          <a:xfrm>
            <a:off x="4664735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случаях исходы войн закрепляли новые границы и усиливали гуманитарные последствия. Внешняя поддержка и распад государств часто становились решающими факторами.
</a:t>
            </a:r>
            <a:endParaRPr lang="en-US" sz="1022" dirty="0"/>
          </a:p>
        </p:txBody>
      </p:sp>
      <p:sp>
        <p:nvSpPr>
          <p:cNvPr id="10" name="Text 4"/>
          <p:cNvSpPr txBox="1"/>
          <p:nvPr/>
        </p:nvSpPr>
        <p:spPr>
          <a:xfrm>
            <a:off x="270000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55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школьных/энциклопедических справок по международным отношениям и истории (конфликтные рамки и итоги по общепринятым учебным формулировкам).
</a:t>
            </a:r>
            <a:endParaRPr lang="en-US" sz="55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постбиполярному миру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Переломные события конца 1980-х — начала 1990-х годов и последующее перераспределение влияния в 1990-е годы.
</a:t>
            </a:r>
            <a:endParaRPr lang="en-US" sz="11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Глобализация и информационная революция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62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1990–2000-е мировая экономика стала заметно более взаимосвязанной. Рост роли транснациональных корпораций, международной торговли, банковских операций и глобальных производственных цепочек менял привычные экономические модели.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245531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Интернет, мобильная связь и спутниковые коммуникации ускорили обмен информацией. Изменились практики работы, обучения и общения: доступ к знаниям и сервисам стал массовым и относительно быстрым по сравнению с прошлым.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40569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глобализации появились и «побочные эффекты». Усилились неравенство и миграция, а проблемы окружающей среды стали восприниматься как более общие, затрагивающие сразу множество стран и регионов.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682583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Наряду с экономикой и технологиями обострялись культурные конфликты. Их питали различия ценностей и образов жизни, которые усиливались ускорением мировых процессов и более плотными контактами между обществами.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глобальной взаимосвязанности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фиксирует не только экономику: цифровые каналы и международные структуры связывают политику, культуру и повседневные решения миллионов людей.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разных темпах роста каждая сфера усиливает остальные: финансовые потоки и торговля ускоряются, а информационные технологии делают связи более устойчивыми и быстрыми.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Концептуальная визуализация по описанию ключевых сфер глобализации; точные доли не приведены (условное распределение для наглядности).
</a:t>
            </a:r>
            <a:endParaRPr lang="en-US" sz="7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29350" y="1681087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мир: что унаследовала эпоха
</a:t>
            </a:r>
            <a:endParaRPr lang="en-US" sz="2912" dirty="0"/>
          </a:p>
        </p:txBody>
      </p:sp>
      <p:sp>
        <p:nvSpPr>
          <p:cNvPr id="5" name="Text 1"/>
          <p:cNvSpPr txBox="1"/>
          <p:nvPr/>
        </p:nvSpPr>
        <p:spPr>
          <a:xfrm>
            <a:off x="2372600" y="2756027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половина XX — начало XXI века превратили биполярную конфронтацию в глобальную взаимозависимость. Исчезли колониальные империи, выросло число государств, а цифровая революция изменила политику, экономику и коммуникации. Одновременно обострились терроризм, региональные кризисы, неравенство и экологические вызовы.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2026-05-11T13:46:01Z</dcterms:created>
  <dcterms:modified xsi:type="dcterms:W3CDTF">2026-05-11T13:46:01Z</dcterms:modified>
</cp:coreProperties>
</file>